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6"/>
  </p:notes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413" r:id="rId14"/>
    <p:sldId id="414" r:id="rId15"/>
    <p:sldId id="270" r:id="rId16"/>
    <p:sldId id="271" r:id="rId17"/>
    <p:sldId id="272" r:id="rId18"/>
    <p:sldId id="273" r:id="rId19"/>
    <p:sldId id="412" r:id="rId20"/>
    <p:sldId id="274" r:id="rId21"/>
    <p:sldId id="275" r:id="rId22"/>
    <p:sldId id="276" r:id="rId23"/>
    <p:sldId id="277" r:id="rId24"/>
    <p:sldId id="278" r:id="rId25"/>
    <p:sldId id="279" r:id="rId26"/>
    <p:sldId id="281" r:id="rId27"/>
    <p:sldId id="282" r:id="rId28"/>
    <p:sldId id="283" r:id="rId29"/>
    <p:sldId id="284" r:id="rId30"/>
    <p:sldId id="285"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3" r:id="rId67"/>
    <p:sldId id="329" r:id="rId68"/>
    <p:sldId id="330" r:id="rId69"/>
    <p:sldId id="331" r:id="rId70"/>
    <p:sldId id="332" r:id="rId71"/>
    <p:sldId id="333" r:id="rId72"/>
    <p:sldId id="334" r:id="rId73"/>
    <p:sldId id="335" r:id="rId74"/>
    <p:sldId id="336" r:id="rId75"/>
    <p:sldId id="337" r:id="rId76"/>
    <p:sldId id="338" r:id="rId77"/>
    <p:sldId id="339" r:id="rId78"/>
    <p:sldId id="340" r:id="rId79"/>
    <p:sldId id="341" r:id="rId80"/>
    <p:sldId id="342" r:id="rId81"/>
    <p:sldId id="343" r:id="rId82"/>
    <p:sldId id="344" r:id="rId83"/>
    <p:sldId id="345" r:id="rId84"/>
    <p:sldId id="346" r:id="rId85"/>
    <p:sldId id="347" r:id="rId86"/>
    <p:sldId id="349" r:id="rId87"/>
    <p:sldId id="398" r:id="rId88"/>
    <p:sldId id="399" r:id="rId89"/>
    <p:sldId id="400" r:id="rId90"/>
    <p:sldId id="401" r:id="rId91"/>
    <p:sldId id="402" r:id="rId92"/>
    <p:sldId id="355" r:id="rId93"/>
    <p:sldId id="356" r:id="rId94"/>
    <p:sldId id="357" r:id="rId95"/>
    <p:sldId id="358" r:id="rId96"/>
    <p:sldId id="403" r:id="rId97"/>
    <p:sldId id="359" r:id="rId98"/>
    <p:sldId id="360" r:id="rId99"/>
    <p:sldId id="361" r:id="rId100"/>
    <p:sldId id="362" r:id="rId101"/>
    <p:sldId id="363" r:id="rId102"/>
    <p:sldId id="364" r:id="rId103"/>
    <p:sldId id="365" r:id="rId104"/>
    <p:sldId id="366" r:id="rId105"/>
    <p:sldId id="367" r:id="rId106"/>
    <p:sldId id="368" r:id="rId107"/>
    <p:sldId id="369" r:id="rId108"/>
    <p:sldId id="370" r:id="rId109"/>
    <p:sldId id="371" r:id="rId110"/>
    <p:sldId id="372" r:id="rId111"/>
    <p:sldId id="373" r:id="rId112"/>
    <p:sldId id="374" r:id="rId113"/>
    <p:sldId id="375" r:id="rId114"/>
    <p:sldId id="376" r:id="rId115"/>
    <p:sldId id="377" r:id="rId116"/>
    <p:sldId id="378" r:id="rId117"/>
    <p:sldId id="404" r:id="rId118"/>
    <p:sldId id="405" r:id="rId119"/>
    <p:sldId id="381" r:id="rId120"/>
    <p:sldId id="406" r:id="rId121"/>
    <p:sldId id="383" r:id="rId122"/>
    <p:sldId id="384" r:id="rId123"/>
    <p:sldId id="385" r:id="rId124"/>
    <p:sldId id="407" r:id="rId125"/>
    <p:sldId id="408" r:id="rId126"/>
    <p:sldId id="409" r:id="rId127"/>
    <p:sldId id="388" r:id="rId128"/>
    <p:sldId id="410" r:id="rId129"/>
    <p:sldId id="411" r:id="rId130"/>
    <p:sldId id="391" r:id="rId131"/>
    <p:sldId id="392" r:id="rId132"/>
    <p:sldId id="393" r:id="rId133"/>
    <p:sldId id="394" r:id="rId134"/>
    <p:sldId id="395" r:id="rId13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A6A146-08CB-4289-AE6E-C75DFDBB5177}" type="datetimeFigureOut">
              <a:rPr lang="cs-CZ" smtClean="0"/>
              <a:t>13.12.2016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DB05A5-11D8-4B43-810C-BEC11E42B6A6}" type="slidenum">
              <a:rPr lang="cs-CZ" smtClean="0"/>
              <a:t>‹#›</a:t>
            </a:fld>
            <a:endParaRPr lang="cs-CZ"/>
          </a:p>
        </p:txBody>
      </p:sp>
    </p:spTree>
    <p:extLst>
      <p:ext uri="{BB962C8B-B14F-4D97-AF65-F5344CB8AC3E}">
        <p14:creationId xmlns:p14="http://schemas.microsoft.com/office/powerpoint/2010/main" val="1734944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1EDB05A5-11D8-4B43-810C-BEC11E42B6A6}" type="slidenum">
              <a:rPr lang="cs-CZ" smtClean="0"/>
              <a:t>5</a:t>
            </a:fld>
            <a:endParaRPr lang="cs-CZ"/>
          </a:p>
        </p:txBody>
      </p:sp>
    </p:spTree>
    <p:extLst>
      <p:ext uri="{BB962C8B-B14F-4D97-AF65-F5344CB8AC3E}">
        <p14:creationId xmlns:p14="http://schemas.microsoft.com/office/powerpoint/2010/main" val="2905907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1EDB05A5-11D8-4B43-810C-BEC11E42B6A6}" type="slidenum">
              <a:rPr lang="cs-CZ" smtClean="0"/>
              <a:t>87</a:t>
            </a:fld>
            <a:endParaRPr lang="cs-CZ"/>
          </a:p>
        </p:txBody>
      </p:sp>
    </p:spTree>
    <p:extLst>
      <p:ext uri="{BB962C8B-B14F-4D97-AF65-F5344CB8AC3E}">
        <p14:creationId xmlns:p14="http://schemas.microsoft.com/office/powerpoint/2010/main" val="1690311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1EDB05A5-11D8-4B43-810C-BEC11E42B6A6}" type="slidenum">
              <a:rPr lang="cs-CZ" smtClean="0"/>
              <a:t>120</a:t>
            </a:fld>
            <a:endParaRPr lang="cs-CZ"/>
          </a:p>
        </p:txBody>
      </p:sp>
    </p:spTree>
    <p:extLst>
      <p:ext uri="{BB962C8B-B14F-4D97-AF65-F5344CB8AC3E}">
        <p14:creationId xmlns:p14="http://schemas.microsoft.com/office/powerpoint/2010/main" val="1034106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78D2723F-5F69-444E-995F-EB1BBCBB8EB4}" type="datetimeFigureOut">
              <a:rPr lang="cs-CZ" smtClean="0"/>
              <a:t>13.12.2016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2DDB903-EC9E-44CA-8A29-1B1EB1216020}" type="slidenum">
              <a:rPr lang="cs-CZ" smtClean="0"/>
              <a:t>‹#›</a:t>
            </a:fld>
            <a:endParaRPr lang="cs-CZ"/>
          </a:p>
        </p:txBody>
      </p:sp>
    </p:spTree>
    <p:extLst>
      <p:ext uri="{BB962C8B-B14F-4D97-AF65-F5344CB8AC3E}">
        <p14:creationId xmlns:p14="http://schemas.microsoft.com/office/powerpoint/2010/main" val="13835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8D2723F-5F69-444E-995F-EB1BBCBB8EB4}" type="datetimeFigureOut">
              <a:rPr lang="cs-CZ" smtClean="0"/>
              <a:t>13.12.2016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2DDB903-EC9E-44CA-8A29-1B1EB1216020}" type="slidenum">
              <a:rPr lang="cs-CZ" smtClean="0"/>
              <a:t>‹#›</a:t>
            </a:fld>
            <a:endParaRPr lang="cs-CZ"/>
          </a:p>
        </p:txBody>
      </p:sp>
    </p:spTree>
    <p:extLst>
      <p:ext uri="{BB962C8B-B14F-4D97-AF65-F5344CB8AC3E}">
        <p14:creationId xmlns:p14="http://schemas.microsoft.com/office/powerpoint/2010/main" val="3486376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8D2723F-5F69-444E-995F-EB1BBCBB8EB4}" type="datetimeFigureOut">
              <a:rPr lang="cs-CZ" smtClean="0"/>
              <a:t>13.12.2016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2DDB903-EC9E-44CA-8A29-1B1EB1216020}" type="slidenum">
              <a:rPr lang="cs-CZ" smtClean="0"/>
              <a:t>‹#›</a:t>
            </a:fld>
            <a:endParaRPr lang="cs-CZ"/>
          </a:p>
        </p:txBody>
      </p:sp>
    </p:spTree>
    <p:extLst>
      <p:ext uri="{BB962C8B-B14F-4D97-AF65-F5344CB8AC3E}">
        <p14:creationId xmlns:p14="http://schemas.microsoft.com/office/powerpoint/2010/main" val="1486843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Vnitřní list s nadpisem">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395536" y="2060848"/>
            <a:ext cx="8291264" cy="4392488"/>
          </a:xfrm>
          <a:prstGeom prst="rect">
            <a:avLst/>
          </a:prstGeom>
        </p:spPr>
        <p:txBody>
          <a:bodyPr>
            <a:normAutofit/>
          </a:bodyPr>
          <a:lstStyle>
            <a:lvl1pPr marL="0" indent="0"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dirty="0" smtClean="0"/>
              <a:t>Klepnutím vložíte text</a:t>
            </a:r>
          </a:p>
        </p:txBody>
      </p:sp>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smtClean="0"/>
              <a:t>NADPIS</a:t>
            </a:r>
            <a:endParaRPr lang="cs-CZ" dirty="0"/>
          </a:p>
        </p:txBody>
      </p:sp>
      <p:pic>
        <p:nvPicPr>
          <p:cNvPr id="4" name="Obrázek 3" descr="mmr_cr_rgb.emf"/>
          <p:cNvPicPr>
            <a:picLocks noChangeAspect="1"/>
          </p:cNvPicPr>
          <p:nvPr userDrawn="1"/>
        </p:nvPicPr>
        <p:blipFill>
          <a:blip r:embed="rId2" cstate="print"/>
          <a:stretch>
            <a:fillRect/>
          </a:stretch>
        </p:blipFill>
        <p:spPr>
          <a:xfrm>
            <a:off x="467544" y="620688"/>
            <a:ext cx="2016224" cy="442154"/>
          </a:xfrm>
          <a:prstGeom prst="rect">
            <a:avLst/>
          </a:prstGeom>
        </p:spPr>
      </p:pic>
    </p:spTree>
    <p:extLst>
      <p:ext uri="{BB962C8B-B14F-4D97-AF65-F5344CB8AC3E}">
        <p14:creationId xmlns:p14="http://schemas.microsoft.com/office/powerpoint/2010/main" val="20689782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8D2723F-5F69-444E-995F-EB1BBCBB8EB4}" type="datetimeFigureOut">
              <a:rPr lang="cs-CZ" smtClean="0"/>
              <a:t>13.12.2016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2DDB903-EC9E-44CA-8A29-1B1EB1216020}" type="slidenum">
              <a:rPr lang="cs-CZ" smtClean="0"/>
              <a:t>‹#›</a:t>
            </a:fld>
            <a:endParaRPr lang="cs-CZ"/>
          </a:p>
        </p:txBody>
      </p:sp>
    </p:spTree>
    <p:extLst>
      <p:ext uri="{BB962C8B-B14F-4D97-AF65-F5344CB8AC3E}">
        <p14:creationId xmlns:p14="http://schemas.microsoft.com/office/powerpoint/2010/main" val="1588642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8D2723F-5F69-444E-995F-EB1BBCBB8EB4}" type="datetimeFigureOut">
              <a:rPr lang="cs-CZ" smtClean="0"/>
              <a:t>13.12.2016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2DDB903-EC9E-44CA-8A29-1B1EB1216020}" type="slidenum">
              <a:rPr lang="cs-CZ" smtClean="0"/>
              <a:t>‹#›</a:t>
            </a:fld>
            <a:endParaRPr lang="cs-CZ"/>
          </a:p>
        </p:txBody>
      </p:sp>
    </p:spTree>
    <p:extLst>
      <p:ext uri="{BB962C8B-B14F-4D97-AF65-F5344CB8AC3E}">
        <p14:creationId xmlns:p14="http://schemas.microsoft.com/office/powerpoint/2010/main" val="305152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8D2723F-5F69-444E-995F-EB1BBCBB8EB4}" type="datetimeFigureOut">
              <a:rPr lang="cs-CZ" smtClean="0"/>
              <a:t>13.12.2016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2DDB903-EC9E-44CA-8A29-1B1EB1216020}" type="slidenum">
              <a:rPr lang="cs-CZ" smtClean="0"/>
              <a:t>‹#›</a:t>
            </a:fld>
            <a:endParaRPr lang="cs-CZ"/>
          </a:p>
        </p:txBody>
      </p:sp>
    </p:spTree>
    <p:extLst>
      <p:ext uri="{BB962C8B-B14F-4D97-AF65-F5344CB8AC3E}">
        <p14:creationId xmlns:p14="http://schemas.microsoft.com/office/powerpoint/2010/main" val="3856353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8D2723F-5F69-444E-995F-EB1BBCBB8EB4}" type="datetimeFigureOut">
              <a:rPr lang="cs-CZ" smtClean="0"/>
              <a:t>13.12.2016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2DDB903-EC9E-44CA-8A29-1B1EB1216020}" type="slidenum">
              <a:rPr lang="cs-CZ" smtClean="0"/>
              <a:t>‹#›</a:t>
            </a:fld>
            <a:endParaRPr lang="cs-CZ"/>
          </a:p>
        </p:txBody>
      </p:sp>
    </p:spTree>
    <p:extLst>
      <p:ext uri="{BB962C8B-B14F-4D97-AF65-F5344CB8AC3E}">
        <p14:creationId xmlns:p14="http://schemas.microsoft.com/office/powerpoint/2010/main" val="1781742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8D2723F-5F69-444E-995F-EB1BBCBB8EB4}" type="datetimeFigureOut">
              <a:rPr lang="cs-CZ" smtClean="0"/>
              <a:t>13.12.2016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2DDB903-EC9E-44CA-8A29-1B1EB1216020}" type="slidenum">
              <a:rPr lang="cs-CZ" smtClean="0"/>
              <a:t>‹#›</a:t>
            </a:fld>
            <a:endParaRPr lang="cs-CZ"/>
          </a:p>
        </p:txBody>
      </p:sp>
    </p:spTree>
    <p:extLst>
      <p:ext uri="{BB962C8B-B14F-4D97-AF65-F5344CB8AC3E}">
        <p14:creationId xmlns:p14="http://schemas.microsoft.com/office/powerpoint/2010/main" val="4148523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8D2723F-5F69-444E-995F-EB1BBCBB8EB4}" type="datetimeFigureOut">
              <a:rPr lang="cs-CZ" smtClean="0"/>
              <a:t>13.12.2016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2DDB903-EC9E-44CA-8A29-1B1EB1216020}" type="slidenum">
              <a:rPr lang="cs-CZ" smtClean="0"/>
              <a:t>‹#›</a:t>
            </a:fld>
            <a:endParaRPr lang="cs-CZ"/>
          </a:p>
        </p:txBody>
      </p:sp>
    </p:spTree>
    <p:extLst>
      <p:ext uri="{BB962C8B-B14F-4D97-AF65-F5344CB8AC3E}">
        <p14:creationId xmlns:p14="http://schemas.microsoft.com/office/powerpoint/2010/main" val="19597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8D2723F-5F69-444E-995F-EB1BBCBB8EB4}" type="datetimeFigureOut">
              <a:rPr lang="cs-CZ" smtClean="0"/>
              <a:t>13.12.2016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2DDB903-EC9E-44CA-8A29-1B1EB1216020}" type="slidenum">
              <a:rPr lang="cs-CZ" smtClean="0"/>
              <a:t>‹#›</a:t>
            </a:fld>
            <a:endParaRPr lang="cs-CZ"/>
          </a:p>
        </p:txBody>
      </p:sp>
    </p:spTree>
    <p:extLst>
      <p:ext uri="{BB962C8B-B14F-4D97-AF65-F5344CB8AC3E}">
        <p14:creationId xmlns:p14="http://schemas.microsoft.com/office/powerpoint/2010/main" val="4048345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8D2723F-5F69-444E-995F-EB1BBCBB8EB4}" type="datetimeFigureOut">
              <a:rPr lang="cs-CZ" smtClean="0"/>
              <a:t>13.12.2016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2DDB903-EC9E-44CA-8A29-1B1EB1216020}" type="slidenum">
              <a:rPr lang="cs-CZ" smtClean="0"/>
              <a:t>‹#›</a:t>
            </a:fld>
            <a:endParaRPr lang="cs-CZ"/>
          </a:p>
        </p:txBody>
      </p:sp>
    </p:spTree>
    <p:extLst>
      <p:ext uri="{BB962C8B-B14F-4D97-AF65-F5344CB8AC3E}">
        <p14:creationId xmlns:p14="http://schemas.microsoft.com/office/powerpoint/2010/main" val="566266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D2723F-5F69-444E-995F-EB1BBCBB8EB4}" type="datetimeFigureOut">
              <a:rPr lang="cs-CZ" smtClean="0"/>
              <a:t>13.12.2016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DDB903-EC9E-44CA-8A29-1B1EB1216020}" type="slidenum">
              <a:rPr lang="cs-CZ" smtClean="0"/>
              <a:t>‹#›</a:t>
            </a:fld>
            <a:endParaRPr lang="cs-CZ"/>
          </a:p>
        </p:txBody>
      </p:sp>
    </p:spTree>
    <p:extLst>
      <p:ext uri="{BB962C8B-B14F-4D97-AF65-F5344CB8AC3E}">
        <p14:creationId xmlns:p14="http://schemas.microsoft.com/office/powerpoint/2010/main" val="538317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9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marL="0" indent="0">
              <a:buNone/>
            </a:pPr>
            <a:endParaRPr lang="cs-CZ" sz="3600" b="1" dirty="0" smtClean="0">
              <a:solidFill>
                <a:srgbClr val="000099"/>
              </a:solidFill>
            </a:endParaRPr>
          </a:p>
          <a:p>
            <a:pPr marL="0" indent="0">
              <a:buNone/>
            </a:pPr>
            <a:endParaRPr lang="cs-CZ" sz="3600" b="1" dirty="0">
              <a:solidFill>
                <a:srgbClr val="000099"/>
              </a:solidFill>
            </a:endParaRPr>
          </a:p>
          <a:p>
            <a:pPr marL="0" indent="0" algn="ctr">
              <a:buNone/>
            </a:pPr>
            <a:r>
              <a:rPr lang="cs-CZ" sz="3600" b="1" dirty="0" smtClean="0">
                <a:solidFill>
                  <a:srgbClr val="000099"/>
                </a:solidFill>
              </a:rPr>
              <a:t>NOVÝ ZÁKON </a:t>
            </a:r>
          </a:p>
          <a:p>
            <a:pPr marL="0" indent="0" algn="ctr">
              <a:buNone/>
            </a:pPr>
            <a:r>
              <a:rPr lang="cs-CZ" sz="3600" b="1" dirty="0" smtClean="0">
                <a:solidFill>
                  <a:srgbClr val="000099"/>
                </a:solidFill>
              </a:rPr>
              <a:t>O ZADÁVÁNÍ VEŘEJNÝCH ZAKÁZEK</a:t>
            </a:r>
          </a:p>
          <a:p>
            <a:pPr marL="0" indent="0" algn="ctr">
              <a:buNone/>
            </a:pPr>
            <a:r>
              <a:rPr lang="cs-CZ" sz="1200" b="1" dirty="0" smtClean="0">
                <a:solidFill>
                  <a:srgbClr val="000099"/>
                </a:solidFill>
              </a:rPr>
              <a:t>(134/2016 Sb.)</a:t>
            </a:r>
          </a:p>
          <a:p>
            <a:pPr marL="0" indent="0" algn="ctr">
              <a:buNone/>
            </a:pPr>
            <a:endParaRPr lang="cs-CZ" sz="3600" b="1" dirty="0">
              <a:solidFill>
                <a:srgbClr val="000099"/>
              </a:solidFill>
            </a:endParaRPr>
          </a:p>
          <a:p>
            <a:pPr marL="0" indent="0" algn="r">
              <a:buNone/>
            </a:pPr>
            <a:r>
              <a:rPr lang="cs-CZ" sz="2000" dirty="0" smtClean="0">
                <a:solidFill>
                  <a:schemeClr val="bg1">
                    <a:lumMod val="50000"/>
                  </a:schemeClr>
                </a:solidFill>
              </a:rPr>
              <a:t>Markéta Adámková</a:t>
            </a:r>
          </a:p>
          <a:p>
            <a:pPr marL="0" indent="0" algn="r">
              <a:buNone/>
            </a:pPr>
            <a:r>
              <a:rPr lang="cs-CZ" sz="2000" dirty="0" smtClean="0">
                <a:solidFill>
                  <a:schemeClr val="bg1">
                    <a:lumMod val="50000"/>
                  </a:schemeClr>
                </a:solidFill>
              </a:rPr>
              <a:t>Lenka Matochová</a:t>
            </a:r>
          </a:p>
        </p:txBody>
      </p:sp>
    </p:spTree>
    <p:extLst>
      <p:ext uri="{BB962C8B-B14F-4D97-AF65-F5344CB8AC3E}">
        <p14:creationId xmlns:p14="http://schemas.microsoft.com/office/powerpoint/2010/main" val="10732638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just"/>
            <a:r>
              <a:rPr lang="cs-CZ" dirty="0" smtClean="0"/>
              <a:t>zadává sektorovou zakázku</a:t>
            </a:r>
          </a:p>
          <a:p>
            <a:pPr algn="just"/>
            <a:r>
              <a:rPr lang="cs-CZ" b="1" dirty="0"/>
              <a:t>veřejný zadavatel </a:t>
            </a:r>
            <a:r>
              <a:rPr lang="cs-CZ" dirty="0"/>
              <a:t>při výkonu relevantní </a:t>
            </a:r>
            <a:r>
              <a:rPr lang="cs-CZ" dirty="0" smtClean="0"/>
              <a:t>činnosti</a:t>
            </a:r>
          </a:p>
          <a:p>
            <a:pPr algn="just"/>
            <a:r>
              <a:rPr lang="cs-CZ" dirty="0"/>
              <a:t>zadává </a:t>
            </a:r>
            <a:r>
              <a:rPr lang="cs-CZ" b="1" dirty="0"/>
              <a:t>jiná osoba </a:t>
            </a:r>
            <a:r>
              <a:rPr lang="cs-CZ" dirty="0"/>
              <a:t>při výkonu relevantní </a:t>
            </a:r>
            <a:r>
              <a:rPr lang="cs-CZ" dirty="0" smtClean="0"/>
              <a:t>činnosti</a:t>
            </a:r>
          </a:p>
          <a:p>
            <a:pPr marL="457200" indent="-6350" algn="just">
              <a:buFont typeface="Arial" panose="020B0604020202020204" pitchFamily="34" charset="0"/>
              <a:buChar char="•"/>
            </a:pPr>
            <a:r>
              <a:rPr lang="cs-CZ" dirty="0"/>
              <a:t>	</a:t>
            </a:r>
            <a:r>
              <a:rPr lang="cs-CZ" sz="2400" dirty="0"/>
              <a:t>na základě zvláštního nebo výhradního práva </a:t>
            </a:r>
            <a:endParaRPr lang="cs-CZ" sz="2400" dirty="0" smtClean="0"/>
          </a:p>
          <a:p>
            <a:pPr marL="457200" indent="-6350" algn="just">
              <a:buFont typeface="Arial" panose="020B0604020202020204" pitchFamily="34" charset="0"/>
              <a:buChar char="•"/>
            </a:pPr>
            <a:r>
              <a:rPr lang="cs-CZ" sz="2400" dirty="0"/>
              <a:t>	</a:t>
            </a:r>
            <a:r>
              <a:rPr lang="cs-CZ" sz="2400" dirty="0" smtClean="0"/>
              <a:t>přímý nebo nepřímý dominantní vliv veřejného 	zadavatele</a:t>
            </a:r>
          </a:p>
        </p:txBody>
      </p:sp>
      <p:sp>
        <p:nvSpPr>
          <p:cNvPr id="3" name="Nadpis 2"/>
          <p:cNvSpPr>
            <a:spLocks noGrp="1"/>
          </p:cNvSpPr>
          <p:nvPr>
            <p:ph type="title"/>
          </p:nvPr>
        </p:nvSpPr>
        <p:spPr>
          <a:xfrm>
            <a:off x="395536" y="1268760"/>
            <a:ext cx="8291264" cy="648072"/>
          </a:xfrm>
        </p:spPr>
        <p:txBody>
          <a:bodyPr/>
          <a:lstStyle/>
          <a:p>
            <a:r>
              <a:rPr lang="cs-CZ" dirty="0" smtClean="0"/>
              <a:t>Zadavatel</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64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5545415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spcBef>
                <a:spcPts val="600"/>
              </a:spcBef>
              <a:spcAft>
                <a:spcPts val="0"/>
              </a:spcAft>
            </a:pPr>
            <a:r>
              <a:rPr lang="cs-CZ" dirty="0"/>
              <a:t>výčet není omezen</a:t>
            </a:r>
          </a:p>
          <a:p>
            <a:pPr algn="just">
              <a:spcBef>
                <a:spcPts val="600"/>
              </a:spcBef>
              <a:spcAft>
                <a:spcPts val="0"/>
              </a:spcAft>
            </a:pPr>
            <a:r>
              <a:rPr lang="cs-CZ" dirty="0"/>
              <a:t>porovnatelnost, ověřitelnost</a:t>
            </a:r>
          </a:p>
          <a:p>
            <a:pPr algn="just">
              <a:spcBef>
                <a:spcPts val="600"/>
              </a:spcBef>
              <a:spcAft>
                <a:spcPts val="0"/>
              </a:spcAft>
            </a:pPr>
            <a:r>
              <a:rPr lang="cs-CZ" dirty="0"/>
              <a:t>kritéria kvality se mohou vztahovat k jakékoli fázi životního cyklu</a:t>
            </a:r>
          </a:p>
          <a:p>
            <a:pPr algn="just">
              <a:spcBef>
                <a:spcPts val="600"/>
              </a:spcBef>
              <a:spcAft>
                <a:spcPts val="0"/>
              </a:spcAft>
            </a:pPr>
            <a:r>
              <a:rPr lang="cs-CZ" dirty="0"/>
              <a:t>zákaz hodnocení sankcí a splatnosti </a:t>
            </a:r>
          </a:p>
          <a:p>
            <a:pPr algn="just">
              <a:spcBef>
                <a:spcPts val="600"/>
              </a:spcBef>
              <a:spcAft>
                <a:spcPts val="0"/>
              </a:spcAft>
            </a:pPr>
            <a:r>
              <a:rPr lang="cs-CZ" dirty="0"/>
              <a:t>možnost stanovit pevnou cenu a hodnotit pouze kvalitu nabízeného plnění</a:t>
            </a:r>
          </a:p>
          <a:p>
            <a:pPr algn="just"/>
            <a:endParaRPr lang="cs-CZ" dirty="0"/>
          </a:p>
          <a:p>
            <a:pPr algn="just"/>
            <a:endParaRPr lang="cs-CZ" dirty="0"/>
          </a:p>
        </p:txBody>
      </p:sp>
      <p:sp>
        <p:nvSpPr>
          <p:cNvPr id="3" name="Nadpis 2"/>
          <p:cNvSpPr>
            <a:spLocks noGrp="1"/>
          </p:cNvSpPr>
          <p:nvPr>
            <p:ph type="title"/>
          </p:nvPr>
        </p:nvSpPr>
        <p:spPr>
          <a:xfrm>
            <a:off x="395536" y="1052736"/>
            <a:ext cx="8291264" cy="864096"/>
          </a:xfrm>
        </p:spPr>
        <p:txBody>
          <a:bodyPr/>
          <a:lstStyle/>
          <a:p>
            <a:r>
              <a:rPr lang="cs-CZ" dirty="0"/>
              <a:t>Kritéria kvality</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8652064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457200" indent="-457200" algn="just">
              <a:spcBef>
                <a:spcPts val="0"/>
              </a:spcBef>
              <a:spcAft>
                <a:spcPts val="0"/>
              </a:spcAft>
              <a:buFont typeface="Arial" panose="020B0604020202020204" pitchFamily="34" charset="0"/>
              <a:buChar char="•"/>
            </a:pPr>
            <a:r>
              <a:rPr lang="cs-CZ" dirty="0"/>
              <a:t>technická úroveň </a:t>
            </a:r>
          </a:p>
          <a:p>
            <a:pPr marL="457200" indent="-457200" algn="just">
              <a:spcBef>
                <a:spcPts val="0"/>
              </a:spcBef>
              <a:spcAft>
                <a:spcPts val="0"/>
              </a:spcAft>
              <a:buFont typeface="Arial" panose="020B0604020202020204" pitchFamily="34" charset="0"/>
              <a:buChar char="•"/>
            </a:pPr>
            <a:r>
              <a:rPr lang="cs-CZ" dirty="0"/>
              <a:t>estetické nebo funkční vlastnosti </a:t>
            </a:r>
          </a:p>
          <a:p>
            <a:pPr marL="457200" indent="-457200" algn="just">
              <a:spcBef>
                <a:spcPts val="0"/>
              </a:spcBef>
              <a:spcAft>
                <a:spcPts val="0"/>
              </a:spcAft>
              <a:buFont typeface="Arial" panose="020B0604020202020204" pitchFamily="34" charset="0"/>
              <a:buChar char="•"/>
            </a:pPr>
            <a:r>
              <a:rPr lang="cs-CZ" dirty="0"/>
              <a:t>uživatelská přístupnost </a:t>
            </a:r>
          </a:p>
          <a:p>
            <a:pPr marL="457200" indent="-457200" algn="just">
              <a:spcBef>
                <a:spcPts val="0"/>
              </a:spcBef>
              <a:spcAft>
                <a:spcPts val="0"/>
              </a:spcAft>
              <a:buFont typeface="Arial" panose="020B0604020202020204" pitchFamily="34" charset="0"/>
              <a:buChar char="•"/>
            </a:pPr>
            <a:r>
              <a:rPr lang="cs-CZ" dirty="0"/>
              <a:t>vliv předmětu veřejné zakázky na životní prostředí, sociální důsledky vyplývající z předmětu veřejné zakázky nebo inovační hlediska</a:t>
            </a:r>
          </a:p>
          <a:p>
            <a:pPr marL="457200" indent="-457200" algn="just">
              <a:spcBef>
                <a:spcPts val="0"/>
              </a:spcBef>
              <a:spcAft>
                <a:spcPts val="0"/>
              </a:spcAft>
              <a:buFont typeface="Arial" panose="020B0604020202020204" pitchFamily="34" charset="0"/>
              <a:buChar char="•"/>
            </a:pPr>
            <a:r>
              <a:rPr lang="cs-CZ" dirty="0"/>
              <a:t>organizace, kvalifikace nebo zkušenost osob, které se mají přímo podílet na plnění veřejné zakázky v případě, že na úroveň plnění má významný dopad kvalita těchto osob</a:t>
            </a:r>
          </a:p>
        </p:txBody>
      </p:sp>
      <p:sp>
        <p:nvSpPr>
          <p:cNvPr id="3" name="Nadpis 2"/>
          <p:cNvSpPr>
            <a:spLocks noGrp="1"/>
          </p:cNvSpPr>
          <p:nvPr>
            <p:ph type="title"/>
          </p:nvPr>
        </p:nvSpPr>
        <p:spPr>
          <a:xfrm>
            <a:off x="395536" y="1124744"/>
            <a:ext cx="8291264" cy="792088"/>
          </a:xfrm>
        </p:spPr>
        <p:txBody>
          <a:bodyPr/>
          <a:lstStyle/>
          <a:p>
            <a:r>
              <a:rPr lang="cs-CZ" dirty="0"/>
              <a:t>Kritéria kvality</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379205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457200" indent="-457200" algn="just">
              <a:spcBef>
                <a:spcPts val="600"/>
              </a:spcBef>
              <a:spcAft>
                <a:spcPts val="0"/>
              </a:spcAft>
              <a:buFont typeface="Arial" panose="020B0604020202020204" pitchFamily="34" charset="0"/>
              <a:buChar char="•"/>
            </a:pPr>
            <a:r>
              <a:rPr lang="cs-CZ" dirty="0"/>
              <a:t>úroveň servisních služeb včetně technické pomoci </a:t>
            </a:r>
          </a:p>
          <a:p>
            <a:pPr marL="457200" indent="-457200" algn="just">
              <a:spcBef>
                <a:spcPts val="600"/>
              </a:spcBef>
              <a:spcAft>
                <a:spcPts val="0"/>
              </a:spcAft>
              <a:buFont typeface="Arial" panose="020B0604020202020204" pitchFamily="34" charset="0"/>
              <a:buChar char="•"/>
            </a:pPr>
            <a:r>
              <a:rPr lang="cs-CZ" dirty="0"/>
              <a:t>podmínky a lhůta dodání nebo dokončení </a:t>
            </a:r>
            <a:r>
              <a:rPr lang="cs-CZ" dirty="0" smtClean="0"/>
              <a:t>plnění</a:t>
            </a:r>
          </a:p>
          <a:p>
            <a:pPr algn="just">
              <a:spcBef>
                <a:spcPts val="600"/>
              </a:spcBef>
              <a:spcAft>
                <a:spcPts val="0"/>
              </a:spcAft>
            </a:pPr>
            <a:endParaRPr lang="cs-CZ" dirty="0"/>
          </a:p>
        </p:txBody>
      </p:sp>
      <p:sp>
        <p:nvSpPr>
          <p:cNvPr id="3" name="Nadpis 2"/>
          <p:cNvSpPr>
            <a:spLocks noGrp="1"/>
          </p:cNvSpPr>
          <p:nvPr>
            <p:ph type="title"/>
          </p:nvPr>
        </p:nvSpPr>
        <p:spPr>
          <a:xfrm>
            <a:off x="395536" y="1052736"/>
            <a:ext cx="8291264" cy="864096"/>
          </a:xfrm>
        </p:spPr>
        <p:txBody>
          <a:bodyPr/>
          <a:lstStyle/>
          <a:p>
            <a:r>
              <a:rPr lang="cs-CZ" dirty="0"/>
              <a:t>Kritéria kvality</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510380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276872"/>
            <a:ext cx="8291264" cy="4176464"/>
          </a:xfrm>
        </p:spPr>
        <p:txBody>
          <a:bodyPr>
            <a:normAutofit lnSpcReduction="10000"/>
          </a:bodyPr>
          <a:lstStyle/>
          <a:p>
            <a:pPr algn="just">
              <a:spcBef>
                <a:spcPts val="600"/>
              </a:spcBef>
              <a:spcAft>
                <a:spcPts val="0"/>
              </a:spcAft>
            </a:pPr>
            <a:r>
              <a:rPr lang="cs-CZ" dirty="0"/>
              <a:t>vždy nabídková cena </a:t>
            </a:r>
            <a:endParaRPr lang="cs-CZ" dirty="0" smtClean="0"/>
          </a:p>
          <a:p>
            <a:pPr algn="just">
              <a:spcBef>
                <a:spcPts val="600"/>
              </a:spcBef>
              <a:spcAft>
                <a:spcPts val="0"/>
              </a:spcAft>
            </a:pPr>
            <a:endParaRPr lang="cs-CZ" dirty="0"/>
          </a:p>
          <a:p>
            <a:pPr algn="just">
              <a:spcBef>
                <a:spcPts val="600"/>
              </a:spcBef>
              <a:spcAft>
                <a:spcPts val="0"/>
              </a:spcAft>
            </a:pPr>
            <a:r>
              <a:rPr lang="cs-CZ" dirty="0"/>
              <a:t>plus např.</a:t>
            </a:r>
          </a:p>
          <a:p>
            <a:pPr marL="457200" indent="-457200" algn="just">
              <a:spcBef>
                <a:spcPts val="600"/>
              </a:spcBef>
              <a:spcAft>
                <a:spcPts val="0"/>
              </a:spcAft>
              <a:buFont typeface="Arial" panose="020B0604020202020204" pitchFamily="34" charset="0"/>
              <a:buChar char="•"/>
            </a:pPr>
            <a:r>
              <a:rPr lang="cs-CZ" dirty="0"/>
              <a:t>ostatní pořizovací náklady</a:t>
            </a:r>
          </a:p>
          <a:p>
            <a:pPr marL="457200" indent="-457200" algn="just">
              <a:spcBef>
                <a:spcPts val="600"/>
              </a:spcBef>
              <a:spcAft>
                <a:spcPts val="0"/>
              </a:spcAft>
              <a:buFont typeface="Arial" panose="020B0604020202020204" pitchFamily="34" charset="0"/>
              <a:buChar char="•"/>
            </a:pPr>
            <a:r>
              <a:rPr lang="cs-CZ" dirty="0"/>
              <a:t>náklady související s užíváním předmětu veřejné zakázky</a:t>
            </a:r>
          </a:p>
          <a:p>
            <a:pPr marL="457200" indent="-457200" algn="just">
              <a:spcBef>
                <a:spcPts val="600"/>
              </a:spcBef>
              <a:spcAft>
                <a:spcPts val="0"/>
              </a:spcAft>
              <a:buFont typeface="Arial" panose="020B0604020202020204" pitchFamily="34" charset="0"/>
              <a:buChar char="•"/>
            </a:pPr>
            <a:r>
              <a:rPr lang="cs-CZ" dirty="0"/>
              <a:t>náklady na údržbu</a:t>
            </a:r>
          </a:p>
          <a:p>
            <a:pPr marL="457200" indent="-457200" algn="just">
              <a:spcBef>
                <a:spcPts val="600"/>
              </a:spcBef>
              <a:spcAft>
                <a:spcPts val="0"/>
              </a:spcAft>
              <a:buFont typeface="Arial" panose="020B0604020202020204" pitchFamily="34" charset="0"/>
              <a:buChar char="•"/>
            </a:pPr>
            <a:r>
              <a:rPr lang="cs-CZ" dirty="0"/>
              <a:t>náklady spojené s koncem životnosti</a:t>
            </a:r>
          </a:p>
          <a:p>
            <a:pPr marL="457200" indent="-457200" algn="just">
              <a:spcBef>
                <a:spcPts val="600"/>
              </a:spcBef>
              <a:spcAft>
                <a:spcPts val="0"/>
              </a:spcAft>
              <a:buFont typeface="Arial" panose="020B0604020202020204" pitchFamily="34" charset="0"/>
              <a:buChar char="•"/>
            </a:pPr>
            <a:r>
              <a:rPr lang="cs-CZ" dirty="0"/>
              <a:t>náklady způsobené dopady na životní prostředí</a:t>
            </a:r>
          </a:p>
          <a:p>
            <a:pPr algn="just"/>
            <a:endParaRPr lang="cs-CZ" dirty="0"/>
          </a:p>
          <a:p>
            <a:pPr algn="just"/>
            <a:endParaRPr lang="cs-CZ" dirty="0"/>
          </a:p>
        </p:txBody>
      </p:sp>
      <p:sp>
        <p:nvSpPr>
          <p:cNvPr id="3" name="Nadpis 2"/>
          <p:cNvSpPr>
            <a:spLocks noGrp="1"/>
          </p:cNvSpPr>
          <p:nvPr>
            <p:ph type="title"/>
          </p:nvPr>
        </p:nvSpPr>
        <p:spPr>
          <a:xfrm>
            <a:off x="395536" y="1124744"/>
            <a:ext cx="8291264" cy="792088"/>
          </a:xfrm>
        </p:spPr>
        <p:txBody>
          <a:bodyPr/>
          <a:lstStyle/>
          <a:p>
            <a:r>
              <a:rPr lang="cs-CZ" dirty="0"/>
              <a:t>Náklady životního cyklu</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71810459"/>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algn="just">
              <a:spcBef>
                <a:spcPts val="600"/>
              </a:spcBef>
              <a:spcAft>
                <a:spcPts val="0"/>
              </a:spcAft>
            </a:pPr>
            <a:r>
              <a:rPr lang="cs-CZ" dirty="0"/>
              <a:t>Z v ZD stanoví:</a:t>
            </a:r>
          </a:p>
          <a:p>
            <a:pPr algn="just">
              <a:spcBef>
                <a:spcPts val="600"/>
              </a:spcBef>
              <a:spcAft>
                <a:spcPts val="0"/>
              </a:spcAft>
            </a:pPr>
            <a:endParaRPr lang="cs-CZ" dirty="0" smtClean="0"/>
          </a:p>
          <a:p>
            <a:pPr algn="just">
              <a:spcBef>
                <a:spcPts val="600"/>
              </a:spcBef>
              <a:spcAft>
                <a:spcPts val="0"/>
              </a:spcAft>
            </a:pPr>
            <a:r>
              <a:rPr lang="cs-CZ" dirty="0" smtClean="0"/>
              <a:t>jaké </a:t>
            </a:r>
            <a:r>
              <a:rPr lang="cs-CZ" dirty="0"/>
              <a:t>údaje Z </a:t>
            </a:r>
            <a:r>
              <a:rPr lang="cs-CZ" dirty="0" smtClean="0"/>
              <a:t>požaduje</a:t>
            </a:r>
          </a:p>
          <a:p>
            <a:pPr algn="just">
              <a:spcBef>
                <a:spcPts val="600"/>
              </a:spcBef>
              <a:spcAft>
                <a:spcPts val="0"/>
              </a:spcAft>
            </a:pPr>
            <a:endParaRPr lang="cs-CZ" dirty="0"/>
          </a:p>
          <a:p>
            <a:pPr algn="just">
              <a:spcBef>
                <a:spcPts val="600"/>
              </a:spcBef>
              <a:spcAft>
                <a:spcPts val="0"/>
              </a:spcAft>
            </a:pPr>
            <a:r>
              <a:rPr lang="cs-CZ" dirty="0" smtClean="0"/>
              <a:t>metodu </a:t>
            </a:r>
            <a:r>
              <a:rPr lang="cs-CZ" dirty="0"/>
              <a:t>stanovení nákladů ŽC</a:t>
            </a:r>
          </a:p>
          <a:p>
            <a:pPr marL="800100" lvl="1" indent="-342900" algn="just">
              <a:spcBef>
                <a:spcPts val="600"/>
              </a:spcBef>
              <a:buFont typeface="Arial" panose="020B0604020202020204" pitchFamily="34" charset="0"/>
              <a:buChar char="•"/>
            </a:pPr>
            <a:r>
              <a:rPr lang="cs-CZ" dirty="0"/>
              <a:t>založena na objektivně ověřitelných a nediskriminačních </a:t>
            </a:r>
            <a:r>
              <a:rPr lang="cs-CZ" dirty="0" smtClean="0"/>
              <a:t>kritériích</a:t>
            </a:r>
          </a:p>
          <a:p>
            <a:pPr marL="800100" lvl="1" indent="-342900" algn="just">
              <a:spcBef>
                <a:spcPts val="600"/>
              </a:spcBef>
              <a:buFont typeface="Arial" panose="020B0604020202020204" pitchFamily="34" charset="0"/>
              <a:buChar char="•"/>
            </a:pPr>
            <a:endParaRPr lang="cs-CZ" dirty="0"/>
          </a:p>
          <a:p>
            <a:pPr marL="800100" lvl="1" indent="-342900" algn="just">
              <a:spcBef>
                <a:spcPts val="600"/>
              </a:spcBef>
              <a:buFont typeface="Arial" panose="020B0604020202020204" pitchFamily="34" charset="0"/>
              <a:buChar char="•"/>
            </a:pPr>
            <a:r>
              <a:rPr lang="cs-CZ" dirty="0"/>
              <a:t>přístupná všem </a:t>
            </a:r>
            <a:r>
              <a:rPr lang="cs-CZ" dirty="0" smtClean="0"/>
              <a:t>dodavatelům</a:t>
            </a:r>
          </a:p>
          <a:p>
            <a:pPr marL="800100" lvl="1" indent="-342900" algn="just">
              <a:spcBef>
                <a:spcPts val="600"/>
              </a:spcBef>
              <a:buFont typeface="Arial" panose="020B0604020202020204" pitchFamily="34" charset="0"/>
              <a:buChar char="•"/>
            </a:pPr>
            <a:endParaRPr lang="cs-CZ" dirty="0"/>
          </a:p>
          <a:p>
            <a:pPr marL="800100" lvl="1" indent="-342900" algn="just">
              <a:spcBef>
                <a:spcPts val="600"/>
              </a:spcBef>
              <a:buFont typeface="Arial" panose="020B0604020202020204" pitchFamily="34" charset="0"/>
              <a:buChar char="•"/>
            </a:pPr>
            <a:r>
              <a:rPr lang="cs-CZ" dirty="0"/>
              <a:t>založena na údajích, které mohou dodavatelé poskytnout bez vynaložení nepřiměřeného úsilí</a:t>
            </a:r>
          </a:p>
          <a:p>
            <a:pPr algn="just"/>
            <a:endParaRPr lang="cs-CZ" dirty="0"/>
          </a:p>
          <a:p>
            <a:pPr algn="just"/>
            <a:endParaRPr lang="cs-CZ" dirty="0"/>
          </a:p>
        </p:txBody>
      </p:sp>
      <p:sp>
        <p:nvSpPr>
          <p:cNvPr id="3" name="Nadpis 2"/>
          <p:cNvSpPr>
            <a:spLocks noGrp="1"/>
          </p:cNvSpPr>
          <p:nvPr>
            <p:ph type="title"/>
          </p:nvPr>
        </p:nvSpPr>
        <p:spPr>
          <a:xfrm>
            <a:off x="395536" y="1052736"/>
            <a:ext cx="8291264" cy="864096"/>
          </a:xfrm>
        </p:spPr>
        <p:txBody>
          <a:bodyPr/>
          <a:lstStyle/>
          <a:p>
            <a:r>
              <a:rPr lang="cs-CZ" dirty="0"/>
              <a:t>Náklady životního cyklu</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364949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800100" lvl="1" indent="-342900" algn="just">
              <a:buFont typeface="Arial" panose="020B0604020202020204" pitchFamily="34" charset="0"/>
              <a:buChar char="•"/>
            </a:pPr>
            <a:r>
              <a:rPr lang="cs-CZ" dirty="0" smtClean="0"/>
              <a:t>identifikace </a:t>
            </a:r>
            <a:r>
              <a:rPr lang="cs-CZ" dirty="0"/>
              <a:t>zadávacího </a:t>
            </a:r>
            <a:r>
              <a:rPr lang="cs-CZ" dirty="0" smtClean="0"/>
              <a:t>řízení </a:t>
            </a:r>
            <a:endParaRPr lang="cs-CZ" dirty="0"/>
          </a:p>
          <a:p>
            <a:pPr marL="800100" lvl="1" indent="-342900" algn="just">
              <a:buFont typeface="Arial" panose="020B0604020202020204" pitchFamily="34" charset="0"/>
              <a:buChar char="•"/>
            </a:pPr>
            <a:r>
              <a:rPr lang="cs-CZ" dirty="0" err="1" smtClean="0"/>
              <a:t>FO</a:t>
            </a:r>
            <a:r>
              <a:rPr lang="cs-CZ" dirty="0" smtClean="0"/>
              <a:t>, </a:t>
            </a:r>
            <a:r>
              <a:rPr lang="cs-CZ" dirty="0"/>
              <a:t>které se na hodnocení </a:t>
            </a:r>
            <a:r>
              <a:rPr lang="cs-CZ" dirty="0" smtClean="0"/>
              <a:t>podílely</a:t>
            </a:r>
            <a:r>
              <a:rPr lang="cs-CZ" dirty="0"/>
              <a:t> </a:t>
            </a:r>
            <a:r>
              <a:rPr lang="cs-CZ" dirty="0" smtClean="0"/>
              <a:t>(vč. komise, odborníků)</a:t>
            </a:r>
            <a:endParaRPr lang="cs-CZ" dirty="0"/>
          </a:p>
          <a:p>
            <a:pPr marL="800100" lvl="1" indent="-342900" algn="just">
              <a:buFont typeface="Arial" panose="020B0604020202020204" pitchFamily="34" charset="0"/>
              <a:buChar char="•"/>
            </a:pPr>
            <a:r>
              <a:rPr lang="cs-CZ" dirty="0" smtClean="0"/>
              <a:t>seznam </a:t>
            </a:r>
            <a:r>
              <a:rPr lang="cs-CZ" dirty="0"/>
              <a:t>hodnocených </a:t>
            </a:r>
            <a:r>
              <a:rPr lang="cs-CZ" dirty="0" smtClean="0"/>
              <a:t>nabídek</a:t>
            </a:r>
            <a:endParaRPr lang="cs-CZ" dirty="0"/>
          </a:p>
          <a:p>
            <a:pPr marL="800100" lvl="1" indent="-342900" algn="just">
              <a:buFont typeface="Arial" panose="020B0604020202020204" pitchFamily="34" charset="0"/>
              <a:buChar char="•"/>
            </a:pPr>
            <a:r>
              <a:rPr lang="cs-CZ" dirty="0" smtClean="0"/>
              <a:t>popis </a:t>
            </a:r>
            <a:r>
              <a:rPr lang="cs-CZ" dirty="0"/>
              <a:t>hodnocení, ze kterého budou zřejmé</a:t>
            </a:r>
          </a:p>
          <a:p>
            <a:pPr marL="1714500" lvl="3" indent="-342900" algn="just">
              <a:buFont typeface="Arial" panose="020B0604020202020204" pitchFamily="34" charset="0"/>
              <a:buChar char="•"/>
            </a:pPr>
            <a:r>
              <a:rPr lang="cs-CZ" dirty="0" smtClean="0"/>
              <a:t>hodnocené </a:t>
            </a:r>
            <a:r>
              <a:rPr lang="cs-CZ" dirty="0"/>
              <a:t>údaje z nabídek odpovídající kritériím </a:t>
            </a:r>
            <a:r>
              <a:rPr lang="cs-CZ" dirty="0" smtClean="0"/>
              <a:t>hodnocení</a:t>
            </a:r>
            <a:endParaRPr lang="cs-CZ" dirty="0"/>
          </a:p>
          <a:p>
            <a:pPr marL="1714500" lvl="3" indent="-342900" algn="just">
              <a:buFont typeface="Arial" panose="020B0604020202020204" pitchFamily="34" charset="0"/>
              <a:buChar char="•"/>
            </a:pPr>
            <a:r>
              <a:rPr lang="cs-CZ" dirty="0" smtClean="0"/>
              <a:t>popis </a:t>
            </a:r>
            <a:r>
              <a:rPr lang="cs-CZ" dirty="0"/>
              <a:t>hodnocení údajů z nabídek v jednotlivých kritériích </a:t>
            </a:r>
            <a:r>
              <a:rPr lang="cs-CZ" dirty="0" smtClean="0"/>
              <a:t>hodnocení</a:t>
            </a:r>
            <a:endParaRPr lang="cs-CZ" dirty="0"/>
          </a:p>
          <a:p>
            <a:pPr marL="1714500" lvl="3" indent="-342900" algn="just">
              <a:buFont typeface="Arial" panose="020B0604020202020204" pitchFamily="34" charset="0"/>
              <a:buChar char="•"/>
            </a:pPr>
            <a:r>
              <a:rPr lang="cs-CZ" dirty="0" smtClean="0"/>
              <a:t>popis </a:t>
            </a:r>
            <a:r>
              <a:rPr lang="cs-CZ" dirty="0"/>
              <a:t>srovnání hodnot získaných při hodnocení v jednotlivých kritériích </a:t>
            </a:r>
            <a:r>
              <a:rPr lang="cs-CZ" dirty="0" smtClean="0"/>
              <a:t>hodnocení</a:t>
            </a:r>
            <a:endParaRPr lang="cs-CZ" dirty="0"/>
          </a:p>
          <a:p>
            <a:pPr marL="1714500" lvl="3" indent="-342900" algn="just">
              <a:buFont typeface="Arial" panose="020B0604020202020204" pitchFamily="34" charset="0"/>
              <a:buChar char="•"/>
            </a:pPr>
            <a:r>
              <a:rPr lang="cs-CZ" dirty="0" smtClean="0"/>
              <a:t>výsledek </a:t>
            </a:r>
            <a:r>
              <a:rPr lang="cs-CZ" dirty="0"/>
              <a:t>hodnocení </a:t>
            </a:r>
            <a:r>
              <a:rPr lang="cs-CZ" dirty="0" smtClean="0"/>
              <a:t>nabídek</a:t>
            </a:r>
            <a:endParaRPr lang="cs-CZ" dirty="0"/>
          </a:p>
        </p:txBody>
      </p:sp>
      <p:sp>
        <p:nvSpPr>
          <p:cNvPr id="3" name="Nadpis 2"/>
          <p:cNvSpPr>
            <a:spLocks noGrp="1"/>
          </p:cNvSpPr>
          <p:nvPr>
            <p:ph type="title"/>
          </p:nvPr>
        </p:nvSpPr>
        <p:spPr>
          <a:xfrm>
            <a:off x="395536" y="908720"/>
            <a:ext cx="8291264" cy="1008112"/>
          </a:xfrm>
        </p:spPr>
        <p:txBody>
          <a:bodyPr/>
          <a:lstStyle/>
          <a:p>
            <a:r>
              <a:rPr lang="cs-CZ" dirty="0" smtClean="0"/>
              <a:t>Zpráva o hodnocení nabídek § 119</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45509889"/>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algn="just"/>
            <a:r>
              <a:rPr lang="cs-CZ" dirty="0" smtClean="0"/>
              <a:t>vybraný dodavatel (nabídka </a:t>
            </a:r>
            <a:r>
              <a:rPr lang="cs-CZ" dirty="0"/>
              <a:t>byla vyhodnocena jako ekonomicky </a:t>
            </a:r>
            <a:r>
              <a:rPr lang="cs-CZ" dirty="0" smtClean="0"/>
              <a:t>nejvýhodnější) </a:t>
            </a:r>
          </a:p>
          <a:p>
            <a:pPr algn="just"/>
            <a:r>
              <a:rPr lang="cs-CZ" dirty="0" smtClean="0"/>
              <a:t>povinnost </a:t>
            </a:r>
            <a:r>
              <a:rPr lang="cs-CZ" dirty="0"/>
              <a:t>vybrat k uzavření smlouvy </a:t>
            </a:r>
            <a:r>
              <a:rPr lang="cs-CZ" dirty="0" smtClean="0"/>
              <a:t>vybraného dodavatele </a:t>
            </a:r>
          </a:p>
          <a:p>
            <a:pPr algn="just"/>
            <a:r>
              <a:rPr lang="cs-CZ" dirty="0" smtClean="0"/>
              <a:t>pokud jediný </a:t>
            </a:r>
            <a:r>
              <a:rPr lang="cs-CZ" dirty="0"/>
              <a:t>účastník </a:t>
            </a:r>
            <a:r>
              <a:rPr lang="cs-CZ" dirty="0" smtClean="0"/>
              <a:t>- </a:t>
            </a:r>
            <a:r>
              <a:rPr lang="cs-CZ" dirty="0"/>
              <a:t>bez </a:t>
            </a:r>
            <a:r>
              <a:rPr lang="cs-CZ" dirty="0" smtClean="0"/>
              <a:t>povinnosti provést </a:t>
            </a:r>
            <a:r>
              <a:rPr lang="cs-CZ" dirty="0"/>
              <a:t>hodnocení</a:t>
            </a:r>
            <a:endParaRPr lang="cs-CZ" dirty="0" smtClean="0"/>
          </a:p>
          <a:p>
            <a:pPr algn="just">
              <a:lnSpc>
                <a:spcPct val="120000"/>
              </a:lnSpc>
              <a:spcBef>
                <a:spcPts val="0"/>
              </a:spcBef>
              <a:spcAft>
                <a:spcPts val="600"/>
              </a:spcAft>
            </a:pPr>
            <a:endParaRPr lang="cs-CZ" dirty="0" smtClean="0"/>
          </a:p>
          <a:p>
            <a:pPr algn="just">
              <a:lnSpc>
                <a:spcPct val="120000"/>
              </a:lnSpc>
              <a:spcBef>
                <a:spcPts val="0"/>
              </a:spcBef>
              <a:spcAft>
                <a:spcPts val="600"/>
              </a:spcAft>
            </a:pPr>
            <a:endParaRPr lang="cs-CZ" dirty="0" smtClean="0"/>
          </a:p>
          <a:p>
            <a:pPr algn="just"/>
            <a:r>
              <a:rPr lang="cs-CZ" dirty="0" smtClean="0"/>
              <a:t>  </a:t>
            </a:r>
            <a:endParaRPr lang="cs-CZ" dirty="0"/>
          </a:p>
        </p:txBody>
      </p:sp>
      <p:sp>
        <p:nvSpPr>
          <p:cNvPr id="3" name="Nadpis 2"/>
          <p:cNvSpPr>
            <a:spLocks noGrp="1"/>
          </p:cNvSpPr>
          <p:nvPr>
            <p:ph type="title"/>
          </p:nvPr>
        </p:nvSpPr>
        <p:spPr>
          <a:xfrm>
            <a:off x="395536" y="980728"/>
            <a:ext cx="8291264" cy="936104"/>
          </a:xfrm>
        </p:spPr>
        <p:txBody>
          <a:bodyPr/>
          <a:lstStyle/>
          <a:p>
            <a:r>
              <a:rPr lang="cs-CZ" dirty="0"/>
              <a:t>Výběr </a:t>
            </a:r>
            <a:r>
              <a:rPr lang="cs-CZ" dirty="0" smtClean="0"/>
              <a:t>dodavatele § 122</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3611319"/>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25000" lnSpcReduction="20000"/>
          </a:bodyPr>
          <a:lstStyle/>
          <a:p>
            <a:pPr algn="just"/>
            <a:r>
              <a:rPr lang="cs-CZ" sz="9600" dirty="0" smtClean="0"/>
              <a:t>Z odešle vybranému dodavateli výzvu k předložení</a:t>
            </a:r>
          </a:p>
          <a:p>
            <a:pPr marL="900113" lvl="1" indent="-442913" algn="just">
              <a:buFont typeface="Arial" panose="020B0604020202020204" pitchFamily="34" charset="0"/>
              <a:buChar char="•"/>
            </a:pPr>
            <a:r>
              <a:rPr lang="cs-CZ" sz="8800" dirty="0"/>
              <a:t>originálů nebo ověřených kopií dokladů o jeho </a:t>
            </a:r>
            <a:r>
              <a:rPr lang="cs-CZ" sz="8800" dirty="0" smtClean="0"/>
              <a:t>kvalifikaci (pokud </a:t>
            </a:r>
            <a:r>
              <a:rPr lang="cs-CZ" sz="8800" dirty="0"/>
              <a:t>je již nemá k </a:t>
            </a:r>
            <a:r>
              <a:rPr lang="cs-CZ" sz="8800" dirty="0" smtClean="0"/>
              <a:t>dispozici)</a:t>
            </a:r>
            <a:endParaRPr lang="cs-CZ" sz="8800" dirty="0"/>
          </a:p>
          <a:p>
            <a:pPr marL="900113" lvl="1" indent="-442913" algn="just">
              <a:buFont typeface="Arial" panose="020B0604020202020204" pitchFamily="34" charset="0"/>
              <a:buChar char="•"/>
            </a:pPr>
            <a:r>
              <a:rPr lang="cs-CZ" sz="8800" dirty="0" smtClean="0"/>
              <a:t>dokladů </a:t>
            </a:r>
            <a:r>
              <a:rPr lang="cs-CZ" sz="8800" dirty="0"/>
              <a:t>nebo </a:t>
            </a:r>
            <a:r>
              <a:rPr lang="cs-CZ" sz="8800" dirty="0" smtClean="0"/>
              <a:t>vzorků, </a:t>
            </a:r>
            <a:r>
              <a:rPr lang="cs-CZ" sz="8800" dirty="0"/>
              <a:t>jejichž předložení je podmínkou uzavření </a:t>
            </a:r>
            <a:r>
              <a:rPr lang="cs-CZ" sz="8800" dirty="0" smtClean="0"/>
              <a:t>smlouvy</a:t>
            </a:r>
            <a:endParaRPr lang="cs-CZ" sz="8800" dirty="0"/>
          </a:p>
          <a:p>
            <a:pPr marL="900113" lvl="1" indent="-442913" algn="just">
              <a:buFont typeface="Arial" panose="020B0604020202020204" pitchFamily="34" charset="0"/>
              <a:buChar char="•"/>
            </a:pPr>
            <a:r>
              <a:rPr lang="cs-CZ" sz="8800" dirty="0" smtClean="0"/>
              <a:t>dokladů </a:t>
            </a:r>
            <a:r>
              <a:rPr lang="cs-CZ" sz="8800" dirty="0"/>
              <a:t>o majetkové struktuře dodavatele až po jeho skutečné </a:t>
            </a:r>
            <a:r>
              <a:rPr lang="cs-CZ" sz="8800" dirty="0" smtClean="0"/>
              <a:t>majitele</a:t>
            </a:r>
          </a:p>
          <a:p>
            <a:pPr algn="just"/>
            <a:endParaRPr lang="cs-CZ" sz="9600" dirty="0"/>
          </a:p>
          <a:p>
            <a:pPr algn="just"/>
            <a:r>
              <a:rPr lang="cs-CZ" sz="9600" dirty="0" smtClean="0"/>
              <a:t>pokud vybraný dodavatel nepředloží – povinnost vyloučit (vč. případu, že vzorky neodpovídají ZD)</a:t>
            </a:r>
            <a:endParaRPr lang="cs-CZ" sz="9600" dirty="0"/>
          </a:p>
          <a:p>
            <a:pPr algn="just"/>
            <a:endParaRPr lang="cs-CZ" dirty="0" smtClean="0"/>
          </a:p>
          <a:p>
            <a:pPr algn="just">
              <a:lnSpc>
                <a:spcPct val="120000"/>
              </a:lnSpc>
              <a:spcBef>
                <a:spcPts val="0"/>
              </a:spcBef>
              <a:spcAft>
                <a:spcPts val="600"/>
              </a:spcAft>
            </a:pPr>
            <a:endParaRPr lang="cs-CZ" dirty="0" smtClean="0"/>
          </a:p>
          <a:p>
            <a:pPr algn="just">
              <a:lnSpc>
                <a:spcPct val="120000"/>
              </a:lnSpc>
              <a:spcBef>
                <a:spcPts val="0"/>
              </a:spcBef>
              <a:spcAft>
                <a:spcPts val="600"/>
              </a:spcAft>
            </a:pPr>
            <a:endParaRPr lang="cs-CZ" dirty="0" smtClean="0"/>
          </a:p>
          <a:p>
            <a:pPr algn="just"/>
            <a:r>
              <a:rPr lang="cs-CZ" dirty="0" smtClean="0"/>
              <a:t>  </a:t>
            </a:r>
            <a:endParaRPr lang="cs-CZ" dirty="0"/>
          </a:p>
        </p:txBody>
      </p:sp>
      <p:sp>
        <p:nvSpPr>
          <p:cNvPr id="3" name="Nadpis 2"/>
          <p:cNvSpPr>
            <a:spLocks noGrp="1"/>
          </p:cNvSpPr>
          <p:nvPr>
            <p:ph type="title"/>
          </p:nvPr>
        </p:nvSpPr>
        <p:spPr>
          <a:xfrm>
            <a:off x="395536" y="1052736"/>
            <a:ext cx="8291264" cy="864096"/>
          </a:xfrm>
        </p:spPr>
        <p:txBody>
          <a:bodyPr/>
          <a:lstStyle/>
          <a:p>
            <a:r>
              <a:rPr lang="cs-CZ" dirty="0"/>
              <a:t>Výběr </a:t>
            </a:r>
            <a:r>
              <a:rPr lang="cs-CZ" dirty="0" smtClean="0"/>
              <a:t>dodavatele § 123</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413335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pPr algn="just"/>
            <a:r>
              <a:rPr lang="cs-CZ" sz="3000" dirty="0"/>
              <a:t>uzavření smlouvy bez zbytečného odkladu </a:t>
            </a:r>
            <a:r>
              <a:rPr lang="cs-CZ" sz="3000" dirty="0" smtClean="0"/>
              <a:t>po </a:t>
            </a:r>
            <a:r>
              <a:rPr lang="cs-CZ" sz="3000" dirty="0"/>
              <a:t>uplynutí lhůty zákazu uzavřít smlouvu </a:t>
            </a:r>
            <a:endParaRPr lang="cs-CZ" sz="3000" dirty="0" smtClean="0"/>
          </a:p>
          <a:p>
            <a:pPr algn="just"/>
            <a:r>
              <a:rPr lang="cs-CZ" sz="3000" dirty="0" smtClean="0"/>
              <a:t>oprávnění vyloučit, pokud dodavatel neuzavřel smlouvu</a:t>
            </a:r>
          </a:p>
          <a:p>
            <a:pPr algn="just"/>
            <a:r>
              <a:rPr lang="cs-CZ" sz="3000" dirty="0" smtClean="0"/>
              <a:t>vyloučení vybraného dodavatele, pokud je ve střetu zájmů (na základě dokladů o majetkové struktuře)</a:t>
            </a:r>
            <a:endParaRPr lang="cs-CZ" sz="3000" dirty="0"/>
          </a:p>
          <a:p>
            <a:pPr algn="just"/>
            <a:endParaRPr lang="cs-CZ" dirty="0" smtClean="0"/>
          </a:p>
          <a:p>
            <a:pPr algn="just">
              <a:lnSpc>
                <a:spcPct val="120000"/>
              </a:lnSpc>
              <a:spcBef>
                <a:spcPts val="0"/>
              </a:spcBef>
              <a:spcAft>
                <a:spcPts val="600"/>
              </a:spcAft>
            </a:pPr>
            <a:endParaRPr lang="cs-CZ" dirty="0" smtClean="0"/>
          </a:p>
          <a:p>
            <a:pPr algn="just">
              <a:lnSpc>
                <a:spcPct val="120000"/>
              </a:lnSpc>
              <a:spcBef>
                <a:spcPts val="0"/>
              </a:spcBef>
              <a:spcAft>
                <a:spcPts val="600"/>
              </a:spcAft>
            </a:pPr>
            <a:endParaRPr lang="cs-CZ" dirty="0" smtClean="0"/>
          </a:p>
          <a:p>
            <a:pPr algn="just"/>
            <a:r>
              <a:rPr lang="cs-CZ" dirty="0" smtClean="0"/>
              <a:t>  </a:t>
            </a:r>
            <a:endParaRPr lang="cs-CZ" dirty="0"/>
          </a:p>
        </p:txBody>
      </p:sp>
      <p:sp>
        <p:nvSpPr>
          <p:cNvPr id="3" name="Nadpis 2"/>
          <p:cNvSpPr>
            <a:spLocks noGrp="1"/>
          </p:cNvSpPr>
          <p:nvPr>
            <p:ph type="title"/>
          </p:nvPr>
        </p:nvSpPr>
        <p:spPr>
          <a:xfrm>
            <a:off x="395536" y="1052736"/>
            <a:ext cx="8291264" cy="864096"/>
          </a:xfrm>
        </p:spPr>
        <p:txBody>
          <a:bodyPr/>
          <a:lstStyle/>
          <a:p>
            <a:r>
              <a:rPr lang="cs-CZ" dirty="0"/>
              <a:t>Uzavření smlouvy </a:t>
            </a:r>
            <a:r>
              <a:rPr lang="cs-CZ" dirty="0" smtClean="0"/>
              <a:t>§ 124</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3766959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pPr algn="just"/>
            <a:r>
              <a:rPr lang="cs-CZ" sz="3000" dirty="0"/>
              <a:t>uzavření smlouvy </a:t>
            </a:r>
            <a:r>
              <a:rPr lang="cs-CZ" sz="3000" dirty="0" smtClean="0"/>
              <a:t>v souladu s nabídkou</a:t>
            </a:r>
          </a:p>
          <a:p>
            <a:pPr algn="just"/>
            <a:r>
              <a:rPr lang="cs-CZ" sz="3000" dirty="0" smtClean="0"/>
              <a:t>ALE v řízení se soutěžním dialogem přípustné:</a:t>
            </a:r>
          </a:p>
          <a:p>
            <a:pPr algn="just"/>
            <a:r>
              <a:rPr lang="cs-CZ" sz="3000" dirty="0"/>
              <a:t>upřesnění smluvních </a:t>
            </a:r>
            <a:r>
              <a:rPr lang="cs-CZ" sz="3000" dirty="0" smtClean="0"/>
              <a:t>podmínek, </a:t>
            </a:r>
            <a:r>
              <a:rPr lang="cs-CZ" sz="3000" dirty="0"/>
              <a:t>pokud to nepovede ke změně základních parametrů nabídky nebo zadávacích podmínek a tyto změny by neohrozily hospodářskou soutěž nebo by neměly diskriminační účinky</a:t>
            </a:r>
          </a:p>
          <a:p>
            <a:pPr algn="just"/>
            <a:endParaRPr lang="cs-CZ" dirty="0" smtClean="0"/>
          </a:p>
          <a:p>
            <a:pPr algn="just">
              <a:lnSpc>
                <a:spcPct val="120000"/>
              </a:lnSpc>
              <a:spcBef>
                <a:spcPts val="0"/>
              </a:spcBef>
              <a:spcAft>
                <a:spcPts val="600"/>
              </a:spcAft>
            </a:pPr>
            <a:endParaRPr lang="cs-CZ" dirty="0" smtClean="0"/>
          </a:p>
          <a:p>
            <a:pPr algn="just">
              <a:lnSpc>
                <a:spcPct val="120000"/>
              </a:lnSpc>
              <a:spcBef>
                <a:spcPts val="0"/>
              </a:spcBef>
              <a:spcAft>
                <a:spcPts val="600"/>
              </a:spcAft>
            </a:pPr>
            <a:endParaRPr lang="cs-CZ" dirty="0" smtClean="0"/>
          </a:p>
          <a:p>
            <a:pPr algn="just"/>
            <a:r>
              <a:rPr lang="cs-CZ" dirty="0" smtClean="0"/>
              <a:t>  </a:t>
            </a:r>
            <a:endParaRPr lang="cs-CZ" dirty="0"/>
          </a:p>
        </p:txBody>
      </p:sp>
      <p:sp>
        <p:nvSpPr>
          <p:cNvPr id="3" name="Nadpis 2"/>
          <p:cNvSpPr>
            <a:spLocks noGrp="1"/>
          </p:cNvSpPr>
          <p:nvPr>
            <p:ph type="title"/>
          </p:nvPr>
        </p:nvSpPr>
        <p:spPr>
          <a:xfrm>
            <a:off x="395536" y="1196752"/>
            <a:ext cx="8291264" cy="720080"/>
          </a:xfrm>
        </p:spPr>
        <p:txBody>
          <a:bodyPr/>
          <a:lstStyle/>
          <a:p>
            <a:r>
              <a:rPr lang="cs-CZ" dirty="0"/>
              <a:t>Uzavření smlouvy na veřejnou zakázku</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723261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nově osoba, která zahájila zadávací řízení, aniž by měla povinnost ZŘ konat</a:t>
            </a:r>
          </a:p>
        </p:txBody>
      </p:sp>
      <p:sp>
        <p:nvSpPr>
          <p:cNvPr id="3" name="Nadpis 2"/>
          <p:cNvSpPr>
            <a:spLocks noGrp="1"/>
          </p:cNvSpPr>
          <p:nvPr>
            <p:ph type="title"/>
          </p:nvPr>
        </p:nvSpPr>
        <p:spPr>
          <a:xfrm>
            <a:off x="395536" y="1196752"/>
            <a:ext cx="8291264" cy="720080"/>
          </a:xfrm>
        </p:spPr>
        <p:txBody>
          <a:bodyPr/>
          <a:lstStyle/>
          <a:p>
            <a:r>
              <a:rPr lang="cs-CZ" dirty="0" smtClean="0"/>
              <a:t>Zadavatel</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6978536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564904"/>
            <a:ext cx="8291264" cy="3888432"/>
          </a:xfrm>
        </p:spPr>
        <p:txBody>
          <a:bodyPr>
            <a:normAutofit fontScale="25000" lnSpcReduction="20000"/>
          </a:bodyPr>
          <a:lstStyle/>
          <a:p>
            <a:pPr algn="just"/>
            <a:r>
              <a:rPr lang="cs-CZ" sz="9600" dirty="0" smtClean="0"/>
              <a:t>oprávnění vyzvat dalšího </a:t>
            </a:r>
            <a:r>
              <a:rPr lang="cs-CZ" sz="9600" dirty="0"/>
              <a:t>účastníka </a:t>
            </a:r>
            <a:r>
              <a:rPr lang="cs-CZ" sz="9600" dirty="0" smtClean="0"/>
              <a:t>(stává se vybraným dodavatelem)</a:t>
            </a:r>
          </a:p>
          <a:p>
            <a:pPr algn="just"/>
            <a:r>
              <a:rPr lang="cs-CZ" sz="9600" dirty="0" smtClean="0"/>
              <a:t>v pořadí podle </a:t>
            </a:r>
            <a:r>
              <a:rPr lang="cs-CZ" sz="9600" dirty="0"/>
              <a:t>výsledku původního hodnocení nabídek nebo elektronické aukce nebo z výsledku nového </a:t>
            </a:r>
            <a:r>
              <a:rPr lang="cs-CZ" sz="9600" dirty="0" smtClean="0"/>
              <a:t>hodnocení</a:t>
            </a:r>
          </a:p>
          <a:p>
            <a:pPr algn="just"/>
            <a:r>
              <a:rPr lang="cs-CZ" sz="9600" dirty="0" smtClean="0"/>
              <a:t>povinnost provést nové hodnocení, pokud </a:t>
            </a:r>
            <a:r>
              <a:rPr lang="cs-CZ" sz="9600" dirty="0"/>
              <a:t>by vyloučení vybraného dodavatele znamenalo podstatné ovlivnění původního pořadí </a:t>
            </a:r>
            <a:r>
              <a:rPr lang="cs-CZ" sz="9600" dirty="0" smtClean="0"/>
              <a:t>nabídek</a:t>
            </a:r>
          </a:p>
          <a:p>
            <a:pPr algn="just"/>
            <a:r>
              <a:rPr lang="cs-CZ" sz="9600" dirty="0" smtClean="0"/>
              <a:t>lze opakovaně</a:t>
            </a:r>
          </a:p>
          <a:p>
            <a:pPr algn="just"/>
            <a:endParaRPr lang="cs-CZ" sz="3000" dirty="0"/>
          </a:p>
          <a:p>
            <a:pPr algn="just"/>
            <a:endParaRPr lang="cs-CZ" dirty="0" smtClean="0"/>
          </a:p>
          <a:p>
            <a:pPr algn="just">
              <a:lnSpc>
                <a:spcPct val="120000"/>
              </a:lnSpc>
              <a:spcBef>
                <a:spcPts val="0"/>
              </a:spcBef>
              <a:spcAft>
                <a:spcPts val="600"/>
              </a:spcAft>
            </a:pPr>
            <a:endParaRPr lang="cs-CZ" dirty="0" smtClean="0"/>
          </a:p>
          <a:p>
            <a:pPr algn="just">
              <a:lnSpc>
                <a:spcPct val="120000"/>
              </a:lnSpc>
              <a:spcBef>
                <a:spcPts val="0"/>
              </a:spcBef>
              <a:spcAft>
                <a:spcPts val="600"/>
              </a:spcAft>
            </a:pPr>
            <a:endParaRPr lang="cs-CZ" dirty="0" smtClean="0"/>
          </a:p>
          <a:p>
            <a:pPr algn="just"/>
            <a:r>
              <a:rPr lang="cs-CZ" dirty="0" smtClean="0"/>
              <a:t>  </a:t>
            </a:r>
            <a:endParaRPr lang="cs-CZ" dirty="0"/>
          </a:p>
        </p:txBody>
      </p:sp>
      <p:sp>
        <p:nvSpPr>
          <p:cNvPr id="3" name="Nadpis 2"/>
          <p:cNvSpPr>
            <a:spLocks noGrp="1"/>
          </p:cNvSpPr>
          <p:nvPr>
            <p:ph type="title"/>
          </p:nvPr>
        </p:nvSpPr>
        <p:spPr>
          <a:xfrm>
            <a:off x="395536" y="980728"/>
            <a:ext cx="8291264" cy="1512168"/>
          </a:xfrm>
        </p:spPr>
        <p:txBody>
          <a:bodyPr/>
          <a:lstStyle/>
          <a:p>
            <a:r>
              <a:rPr lang="cs-CZ" dirty="0"/>
              <a:t>Postup po vyloučení </a:t>
            </a:r>
            <a:r>
              <a:rPr lang="cs-CZ" dirty="0" smtClean="0"/>
              <a:t>vybraného dodavatele § 125 </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03437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25000" lnSpcReduction="20000"/>
          </a:bodyPr>
          <a:lstStyle/>
          <a:p>
            <a:pPr algn="just"/>
            <a:r>
              <a:rPr lang="cs-CZ" sz="9600" dirty="0" smtClean="0"/>
              <a:t>nelze bezdůvodně, není přípustná výhrada</a:t>
            </a:r>
          </a:p>
          <a:p>
            <a:pPr algn="just"/>
            <a:r>
              <a:rPr lang="cs-CZ" sz="9600" dirty="0" smtClean="0"/>
              <a:t>nové důvody:</a:t>
            </a:r>
          </a:p>
          <a:p>
            <a:pPr marL="365125" indent="-365125" algn="just">
              <a:buFont typeface="Arial" panose="020B0604020202020204" pitchFamily="34" charset="0"/>
              <a:buChar char="•"/>
            </a:pPr>
            <a:r>
              <a:rPr lang="cs-CZ" sz="9600" dirty="0"/>
              <a:t>zadavatel neobdržel dotaci, z níž měla být veřejná zakázka zcela nebo částečně </a:t>
            </a:r>
            <a:r>
              <a:rPr lang="cs-CZ" sz="9600" dirty="0" smtClean="0"/>
              <a:t>uhrazena</a:t>
            </a:r>
          </a:p>
          <a:p>
            <a:pPr marL="365125" indent="-365125" algn="just">
              <a:buFont typeface="Arial" panose="020B0604020202020204" pitchFamily="34" charset="0"/>
              <a:buChar char="•"/>
            </a:pPr>
            <a:r>
              <a:rPr lang="cs-CZ" sz="9600" dirty="0"/>
              <a:t>vybraný dodavatel v zadávacím řízení obsahujícím soutěž o návrh předložil nabídku pro zadavatele ekonomicky </a:t>
            </a:r>
            <a:r>
              <a:rPr lang="cs-CZ" sz="9600" dirty="0" smtClean="0"/>
              <a:t>nepřijatelnou</a:t>
            </a:r>
          </a:p>
          <a:p>
            <a:pPr marL="365125" indent="-365125" algn="just">
              <a:buFont typeface="Arial" panose="020B0604020202020204" pitchFamily="34" charset="0"/>
              <a:buChar char="•"/>
            </a:pPr>
            <a:r>
              <a:rPr lang="cs-CZ" sz="9600" dirty="0"/>
              <a:t>zadávací řízení, které zadavatel zahájil, i když k tomu nebyl povinen</a:t>
            </a:r>
            <a:endParaRPr lang="cs-CZ" sz="9600" dirty="0" smtClean="0"/>
          </a:p>
          <a:p>
            <a:pPr algn="just"/>
            <a:endParaRPr lang="cs-CZ" sz="3000" dirty="0"/>
          </a:p>
          <a:p>
            <a:pPr algn="just"/>
            <a:endParaRPr lang="cs-CZ" dirty="0" smtClean="0"/>
          </a:p>
          <a:p>
            <a:pPr algn="just">
              <a:lnSpc>
                <a:spcPct val="120000"/>
              </a:lnSpc>
              <a:spcBef>
                <a:spcPts val="0"/>
              </a:spcBef>
              <a:spcAft>
                <a:spcPts val="600"/>
              </a:spcAft>
            </a:pPr>
            <a:endParaRPr lang="cs-CZ" dirty="0" smtClean="0"/>
          </a:p>
          <a:p>
            <a:pPr algn="just">
              <a:lnSpc>
                <a:spcPct val="120000"/>
              </a:lnSpc>
              <a:spcBef>
                <a:spcPts val="0"/>
              </a:spcBef>
              <a:spcAft>
                <a:spcPts val="600"/>
              </a:spcAft>
            </a:pPr>
            <a:endParaRPr lang="cs-CZ" dirty="0" smtClean="0"/>
          </a:p>
          <a:p>
            <a:pPr algn="just"/>
            <a:r>
              <a:rPr lang="cs-CZ" dirty="0" smtClean="0"/>
              <a:t>  </a:t>
            </a:r>
            <a:endParaRPr lang="cs-CZ" dirty="0"/>
          </a:p>
        </p:txBody>
      </p:sp>
      <p:sp>
        <p:nvSpPr>
          <p:cNvPr id="3" name="Nadpis 2"/>
          <p:cNvSpPr>
            <a:spLocks noGrp="1"/>
          </p:cNvSpPr>
          <p:nvPr>
            <p:ph type="title"/>
          </p:nvPr>
        </p:nvSpPr>
        <p:spPr>
          <a:xfrm>
            <a:off x="395536" y="1196752"/>
            <a:ext cx="8291264" cy="720080"/>
          </a:xfrm>
        </p:spPr>
        <p:txBody>
          <a:bodyPr/>
          <a:lstStyle/>
          <a:p>
            <a:r>
              <a:rPr lang="cs-CZ" dirty="0"/>
              <a:t>Zrušení zadávacího </a:t>
            </a:r>
            <a:r>
              <a:rPr lang="cs-CZ" dirty="0" smtClean="0"/>
              <a:t>řízení § 127</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4483078"/>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0000" lnSpcReduction="20000"/>
          </a:bodyPr>
          <a:lstStyle/>
          <a:p>
            <a:pPr algn="just"/>
            <a:r>
              <a:rPr lang="cs-CZ" sz="3400" dirty="0" smtClean="0"/>
              <a:t>upraveno:</a:t>
            </a:r>
          </a:p>
          <a:p>
            <a:pPr marL="457200" indent="-457200" algn="just">
              <a:buFont typeface="Arial" panose="020B0604020202020204" pitchFamily="34" charset="0"/>
              <a:buChar char="•"/>
            </a:pPr>
            <a:r>
              <a:rPr lang="cs-CZ" sz="3400" dirty="0"/>
              <a:t>v průběhu zadávacího řízení se vyskytly důvody hodné zvláštního zřetele, včetně důvodů ekonomických, pro které nelze po zadavateli požadovat, aby v zadávacím řízení pokračoval, bez ohledu na to, zda tyto důvody zadavatel způsobil či nikoliv</a:t>
            </a:r>
            <a:endParaRPr lang="cs-CZ" sz="3400" dirty="0" smtClean="0"/>
          </a:p>
          <a:p>
            <a:pPr algn="just"/>
            <a:endParaRPr lang="cs-CZ" sz="3000" dirty="0"/>
          </a:p>
          <a:p>
            <a:pPr algn="just"/>
            <a:endParaRPr lang="cs-CZ" dirty="0" smtClean="0"/>
          </a:p>
          <a:p>
            <a:pPr algn="just">
              <a:lnSpc>
                <a:spcPct val="120000"/>
              </a:lnSpc>
              <a:spcBef>
                <a:spcPts val="0"/>
              </a:spcBef>
              <a:spcAft>
                <a:spcPts val="600"/>
              </a:spcAft>
            </a:pPr>
            <a:endParaRPr lang="cs-CZ" dirty="0" smtClean="0"/>
          </a:p>
          <a:p>
            <a:pPr algn="just">
              <a:lnSpc>
                <a:spcPct val="120000"/>
              </a:lnSpc>
              <a:spcBef>
                <a:spcPts val="0"/>
              </a:spcBef>
              <a:spcAft>
                <a:spcPts val="600"/>
              </a:spcAft>
            </a:pPr>
            <a:endParaRPr lang="cs-CZ" dirty="0" smtClean="0"/>
          </a:p>
          <a:p>
            <a:pPr algn="just"/>
            <a:r>
              <a:rPr lang="cs-CZ" dirty="0" smtClean="0"/>
              <a:t>  </a:t>
            </a:r>
            <a:endParaRPr lang="cs-CZ" dirty="0"/>
          </a:p>
        </p:txBody>
      </p:sp>
      <p:sp>
        <p:nvSpPr>
          <p:cNvPr id="3" name="Nadpis 2"/>
          <p:cNvSpPr>
            <a:spLocks noGrp="1"/>
          </p:cNvSpPr>
          <p:nvPr>
            <p:ph type="title"/>
          </p:nvPr>
        </p:nvSpPr>
        <p:spPr>
          <a:xfrm>
            <a:off x="395536" y="1196752"/>
            <a:ext cx="8291264" cy="720080"/>
          </a:xfrm>
        </p:spPr>
        <p:txBody>
          <a:bodyPr/>
          <a:lstStyle/>
          <a:p>
            <a:r>
              <a:rPr lang="cs-CZ" dirty="0"/>
              <a:t>Zrušení zadávacího řízení</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05806582"/>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25000" lnSpcReduction="20000"/>
          </a:bodyPr>
          <a:lstStyle/>
          <a:p>
            <a:endParaRPr lang="cs-CZ" sz="11200" dirty="0" smtClean="0"/>
          </a:p>
          <a:p>
            <a:r>
              <a:rPr lang="cs-CZ" sz="11200" dirty="0" smtClean="0"/>
              <a:t>vyhotovuje Z o každém ZŘ</a:t>
            </a:r>
          </a:p>
          <a:p>
            <a:r>
              <a:rPr lang="cs-CZ" sz="11200" dirty="0" smtClean="0"/>
              <a:t>uveřejnění na profilu</a:t>
            </a:r>
          </a:p>
          <a:p>
            <a:endParaRPr lang="cs-CZ" sz="3000" dirty="0" smtClean="0"/>
          </a:p>
          <a:p>
            <a:endParaRPr lang="cs-CZ" sz="2600" dirty="0"/>
          </a:p>
          <a:p>
            <a:endParaRPr lang="cs-CZ" sz="3000" dirty="0" smtClean="0"/>
          </a:p>
          <a:p>
            <a:endParaRPr lang="cs-CZ" sz="3000" dirty="0" smtClean="0"/>
          </a:p>
          <a:p>
            <a:endParaRPr lang="cs-CZ" sz="3000" dirty="0"/>
          </a:p>
          <a:p>
            <a:endParaRPr lang="cs-CZ" dirty="0" smtClean="0"/>
          </a:p>
          <a:p>
            <a:pPr>
              <a:lnSpc>
                <a:spcPct val="120000"/>
              </a:lnSpc>
              <a:spcBef>
                <a:spcPts val="0"/>
              </a:spcBef>
              <a:spcAft>
                <a:spcPts val="600"/>
              </a:spcAft>
            </a:pPr>
            <a:endParaRPr lang="cs-CZ" dirty="0" smtClean="0"/>
          </a:p>
          <a:p>
            <a:pPr>
              <a:lnSpc>
                <a:spcPct val="120000"/>
              </a:lnSpc>
              <a:spcBef>
                <a:spcPts val="0"/>
              </a:spcBef>
              <a:spcAft>
                <a:spcPts val="600"/>
              </a:spcAft>
            </a:pPr>
            <a:endParaRPr lang="cs-CZ" dirty="0" smtClean="0"/>
          </a:p>
          <a:p>
            <a:r>
              <a:rPr lang="cs-CZ" dirty="0" smtClean="0"/>
              <a:t>  </a:t>
            </a:r>
            <a:endParaRPr lang="cs-CZ" dirty="0"/>
          </a:p>
        </p:txBody>
      </p:sp>
      <p:sp>
        <p:nvSpPr>
          <p:cNvPr id="3" name="Nadpis 2"/>
          <p:cNvSpPr>
            <a:spLocks noGrp="1"/>
          </p:cNvSpPr>
          <p:nvPr>
            <p:ph type="title"/>
          </p:nvPr>
        </p:nvSpPr>
        <p:spPr>
          <a:xfrm>
            <a:off x="395536" y="1196752"/>
            <a:ext cx="8291264" cy="720080"/>
          </a:xfrm>
        </p:spPr>
        <p:txBody>
          <a:bodyPr/>
          <a:lstStyle/>
          <a:p>
            <a:r>
              <a:rPr lang="cs-CZ" dirty="0" smtClean="0"/>
              <a:t>Písemná zpráva zadavatele</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4070533"/>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1772816"/>
            <a:ext cx="8291264" cy="4680520"/>
          </a:xfrm>
        </p:spPr>
        <p:txBody>
          <a:bodyPr>
            <a:noAutofit/>
          </a:bodyPr>
          <a:lstStyle/>
          <a:p>
            <a:pPr marL="342900" indent="-342900" algn="just">
              <a:spcBef>
                <a:spcPts val="0"/>
              </a:spcBef>
              <a:spcAft>
                <a:spcPts val="300"/>
              </a:spcAft>
              <a:buFont typeface="Arial" panose="020B0604020202020204" pitchFamily="34" charset="0"/>
              <a:buChar char="•"/>
            </a:pPr>
            <a:r>
              <a:rPr lang="cs-CZ" sz="2200" dirty="0"/>
              <a:t>označení zadavatele, předmět </a:t>
            </a:r>
            <a:r>
              <a:rPr lang="cs-CZ" sz="2200" dirty="0" smtClean="0"/>
              <a:t>VZ a </a:t>
            </a:r>
            <a:r>
              <a:rPr lang="cs-CZ" sz="2200" dirty="0"/>
              <a:t>cenu sjednanou ve smlouvě na veřejnou zakázku, pokud byla </a:t>
            </a:r>
            <a:r>
              <a:rPr lang="cs-CZ" sz="2200" dirty="0" smtClean="0"/>
              <a:t>uzavřena</a:t>
            </a:r>
            <a:endParaRPr lang="cs-CZ" sz="2200" dirty="0"/>
          </a:p>
          <a:p>
            <a:pPr marL="342900" indent="-342900" algn="just">
              <a:spcBef>
                <a:spcPts val="0"/>
              </a:spcBef>
              <a:spcAft>
                <a:spcPts val="300"/>
              </a:spcAft>
              <a:buFont typeface="Arial" panose="020B0604020202020204" pitchFamily="34" charset="0"/>
              <a:buChar char="•"/>
            </a:pPr>
            <a:r>
              <a:rPr lang="cs-CZ" sz="2200" dirty="0" smtClean="0"/>
              <a:t>použitý </a:t>
            </a:r>
            <a:r>
              <a:rPr lang="cs-CZ" sz="2200" dirty="0"/>
              <a:t>druh zadávacího </a:t>
            </a:r>
            <a:r>
              <a:rPr lang="cs-CZ" sz="2200" dirty="0" smtClean="0"/>
              <a:t>řízení</a:t>
            </a:r>
            <a:endParaRPr lang="cs-CZ" sz="2200" dirty="0"/>
          </a:p>
          <a:p>
            <a:pPr marL="342900" indent="-342900" algn="just">
              <a:spcBef>
                <a:spcPts val="0"/>
              </a:spcBef>
              <a:spcAft>
                <a:spcPts val="300"/>
              </a:spcAft>
              <a:buFont typeface="Arial" panose="020B0604020202020204" pitchFamily="34" charset="0"/>
              <a:buChar char="•"/>
            </a:pPr>
            <a:r>
              <a:rPr lang="cs-CZ" sz="2200" dirty="0" smtClean="0"/>
              <a:t>označení </a:t>
            </a:r>
            <a:r>
              <a:rPr lang="cs-CZ" sz="2200" dirty="0"/>
              <a:t>účastníků zadávacího </a:t>
            </a:r>
            <a:r>
              <a:rPr lang="cs-CZ" sz="2200" dirty="0" smtClean="0"/>
              <a:t>řízení</a:t>
            </a:r>
            <a:endParaRPr lang="cs-CZ" sz="2200" dirty="0"/>
          </a:p>
          <a:p>
            <a:pPr marL="342900" indent="-342900" algn="just">
              <a:spcBef>
                <a:spcPts val="0"/>
              </a:spcBef>
              <a:spcAft>
                <a:spcPts val="300"/>
              </a:spcAft>
              <a:buFont typeface="Arial" panose="020B0604020202020204" pitchFamily="34" charset="0"/>
              <a:buChar char="•"/>
            </a:pPr>
            <a:r>
              <a:rPr lang="cs-CZ" sz="2200" dirty="0" smtClean="0"/>
              <a:t>označení </a:t>
            </a:r>
            <a:r>
              <a:rPr lang="cs-CZ" sz="2200" dirty="0"/>
              <a:t>všech vyloučených účastníků zadávacího řízení s uvedením důvodu jejich </a:t>
            </a:r>
            <a:r>
              <a:rPr lang="cs-CZ" sz="2200" dirty="0" smtClean="0"/>
              <a:t>vyloučení</a:t>
            </a:r>
            <a:endParaRPr lang="cs-CZ" sz="2200" dirty="0"/>
          </a:p>
          <a:p>
            <a:pPr marL="342900" indent="-342900" algn="just">
              <a:spcBef>
                <a:spcPts val="0"/>
              </a:spcBef>
              <a:spcAft>
                <a:spcPts val="300"/>
              </a:spcAft>
              <a:buFont typeface="Arial" panose="020B0604020202020204" pitchFamily="34" charset="0"/>
              <a:buChar char="•"/>
            </a:pPr>
            <a:r>
              <a:rPr lang="cs-CZ" sz="2200" dirty="0" smtClean="0"/>
              <a:t>označení </a:t>
            </a:r>
            <a:r>
              <a:rPr lang="cs-CZ" sz="2200" dirty="0"/>
              <a:t>dodavatelů, s nimiž byla uzavřena smlouva nebo rámcová dohoda, nebo dodavatelů, kteří byli zařazeni do dynamického nákupního systému, včetně odůvodnění jejich </a:t>
            </a:r>
            <a:r>
              <a:rPr lang="cs-CZ" sz="2200" dirty="0" smtClean="0"/>
              <a:t>výběru</a:t>
            </a:r>
            <a:endParaRPr lang="cs-CZ" sz="2200" dirty="0"/>
          </a:p>
          <a:p>
            <a:pPr marL="342900" indent="-342900" algn="just">
              <a:spcBef>
                <a:spcPts val="0"/>
              </a:spcBef>
              <a:spcAft>
                <a:spcPts val="300"/>
              </a:spcAft>
              <a:buFont typeface="Arial" panose="020B0604020202020204" pitchFamily="34" charset="0"/>
              <a:buChar char="•"/>
            </a:pPr>
            <a:r>
              <a:rPr lang="cs-CZ" sz="2200" dirty="0" smtClean="0"/>
              <a:t>označení poddodavatelů, </a:t>
            </a:r>
            <a:r>
              <a:rPr lang="cs-CZ" sz="2200" dirty="0"/>
              <a:t>pokud jsou zadavateli </a:t>
            </a:r>
            <a:r>
              <a:rPr lang="cs-CZ" sz="2200" dirty="0" smtClean="0"/>
              <a:t>známi</a:t>
            </a:r>
            <a:endParaRPr lang="cs-CZ" sz="2200" dirty="0"/>
          </a:p>
          <a:p>
            <a:pPr marL="342900" indent="-342900" algn="just">
              <a:spcBef>
                <a:spcPts val="0"/>
              </a:spcBef>
              <a:spcAft>
                <a:spcPts val="300"/>
              </a:spcAft>
              <a:buFont typeface="Arial" panose="020B0604020202020204" pitchFamily="34" charset="0"/>
              <a:buChar char="•"/>
            </a:pPr>
            <a:r>
              <a:rPr lang="cs-CZ" sz="2200" dirty="0" smtClean="0"/>
              <a:t>odůvodnění </a:t>
            </a:r>
            <a:r>
              <a:rPr lang="cs-CZ" sz="2200" dirty="0"/>
              <a:t>použití </a:t>
            </a:r>
            <a:r>
              <a:rPr lang="cs-CZ" sz="2200" dirty="0" smtClean="0"/>
              <a:t>JŘSU </a:t>
            </a:r>
            <a:r>
              <a:rPr lang="cs-CZ" sz="2200" dirty="0"/>
              <a:t>nebo řízení se </a:t>
            </a:r>
            <a:r>
              <a:rPr lang="cs-CZ" sz="2200" dirty="0" smtClean="0"/>
              <a:t>SD, </a:t>
            </a:r>
            <a:r>
              <a:rPr lang="cs-CZ" sz="2200" dirty="0"/>
              <a:t>byly-li </a:t>
            </a:r>
            <a:r>
              <a:rPr lang="cs-CZ" sz="2200" dirty="0" smtClean="0"/>
              <a:t>použity</a:t>
            </a:r>
            <a:endParaRPr lang="cs-CZ" sz="2200" dirty="0"/>
          </a:p>
        </p:txBody>
      </p:sp>
      <p:sp>
        <p:nvSpPr>
          <p:cNvPr id="3" name="Nadpis 2"/>
          <p:cNvSpPr>
            <a:spLocks noGrp="1"/>
          </p:cNvSpPr>
          <p:nvPr>
            <p:ph type="title"/>
          </p:nvPr>
        </p:nvSpPr>
        <p:spPr>
          <a:xfrm>
            <a:off x="395536" y="980728"/>
            <a:ext cx="8291264" cy="504056"/>
          </a:xfrm>
        </p:spPr>
        <p:txBody>
          <a:bodyPr/>
          <a:lstStyle/>
          <a:p>
            <a:r>
              <a:rPr lang="cs-CZ" dirty="0" smtClean="0"/>
              <a:t>Písemná zpráva zadavatele</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90279882"/>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1484784"/>
            <a:ext cx="8291264" cy="4968552"/>
          </a:xfrm>
        </p:spPr>
        <p:txBody>
          <a:bodyPr>
            <a:noAutofit/>
          </a:bodyPr>
          <a:lstStyle/>
          <a:p>
            <a:pPr marL="342900" indent="-342900" algn="just">
              <a:spcBef>
                <a:spcPts val="0"/>
              </a:spcBef>
              <a:spcAft>
                <a:spcPts val="300"/>
              </a:spcAft>
              <a:buFont typeface="Arial" panose="020B0604020202020204" pitchFamily="34" charset="0"/>
              <a:buChar char="•"/>
            </a:pPr>
            <a:r>
              <a:rPr lang="cs-CZ" sz="2200" dirty="0" smtClean="0"/>
              <a:t>odůvodnění </a:t>
            </a:r>
            <a:r>
              <a:rPr lang="cs-CZ" sz="2200" dirty="0"/>
              <a:t>použití </a:t>
            </a:r>
            <a:r>
              <a:rPr lang="cs-CZ" sz="2200" dirty="0" smtClean="0"/>
              <a:t>JŘBU, </a:t>
            </a:r>
            <a:r>
              <a:rPr lang="cs-CZ" sz="2200" dirty="0"/>
              <a:t>bylo-li </a:t>
            </a:r>
            <a:r>
              <a:rPr lang="cs-CZ" sz="2200" dirty="0" smtClean="0"/>
              <a:t>použito</a:t>
            </a:r>
            <a:endParaRPr lang="cs-CZ" sz="2200" dirty="0"/>
          </a:p>
          <a:p>
            <a:pPr marL="342900" indent="-342900" algn="just">
              <a:spcBef>
                <a:spcPts val="0"/>
              </a:spcBef>
              <a:spcAft>
                <a:spcPts val="300"/>
              </a:spcAft>
              <a:buFont typeface="Arial" panose="020B0604020202020204" pitchFamily="34" charset="0"/>
              <a:buChar char="•"/>
            </a:pPr>
            <a:r>
              <a:rPr lang="cs-CZ" sz="2200" dirty="0" smtClean="0"/>
              <a:t>odůvodnění </a:t>
            </a:r>
            <a:r>
              <a:rPr lang="cs-CZ" sz="2200" dirty="0"/>
              <a:t>použití zjednodušeného režimu, </a:t>
            </a:r>
            <a:r>
              <a:rPr lang="cs-CZ" sz="2200" dirty="0" smtClean="0"/>
              <a:t>byl-li použit</a:t>
            </a:r>
            <a:endParaRPr lang="cs-CZ" sz="2200" dirty="0"/>
          </a:p>
          <a:p>
            <a:pPr marL="342900" indent="-342900" algn="just">
              <a:spcBef>
                <a:spcPts val="0"/>
              </a:spcBef>
              <a:spcAft>
                <a:spcPts val="300"/>
              </a:spcAft>
              <a:buFont typeface="Arial" panose="020B0604020202020204" pitchFamily="34" charset="0"/>
              <a:buChar char="•"/>
            </a:pPr>
            <a:r>
              <a:rPr lang="cs-CZ" sz="2200" dirty="0" smtClean="0"/>
              <a:t>odůvodnění </a:t>
            </a:r>
            <a:r>
              <a:rPr lang="cs-CZ" sz="2200" dirty="0"/>
              <a:t>zrušení zadávacího řízení nebo nezavedení </a:t>
            </a:r>
            <a:r>
              <a:rPr lang="cs-CZ" sz="2200" dirty="0" smtClean="0"/>
              <a:t>DNS, </a:t>
            </a:r>
            <a:r>
              <a:rPr lang="cs-CZ" sz="2200" dirty="0"/>
              <a:t>pokud k tomuto </a:t>
            </a:r>
            <a:r>
              <a:rPr lang="cs-CZ" sz="2200" dirty="0" smtClean="0"/>
              <a:t>došlo</a:t>
            </a:r>
            <a:endParaRPr lang="cs-CZ" sz="2200" dirty="0"/>
          </a:p>
          <a:p>
            <a:pPr marL="342900" indent="-342900" algn="just">
              <a:spcBef>
                <a:spcPts val="0"/>
              </a:spcBef>
              <a:spcAft>
                <a:spcPts val="300"/>
              </a:spcAft>
              <a:buFont typeface="Arial" panose="020B0604020202020204" pitchFamily="34" charset="0"/>
              <a:buChar char="•"/>
            </a:pPr>
            <a:r>
              <a:rPr lang="cs-CZ" sz="2200" dirty="0" smtClean="0"/>
              <a:t>odůvodnění </a:t>
            </a:r>
            <a:r>
              <a:rPr lang="cs-CZ" sz="2200" dirty="0"/>
              <a:t>použití jiných komunikačních prostředků při podání nabídky namísto elektronických prostředků, byly-li jiné prostředky </a:t>
            </a:r>
            <a:r>
              <a:rPr lang="cs-CZ" sz="2200" dirty="0" smtClean="0"/>
              <a:t>použity</a:t>
            </a:r>
            <a:endParaRPr lang="cs-CZ" sz="2200" dirty="0"/>
          </a:p>
          <a:p>
            <a:pPr marL="342900" indent="-342900" algn="just">
              <a:spcBef>
                <a:spcPts val="0"/>
              </a:spcBef>
              <a:spcAft>
                <a:spcPts val="300"/>
              </a:spcAft>
              <a:buFont typeface="Arial" panose="020B0604020202020204" pitchFamily="34" charset="0"/>
              <a:buChar char="•"/>
            </a:pPr>
            <a:r>
              <a:rPr lang="cs-CZ" sz="2200" dirty="0" smtClean="0"/>
              <a:t>soupis </a:t>
            </a:r>
            <a:r>
              <a:rPr lang="cs-CZ" sz="2200" dirty="0"/>
              <a:t>osob, u kterých byl zjištěn střet zájmů, a následně přijatých opatření, byl-li střet zájmů </a:t>
            </a:r>
            <a:r>
              <a:rPr lang="cs-CZ" sz="2200" dirty="0" smtClean="0"/>
              <a:t>zjištěn</a:t>
            </a:r>
            <a:endParaRPr lang="cs-CZ" sz="2200" dirty="0"/>
          </a:p>
          <a:p>
            <a:pPr marL="342900" indent="-342900" algn="just">
              <a:spcBef>
                <a:spcPts val="0"/>
              </a:spcBef>
              <a:spcAft>
                <a:spcPts val="300"/>
              </a:spcAft>
              <a:buFont typeface="Arial" panose="020B0604020202020204" pitchFamily="34" charset="0"/>
              <a:buChar char="•"/>
            </a:pPr>
            <a:r>
              <a:rPr lang="cs-CZ" sz="2200" dirty="0"/>
              <a:t>o</a:t>
            </a:r>
            <a:r>
              <a:rPr lang="cs-CZ" sz="2200" dirty="0" smtClean="0"/>
              <a:t>důvodnění, proč </a:t>
            </a:r>
            <a:r>
              <a:rPr lang="cs-CZ" sz="2200" dirty="0"/>
              <a:t>zadavatel nadlimitní veřejnou zakázku </a:t>
            </a:r>
            <a:r>
              <a:rPr lang="cs-CZ" sz="2200" dirty="0" smtClean="0"/>
              <a:t>nerozdělil </a:t>
            </a:r>
            <a:r>
              <a:rPr lang="cs-CZ" sz="2200" dirty="0"/>
              <a:t>na </a:t>
            </a:r>
            <a:r>
              <a:rPr lang="cs-CZ" sz="2200" dirty="0" smtClean="0"/>
              <a:t>části, </a:t>
            </a:r>
            <a:r>
              <a:rPr lang="cs-CZ" sz="2200" dirty="0"/>
              <a:t>pokud </a:t>
            </a:r>
            <a:r>
              <a:rPr lang="cs-CZ" sz="2200" dirty="0" smtClean="0"/>
              <a:t>není uvedeno v </a:t>
            </a:r>
            <a:r>
              <a:rPr lang="cs-CZ" sz="2200" dirty="0"/>
              <a:t>zadávací dokumentaci </a:t>
            </a:r>
          </a:p>
          <a:p>
            <a:pPr marL="342900" indent="-342900" algn="just">
              <a:spcBef>
                <a:spcPts val="0"/>
              </a:spcBef>
              <a:spcAft>
                <a:spcPts val="300"/>
              </a:spcAft>
              <a:buFont typeface="Arial" panose="020B0604020202020204" pitchFamily="34" charset="0"/>
              <a:buChar char="•"/>
            </a:pPr>
            <a:r>
              <a:rPr lang="cs-CZ" sz="2200" dirty="0" smtClean="0"/>
              <a:t>odůvodnění </a:t>
            </a:r>
            <a:r>
              <a:rPr lang="cs-CZ" sz="2200" dirty="0"/>
              <a:t>stanovení požadavku na prokázání </a:t>
            </a:r>
            <a:r>
              <a:rPr lang="cs-CZ" sz="2200" dirty="0" smtClean="0"/>
              <a:t>obratu</a:t>
            </a:r>
            <a:endParaRPr lang="cs-CZ" sz="2200" dirty="0"/>
          </a:p>
        </p:txBody>
      </p:sp>
      <p:sp>
        <p:nvSpPr>
          <p:cNvPr id="3" name="Nadpis 2"/>
          <p:cNvSpPr>
            <a:spLocks noGrp="1"/>
          </p:cNvSpPr>
          <p:nvPr>
            <p:ph type="title"/>
          </p:nvPr>
        </p:nvSpPr>
        <p:spPr>
          <a:xfrm>
            <a:off x="395536" y="836712"/>
            <a:ext cx="8291264" cy="504056"/>
          </a:xfrm>
        </p:spPr>
        <p:txBody>
          <a:bodyPr/>
          <a:lstStyle/>
          <a:p>
            <a:pPr algn="just"/>
            <a:r>
              <a:rPr lang="cs-CZ" dirty="0" smtClean="0"/>
              <a:t>Písemná zpráva zadavatele</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92831682"/>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780928"/>
            <a:ext cx="8291264" cy="3672408"/>
          </a:xfrm>
        </p:spPr>
        <p:txBody>
          <a:bodyPr>
            <a:normAutofit/>
          </a:bodyPr>
          <a:lstStyle/>
          <a:p>
            <a:pPr algn="just"/>
            <a:r>
              <a:rPr lang="cs-CZ" sz="3000" b="1" dirty="0" smtClean="0"/>
              <a:t>podstatné</a:t>
            </a:r>
            <a:r>
              <a:rPr lang="cs-CZ" sz="3000" dirty="0" smtClean="0"/>
              <a:t> </a:t>
            </a:r>
            <a:r>
              <a:rPr lang="cs-CZ" sz="3000" dirty="0"/>
              <a:t>změny smlouvy – </a:t>
            </a:r>
            <a:r>
              <a:rPr lang="cs-CZ" sz="3000" b="1" dirty="0" smtClean="0"/>
              <a:t>zakázané</a:t>
            </a:r>
          </a:p>
          <a:p>
            <a:pPr algn="just"/>
            <a:r>
              <a:rPr lang="cs-CZ" sz="3000" b="1" dirty="0"/>
              <a:t>x</a:t>
            </a:r>
            <a:endParaRPr lang="cs-CZ" sz="3000" dirty="0"/>
          </a:p>
          <a:p>
            <a:pPr algn="just"/>
            <a:r>
              <a:rPr lang="cs-CZ" sz="3000" b="1" dirty="0"/>
              <a:t>nepodstatné</a:t>
            </a:r>
            <a:r>
              <a:rPr lang="cs-CZ" sz="3000" dirty="0"/>
              <a:t> změny smlouvy – </a:t>
            </a:r>
            <a:r>
              <a:rPr lang="cs-CZ" sz="3000" b="1" dirty="0"/>
              <a:t>přípustné</a:t>
            </a:r>
            <a:endParaRPr lang="cs-CZ" sz="3000" dirty="0"/>
          </a:p>
          <a:p>
            <a:pPr algn="just">
              <a:lnSpc>
                <a:spcPct val="120000"/>
              </a:lnSpc>
              <a:spcBef>
                <a:spcPts val="0"/>
              </a:spcBef>
              <a:spcAft>
                <a:spcPts val="600"/>
              </a:spcAft>
            </a:pPr>
            <a:endParaRPr lang="cs-CZ" sz="3000" dirty="0" smtClean="0"/>
          </a:p>
          <a:p>
            <a:pPr algn="just"/>
            <a:r>
              <a:rPr lang="cs-CZ" dirty="0" smtClean="0"/>
              <a:t>  </a:t>
            </a:r>
            <a:endParaRPr lang="cs-CZ" dirty="0"/>
          </a:p>
        </p:txBody>
      </p:sp>
      <p:sp>
        <p:nvSpPr>
          <p:cNvPr id="3" name="Nadpis 2"/>
          <p:cNvSpPr>
            <a:spLocks noGrp="1"/>
          </p:cNvSpPr>
          <p:nvPr>
            <p:ph type="title"/>
          </p:nvPr>
        </p:nvSpPr>
        <p:spPr>
          <a:xfrm>
            <a:off x="395536" y="1196752"/>
            <a:ext cx="8291264" cy="720080"/>
          </a:xfrm>
        </p:spPr>
        <p:txBody>
          <a:bodyPr/>
          <a:lstStyle/>
          <a:p>
            <a:r>
              <a:rPr lang="cs-CZ" dirty="0" smtClean="0"/>
              <a:t>Změny smlouvy § 222</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009516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636912"/>
            <a:ext cx="8291264" cy="3888432"/>
          </a:xfrm>
        </p:spPr>
        <p:txBody>
          <a:bodyPr>
            <a:normAutofit lnSpcReduction="10000"/>
          </a:bodyPr>
          <a:lstStyle/>
          <a:p>
            <a:pPr algn="just"/>
            <a:r>
              <a:rPr lang="cs-CZ" sz="3000" u="sng" dirty="0" smtClean="0"/>
              <a:t>vyhrazené </a:t>
            </a:r>
            <a:r>
              <a:rPr lang="cs-CZ" sz="3000" u="sng" dirty="0"/>
              <a:t>změny závazku stanovené ve smlouvě</a:t>
            </a:r>
            <a:r>
              <a:rPr lang="cs-CZ" sz="3000" dirty="0"/>
              <a:t> (</a:t>
            </a:r>
            <a:r>
              <a:rPr lang="cs-CZ" sz="3000" u="sng" dirty="0"/>
              <a:t>opce</a:t>
            </a:r>
            <a:r>
              <a:rPr lang="cs-CZ" sz="3000" dirty="0"/>
              <a:t> sjednané ve smlouvě na veřejnou zakázku na základě zadávacích podmínek, pokud </a:t>
            </a:r>
            <a:endParaRPr lang="cs-CZ" sz="3000" dirty="0" smtClean="0"/>
          </a:p>
          <a:p>
            <a:pPr marL="457200" indent="-457200" algn="just">
              <a:buFont typeface="Courier New" panose="02070309020205020404" pitchFamily="49" charset="0"/>
              <a:buChar char="o"/>
            </a:pPr>
            <a:r>
              <a:rPr lang="cs-CZ" sz="3000" dirty="0" smtClean="0"/>
              <a:t>jsou </a:t>
            </a:r>
            <a:r>
              <a:rPr lang="cs-CZ" sz="3000" dirty="0"/>
              <a:t>důvody a obsah změn jednoznačně předem </a:t>
            </a:r>
            <a:r>
              <a:rPr lang="cs-CZ" sz="3000" dirty="0" smtClean="0"/>
              <a:t>určeny</a:t>
            </a:r>
          </a:p>
          <a:p>
            <a:pPr marL="457200" indent="-457200" algn="just">
              <a:buFont typeface="Courier New" panose="02070309020205020404" pitchFamily="49" charset="0"/>
              <a:buChar char="o"/>
            </a:pPr>
            <a:r>
              <a:rPr lang="cs-CZ" sz="3000" dirty="0"/>
              <a:t>c</a:t>
            </a:r>
            <a:r>
              <a:rPr lang="cs-CZ" sz="3000" dirty="0" smtClean="0"/>
              <a:t>elková povaha veřejné zakázky se nemění</a:t>
            </a:r>
          </a:p>
          <a:p>
            <a:pPr algn="just"/>
            <a:endParaRPr lang="cs-CZ" dirty="0"/>
          </a:p>
        </p:txBody>
      </p:sp>
      <p:sp>
        <p:nvSpPr>
          <p:cNvPr id="3" name="Nadpis 2"/>
          <p:cNvSpPr>
            <a:spLocks noGrp="1"/>
          </p:cNvSpPr>
          <p:nvPr>
            <p:ph type="title"/>
          </p:nvPr>
        </p:nvSpPr>
        <p:spPr>
          <a:xfrm>
            <a:off x="467544" y="1484784"/>
            <a:ext cx="8291264" cy="936104"/>
          </a:xfrm>
        </p:spPr>
        <p:txBody>
          <a:bodyPr/>
          <a:lstStyle/>
          <a:p>
            <a:r>
              <a:rPr lang="cs-CZ" dirty="0" smtClean="0"/>
              <a:t>Nepodstatná změna § 222/2</a:t>
            </a:r>
            <a:endParaRPr lang="cs-CZ" dirty="0"/>
          </a:p>
        </p:txBody>
      </p:sp>
    </p:spTree>
    <p:extLst>
      <p:ext uri="{BB962C8B-B14F-4D97-AF65-F5344CB8AC3E}">
        <p14:creationId xmlns:p14="http://schemas.microsoft.com/office/powerpoint/2010/main" val="58216688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492896"/>
            <a:ext cx="8291264" cy="4104456"/>
          </a:xfrm>
        </p:spPr>
        <p:txBody>
          <a:bodyPr>
            <a:noAutofit/>
          </a:bodyPr>
          <a:lstStyle/>
          <a:p>
            <a:pPr lvl="0" algn="just"/>
            <a:r>
              <a:rPr lang="cs-CZ" sz="2400" dirty="0" smtClean="0"/>
              <a:t>změna </a:t>
            </a:r>
            <a:r>
              <a:rPr lang="cs-CZ" sz="2400" dirty="0"/>
              <a:t>smluvních podmínek, která by</a:t>
            </a:r>
          </a:p>
          <a:p>
            <a:pPr marL="704850" lvl="1" indent="-342900" algn="just">
              <a:spcBef>
                <a:spcPts val="0"/>
              </a:spcBef>
              <a:buFont typeface="Arial" panose="020B0604020202020204" pitchFamily="34" charset="0"/>
              <a:buChar char="•"/>
            </a:pPr>
            <a:r>
              <a:rPr lang="cs-CZ" sz="2000" dirty="0" smtClean="0"/>
              <a:t>neumožnila </a:t>
            </a:r>
            <a:r>
              <a:rPr lang="cs-CZ" sz="2000" dirty="0"/>
              <a:t>účast jiných dodavatelů nebo by mohla ovlivnit výběr dodavatele v původním zadávacím řízení, pokud by zadávací podmínky původního zadávacího řízení odpovídaly této změně</a:t>
            </a:r>
            <a:r>
              <a:rPr lang="cs-CZ" sz="2000" dirty="0" smtClean="0"/>
              <a:t>,</a:t>
            </a:r>
          </a:p>
          <a:p>
            <a:pPr marL="704850" lvl="1" indent="-342900" algn="just">
              <a:spcBef>
                <a:spcPts val="0"/>
              </a:spcBef>
              <a:buFont typeface="Arial" panose="020B0604020202020204" pitchFamily="34" charset="0"/>
              <a:buChar char="•"/>
            </a:pPr>
            <a:endParaRPr lang="cs-CZ" sz="2000" dirty="0"/>
          </a:p>
          <a:p>
            <a:pPr marL="704850" lvl="1" indent="-342900" algn="just">
              <a:spcBef>
                <a:spcPts val="0"/>
              </a:spcBef>
              <a:buFont typeface="Arial" panose="020B0604020202020204" pitchFamily="34" charset="0"/>
              <a:buChar char="•"/>
            </a:pPr>
            <a:r>
              <a:rPr lang="cs-CZ" sz="2000" dirty="0" smtClean="0"/>
              <a:t>neměnila </a:t>
            </a:r>
            <a:r>
              <a:rPr lang="cs-CZ" sz="2000" dirty="0"/>
              <a:t>ekonomickou rovnováhu závazku ze smlouvy ve prospěch vybraného dodavatele, </a:t>
            </a:r>
            <a:r>
              <a:rPr lang="cs-CZ" sz="2000" dirty="0" smtClean="0"/>
              <a:t>nebo</a:t>
            </a:r>
          </a:p>
          <a:p>
            <a:pPr marL="704850" lvl="1" indent="-342900" algn="just">
              <a:spcBef>
                <a:spcPts val="0"/>
              </a:spcBef>
              <a:buFont typeface="Arial" panose="020B0604020202020204" pitchFamily="34" charset="0"/>
              <a:buChar char="•"/>
            </a:pPr>
            <a:endParaRPr lang="cs-CZ" sz="2000" dirty="0"/>
          </a:p>
          <a:p>
            <a:pPr marL="704850" lvl="1" indent="-342900" algn="just">
              <a:spcBef>
                <a:spcPts val="0"/>
              </a:spcBef>
              <a:buFont typeface="Arial" panose="020B0604020202020204" pitchFamily="34" charset="0"/>
              <a:buChar char="•"/>
            </a:pPr>
            <a:r>
              <a:rPr lang="cs-CZ" sz="2000" dirty="0" smtClean="0"/>
              <a:t>nevedla </a:t>
            </a:r>
            <a:r>
              <a:rPr lang="cs-CZ" sz="2000" dirty="0"/>
              <a:t>k významnému rozšíření rozsahu plnění veřejné </a:t>
            </a:r>
            <a:r>
              <a:rPr lang="cs-CZ" sz="2000" dirty="0" smtClean="0"/>
              <a:t>zakázky</a:t>
            </a:r>
            <a:endParaRPr lang="cs-CZ" dirty="0"/>
          </a:p>
        </p:txBody>
      </p:sp>
      <p:sp>
        <p:nvSpPr>
          <p:cNvPr id="3" name="Nadpis 2"/>
          <p:cNvSpPr>
            <a:spLocks noGrp="1"/>
          </p:cNvSpPr>
          <p:nvPr>
            <p:ph type="title"/>
          </p:nvPr>
        </p:nvSpPr>
        <p:spPr>
          <a:xfrm>
            <a:off x="395536" y="1412776"/>
            <a:ext cx="8291264" cy="1080120"/>
          </a:xfrm>
        </p:spPr>
        <p:txBody>
          <a:bodyPr/>
          <a:lstStyle/>
          <a:p>
            <a:pPr algn="just"/>
            <a:r>
              <a:rPr lang="cs-CZ" dirty="0" smtClean="0"/>
              <a:t>Nepodstatná změna (§ 222 odst. 3)</a:t>
            </a:r>
            <a:endParaRPr lang="cs-CZ" dirty="0"/>
          </a:p>
        </p:txBody>
      </p:sp>
    </p:spTree>
    <p:extLst>
      <p:ext uri="{BB962C8B-B14F-4D97-AF65-F5344CB8AC3E}">
        <p14:creationId xmlns:p14="http://schemas.microsoft.com/office/powerpoint/2010/main" val="742818324"/>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204864"/>
            <a:ext cx="8291264" cy="4248472"/>
          </a:xfrm>
        </p:spPr>
        <p:txBody>
          <a:bodyPr>
            <a:normAutofit fontScale="85000" lnSpcReduction="20000"/>
          </a:bodyPr>
          <a:lstStyle/>
          <a:p>
            <a:pPr algn="just"/>
            <a:r>
              <a:rPr lang="cs-CZ" sz="3000" u="sng" dirty="0" smtClean="0"/>
              <a:t>Změna</a:t>
            </a:r>
            <a:r>
              <a:rPr lang="cs-CZ" sz="3000" dirty="0"/>
              <a:t>:</a:t>
            </a:r>
            <a:endParaRPr lang="cs-CZ" sz="3000" dirty="0" smtClean="0"/>
          </a:p>
          <a:p>
            <a:pPr marL="457200" indent="-457200" algn="just">
              <a:buFont typeface="Arial" panose="020B0604020202020204" pitchFamily="34" charset="0"/>
              <a:buChar char="•"/>
            </a:pPr>
            <a:r>
              <a:rPr lang="cs-CZ" sz="3000" dirty="0" smtClean="0"/>
              <a:t>nemění </a:t>
            </a:r>
            <a:r>
              <a:rPr lang="cs-CZ" sz="3000" dirty="0"/>
              <a:t>celkovou povahu veřejné zakázky a </a:t>
            </a:r>
            <a:endParaRPr lang="cs-CZ" sz="3000" dirty="0" smtClean="0"/>
          </a:p>
          <a:p>
            <a:pPr marL="457200" indent="-457200" algn="just">
              <a:buFont typeface="Arial" panose="020B0604020202020204" pitchFamily="34" charset="0"/>
              <a:buChar char="•"/>
            </a:pPr>
            <a:r>
              <a:rPr lang="cs-CZ" sz="3000" dirty="0" smtClean="0"/>
              <a:t>jejíž </a:t>
            </a:r>
            <a:r>
              <a:rPr lang="cs-CZ" sz="3000" dirty="0"/>
              <a:t>hodnota je nižší než</a:t>
            </a:r>
          </a:p>
          <a:p>
            <a:pPr marL="1200150" lvl="1" indent="-457200" algn="just">
              <a:buFont typeface="Arial" panose="020B0604020202020204" pitchFamily="34" charset="0"/>
              <a:buChar char="•"/>
            </a:pPr>
            <a:r>
              <a:rPr lang="cs-CZ" sz="2600" dirty="0" smtClean="0"/>
              <a:t>10 </a:t>
            </a:r>
            <a:r>
              <a:rPr lang="cs-CZ" sz="2600" dirty="0"/>
              <a:t>% původní hodnoty závazku, nebo </a:t>
            </a:r>
          </a:p>
          <a:p>
            <a:pPr marL="1200150" lvl="1" indent="-457200" algn="just">
              <a:buFont typeface="Arial" panose="020B0604020202020204" pitchFamily="34" charset="0"/>
              <a:buChar char="•"/>
            </a:pPr>
            <a:r>
              <a:rPr lang="cs-CZ" sz="2600" dirty="0" smtClean="0"/>
              <a:t>15 </a:t>
            </a:r>
            <a:r>
              <a:rPr lang="cs-CZ" sz="2600" dirty="0"/>
              <a:t>% původní hodnoty závazku ze smlouvy na veřejnou zakázku na stavební práce </a:t>
            </a:r>
          </a:p>
          <a:p>
            <a:pPr algn="just"/>
            <a:r>
              <a:rPr lang="cs-CZ" sz="3000" dirty="0"/>
              <a:t>Pokud bude provedeno více změn, je rozhodný součet hodnot všech těchto změn. Není rozhodný důvod pro tuto změnu.</a:t>
            </a:r>
            <a:endParaRPr lang="cs-CZ" sz="3000" dirty="0" smtClean="0"/>
          </a:p>
          <a:p>
            <a:pPr algn="just"/>
            <a:r>
              <a:rPr lang="cs-CZ" dirty="0" smtClean="0"/>
              <a:t>  </a:t>
            </a:r>
            <a:endParaRPr lang="cs-CZ" dirty="0"/>
          </a:p>
        </p:txBody>
      </p:sp>
      <p:sp>
        <p:nvSpPr>
          <p:cNvPr id="3" name="Nadpis 2"/>
          <p:cNvSpPr>
            <a:spLocks noGrp="1"/>
          </p:cNvSpPr>
          <p:nvPr>
            <p:ph type="title"/>
          </p:nvPr>
        </p:nvSpPr>
        <p:spPr>
          <a:xfrm>
            <a:off x="395536" y="1124744"/>
            <a:ext cx="8291264" cy="792088"/>
          </a:xfrm>
        </p:spPr>
        <p:txBody>
          <a:bodyPr/>
          <a:lstStyle/>
          <a:p>
            <a:r>
              <a:rPr lang="cs-CZ" dirty="0" smtClean="0"/>
              <a:t>Nepodstatné změny smlouvy § 222/4</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6064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obecně:</a:t>
            </a:r>
          </a:p>
          <a:p>
            <a:r>
              <a:rPr lang="cs-CZ" dirty="0" smtClean="0"/>
              <a:t>	transparentnost</a:t>
            </a:r>
          </a:p>
          <a:p>
            <a:r>
              <a:rPr lang="cs-CZ" dirty="0" smtClean="0"/>
              <a:t>	</a:t>
            </a:r>
            <a:r>
              <a:rPr lang="cs-CZ" b="1" dirty="0" smtClean="0"/>
              <a:t>přiměřenost</a:t>
            </a:r>
          </a:p>
          <a:p>
            <a:r>
              <a:rPr lang="cs-CZ" dirty="0" smtClean="0"/>
              <a:t>ve </a:t>
            </a:r>
            <a:r>
              <a:rPr lang="cs-CZ" dirty="0"/>
              <a:t>vztahu k </a:t>
            </a:r>
            <a:r>
              <a:rPr lang="cs-CZ" dirty="0" smtClean="0"/>
              <a:t>dodavatelům:</a:t>
            </a:r>
          </a:p>
          <a:p>
            <a:r>
              <a:rPr lang="cs-CZ" dirty="0"/>
              <a:t>	rovné zacházení</a:t>
            </a:r>
            <a:endParaRPr lang="cs-CZ" dirty="0" smtClean="0"/>
          </a:p>
          <a:p>
            <a:r>
              <a:rPr lang="cs-CZ" dirty="0"/>
              <a:t>	zákaz </a:t>
            </a:r>
            <a:r>
              <a:rPr lang="cs-CZ" dirty="0" smtClean="0"/>
              <a:t>diskriminace</a:t>
            </a:r>
            <a:endParaRPr lang="cs-CZ" dirty="0"/>
          </a:p>
        </p:txBody>
      </p:sp>
      <p:sp>
        <p:nvSpPr>
          <p:cNvPr id="3" name="Nadpis 2"/>
          <p:cNvSpPr>
            <a:spLocks noGrp="1"/>
          </p:cNvSpPr>
          <p:nvPr>
            <p:ph type="title"/>
          </p:nvPr>
        </p:nvSpPr>
        <p:spPr>
          <a:xfrm>
            <a:off x="395536" y="1196752"/>
            <a:ext cx="8291264" cy="720080"/>
          </a:xfrm>
        </p:spPr>
        <p:txBody>
          <a:bodyPr/>
          <a:lstStyle/>
          <a:p>
            <a:r>
              <a:rPr lang="cs-CZ" dirty="0" smtClean="0"/>
              <a:t>Zásady § 6</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4139939"/>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132856"/>
            <a:ext cx="8291264" cy="3816424"/>
          </a:xfrm>
        </p:spPr>
        <p:txBody>
          <a:bodyPr>
            <a:noAutofit/>
          </a:bodyPr>
          <a:lstStyle/>
          <a:p>
            <a:pPr lvl="0" algn="just"/>
            <a:r>
              <a:rPr lang="cs-CZ" sz="3200" dirty="0" smtClean="0"/>
              <a:t>dodatečné </a:t>
            </a:r>
            <a:r>
              <a:rPr lang="cs-CZ" sz="3200" dirty="0"/>
              <a:t>stavební práce, služby nebo dodávky od dodavatele původní veřejné zakázky, které nebyly zahrnuty v původním závazku ze smlouvy na veřejnou zakázku, pokud </a:t>
            </a:r>
            <a:endParaRPr lang="cs-CZ" sz="3200" dirty="0" smtClean="0"/>
          </a:p>
          <a:p>
            <a:pPr marL="457200" lvl="0" indent="-457200" algn="just">
              <a:buFont typeface="Wingdings" panose="05000000000000000000" pitchFamily="2" charset="2"/>
              <a:buChar char="§"/>
            </a:pPr>
            <a:r>
              <a:rPr lang="cs-CZ" sz="3200" dirty="0" smtClean="0"/>
              <a:t>jsou </a:t>
            </a:r>
            <a:r>
              <a:rPr lang="cs-CZ" sz="3200" dirty="0"/>
              <a:t>nezbytné a </a:t>
            </a:r>
          </a:p>
          <a:p>
            <a:pPr marL="457200" lvl="0" indent="-457200" algn="just">
              <a:buFont typeface="Wingdings" panose="05000000000000000000" pitchFamily="2" charset="2"/>
              <a:buChar char="§"/>
            </a:pPr>
            <a:r>
              <a:rPr lang="cs-CZ" sz="3200" dirty="0"/>
              <a:t>změna v osobě </a:t>
            </a:r>
            <a:r>
              <a:rPr lang="cs-CZ" sz="3200" dirty="0" smtClean="0"/>
              <a:t>dodavatele:</a:t>
            </a:r>
            <a:endParaRPr lang="cs-CZ" sz="3200" dirty="0"/>
          </a:p>
        </p:txBody>
      </p:sp>
      <p:sp>
        <p:nvSpPr>
          <p:cNvPr id="3" name="Nadpis 2"/>
          <p:cNvSpPr>
            <a:spLocks noGrp="1"/>
          </p:cNvSpPr>
          <p:nvPr>
            <p:ph type="title"/>
          </p:nvPr>
        </p:nvSpPr>
        <p:spPr>
          <a:xfrm>
            <a:off x="395536" y="1412776"/>
            <a:ext cx="8291264" cy="504056"/>
          </a:xfrm>
        </p:spPr>
        <p:txBody>
          <a:bodyPr/>
          <a:lstStyle/>
          <a:p>
            <a:r>
              <a:rPr lang="cs-CZ" dirty="0" smtClean="0"/>
              <a:t>Nepodstatná změna § 222/5</a:t>
            </a:r>
            <a:endParaRPr lang="cs-CZ" dirty="0"/>
          </a:p>
        </p:txBody>
      </p:sp>
    </p:spTree>
    <p:extLst>
      <p:ext uri="{BB962C8B-B14F-4D97-AF65-F5344CB8AC3E}">
        <p14:creationId xmlns:p14="http://schemas.microsoft.com/office/powerpoint/2010/main" val="1124111993"/>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marL="534988" lvl="1" indent="-352425" algn="just">
              <a:buFont typeface="Arial" panose="020B0604020202020204" pitchFamily="34" charset="0"/>
              <a:buChar char="•"/>
            </a:pPr>
            <a:r>
              <a:rPr lang="cs-CZ" dirty="0"/>
              <a:t>není možná z ekonomických anebo technických důvodů spočívajících zejména v požadavcích na slučitelnost nebo interoperabilitu se stávajícím zařízením, službami nebo instalacemi pořízenými zadavatelem v původním zadávacím </a:t>
            </a:r>
            <a:r>
              <a:rPr lang="cs-CZ" dirty="0" smtClean="0"/>
              <a:t>řízení,</a:t>
            </a:r>
          </a:p>
          <a:p>
            <a:pPr marL="534988" lvl="1" indent="-352425" algn="just">
              <a:buFont typeface="Arial" panose="020B0604020202020204" pitchFamily="34" charset="0"/>
              <a:buChar char="•"/>
            </a:pPr>
            <a:r>
              <a:rPr lang="cs-CZ" dirty="0" smtClean="0"/>
              <a:t>by </a:t>
            </a:r>
            <a:r>
              <a:rPr lang="cs-CZ" dirty="0"/>
              <a:t>způsobila zadavateli značné obtíže nebo výrazné zvýšení nákladů a</a:t>
            </a:r>
          </a:p>
          <a:p>
            <a:pPr marL="534988" lvl="1" indent="-352425" algn="just">
              <a:buFont typeface="Arial" panose="020B0604020202020204" pitchFamily="34" charset="0"/>
              <a:buChar char="•"/>
            </a:pPr>
            <a:r>
              <a:rPr lang="cs-CZ" dirty="0"/>
              <a:t>hodnota dodatečných stavebních prací, služeb nebo dodávek nepřekročí 50 % původní hodnoty závazku; pokud bude provedeno více změn, je rozhodný součet hodnoty všech změn podle tohoto odstavce.</a:t>
            </a:r>
          </a:p>
        </p:txBody>
      </p:sp>
      <p:sp>
        <p:nvSpPr>
          <p:cNvPr id="3" name="Nadpis 2"/>
          <p:cNvSpPr>
            <a:spLocks noGrp="1"/>
          </p:cNvSpPr>
          <p:nvPr>
            <p:ph type="title"/>
          </p:nvPr>
        </p:nvSpPr>
        <p:spPr>
          <a:xfrm>
            <a:off x="395536" y="1124744"/>
            <a:ext cx="8291264" cy="792088"/>
          </a:xfrm>
        </p:spPr>
        <p:txBody>
          <a:bodyPr/>
          <a:lstStyle/>
          <a:p>
            <a:r>
              <a:rPr lang="cs-CZ" dirty="0" smtClean="0"/>
              <a:t>Nepodstatné změny </a:t>
            </a:r>
            <a:r>
              <a:rPr lang="cs-CZ" dirty="0"/>
              <a:t>smlouvy § 222/5</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3499841"/>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lvl="0" algn="just"/>
            <a:r>
              <a:rPr lang="cs-CZ" dirty="0"/>
              <a:t>z</a:t>
            </a:r>
            <a:r>
              <a:rPr lang="cs-CZ" dirty="0" smtClean="0"/>
              <a:t>měna</a:t>
            </a:r>
            <a:r>
              <a:rPr lang="cs-CZ" dirty="0"/>
              <a:t>:</a:t>
            </a:r>
          </a:p>
          <a:p>
            <a:pPr marL="800100" lvl="1" indent="-342900" algn="just">
              <a:buFont typeface="Arial" panose="020B0604020202020204" pitchFamily="34" charset="0"/>
              <a:buChar char="•"/>
            </a:pPr>
            <a:r>
              <a:rPr lang="cs-CZ" dirty="0"/>
              <a:t>jejíž potřeba vznikla v důsledku okolností, které zadavatel jednající s náležitou péčí nemohl předvídat</a:t>
            </a:r>
            <a:r>
              <a:rPr lang="cs-CZ" dirty="0" smtClean="0"/>
              <a:t>,</a:t>
            </a:r>
          </a:p>
          <a:p>
            <a:pPr marL="800100" lvl="1" indent="-342900" algn="just">
              <a:buFont typeface="Arial" panose="020B0604020202020204" pitchFamily="34" charset="0"/>
              <a:buChar char="•"/>
            </a:pPr>
            <a:endParaRPr lang="cs-CZ" dirty="0"/>
          </a:p>
          <a:p>
            <a:pPr marL="800100" lvl="1" indent="-342900" algn="just">
              <a:buFont typeface="Arial" panose="020B0604020202020204" pitchFamily="34" charset="0"/>
              <a:buChar char="•"/>
            </a:pPr>
            <a:r>
              <a:rPr lang="cs-CZ" dirty="0"/>
              <a:t>nemění celkovou povahu veřejné zakázky </a:t>
            </a:r>
            <a:r>
              <a:rPr lang="cs-CZ" dirty="0" smtClean="0"/>
              <a:t>a</a:t>
            </a:r>
          </a:p>
          <a:p>
            <a:pPr marL="800100" lvl="1" indent="-342900" algn="just">
              <a:buFont typeface="Arial" panose="020B0604020202020204" pitchFamily="34" charset="0"/>
              <a:buChar char="•"/>
            </a:pPr>
            <a:endParaRPr lang="cs-CZ" dirty="0"/>
          </a:p>
          <a:p>
            <a:pPr marL="800100" lvl="1" indent="-342900" algn="just">
              <a:buFont typeface="Arial" panose="020B0604020202020204" pitchFamily="34" charset="0"/>
              <a:buChar char="•"/>
            </a:pPr>
            <a:r>
              <a:rPr lang="cs-CZ" dirty="0"/>
              <a:t>hodnota změny nepřekročí 50 % původní hodnoty závazku; pokud bude provedeno více změn, je rozhodný součet hodnoty všech změn podle tohoto odstavce.</a:t>
            </a:r>
          </a:p>
          <a:p>
            <a:pPr algn="just">
              <a:spcBef>
                <a:spcPts val="0"/>
              </a:spcBef>
              <a:spcAft>
                <a:spcPts val="600"/>
              </a:spcAft>
            </a:pPr>
            <a:endParaRPr lang="cs-CZ" sz="2300" dirty="0"/>
          </a:p>
        </p:txBody>
      </p:sp>
      <p:sp>
        <p:nvSpPr>
          <p:cNvPr id="3" name="Nadpis 2"/>
          <p:cNvSpPr>
            <a:spLocks noGrp="1"/>
          </p:cNvSpPr>
          <p:nvPr>
            <p:ph type="title"/>
          </p:nvPr>
        </p:nvSpPr>
        <p:spPr>
          <a:xfrm>
            <a:off x="395536" y="1052736"/>
            <a:ext cx="8291264" cy="864096"/>
          </a:xfrm>
        </p:spPr>
        <p:txBody>
          <a:bodyPr/>
          <a:lstStyle/>
          <a:p>
            <a:r>
              <a:rPr lang="cs-CZ" dirty="0" smtClean="0"/>
              <a:t>Nepodstatné změny smlouvy § 222/6</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8161396"/>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564904"/>
            <a:ext cx="8291264" cy="3384376"/>
          </a:xfrm>
        </p:spPr>
        <p:txBody>
          <a:bodyPr>
            <a:noAutofit/>
          </a:bodyPr>
          <a:lstStyle/>
          <a:p>
            <a:pPr lvl="0" algn="just"/>
            <a:r>
              <a:rPr lang="cs-CZ" sz="2400" dirty="0" smtClean="0"/>
              <a:t>Celkový </a:t>
            </a:r>
            <a:r>
              <a:rPr lang="cs-CZ" sz="2400" dirty="0"/>
              <a:t>cenový nárůst související se změnami podle odstavců 5 a 6 při odečtení stavebních prací, služeb nebo dodávek, které nebyly s ohledem na tyto změny realizovány, nepřesáhne 30 % původní hodnoty závazku.</a:t>
            </a:r>
          </a:p>
        </p:txBody>
      </p:sp>
      <p:sp>
        <p:nvSpPr>
          <p:cNvPr id="3" name="Nadpis 2"/>
          <p:cNvSpPr>
            <a:spLocks noGrp="1"/>
          </p:cNvSpPr>
          <p:nvPr>
            <p:ph type="title"/>
          </p:nvPr>
        </p:nvSpPr>
        <p:spPr>
          <a:xfrm>
            <a:off x="395536" y="1052736"/>
            <a:ext cx="8291264" cy="864096"/>
          </a:xfrm>
        </p:spPr>
        <p:txBody>
          <a:bodyPr/>
          <a:lstStyle/>
          <a:p>
            <a:r>
              <a:rPr lang="cs-CZ" dirty="0" smtClean="0"/>
              <a:t>Nepodstatné změny smlouvy § 222/9</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7623148"/>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996952"/>
            <a:ext cx="8291264" cy="3456384"/>
          </a:xfrm>
        </p:spPr>
        <p:txBody>
          <a:bodyPr>
            <a:noAutofit/>
          </a:bodyPr>
          <a:lstStyle/>
          <a:p>
            <a:pPr lvl="0" algn="just"/>
            <a:r>
              <a:rPr lang="cs-CZ" sz="2400" dirty="0" smtClean="0"/>
              <a:t>Pro </a:t>
            </a:r>
            <a:r>
              <a:rPr lang="cs-CZ" sz="2400" dirty="0"/>
              <a:t>účely výpočtu hodnoty změny nebo cenového nárůstu se </a:t>
            </a:r>
            <a:r>
              <a:rPr lang="cs-CZ" sz="2400" b="1" dirty="0"/>
              <a:t>původní hodnotou závazku </a:t>
            </a:r>
            <a:r>
              <a:rPr lang="cs-CZ" sz="2400" dirty="0"/>
              <a:t>rozumí cena sjednaná ve smlouvě na veřejnou zakázku upravená v souladu s ustanoveními o změně ceny, obsahuje-li smlouva na veřejnou zakázku taková ustanovení.</a:t>
            </a:r>
          </a:p>
        </p:txBody>
      </p:sp>
      <p:sp>
        <p:nvSpPr>
          <p:cNvPr id="3" name="Nadpis 2"/>
          <p:cNvSpPr>
            <a:spLocks noGrp="1"/>
          </p:cNvSpPr>
          <p:nvPr>
            <p:ph type="title"/>
          </p:nvPr>
        </p:nvSpPr>
        <p:spPr>
          <a:xfrm>
            <a:off x="395536" y="1556792"/>
            <a:ext cx="8291264" cy="360040"/>
          </a:xfrm>
        </p:spPr>
        <p:txBody>
          <a:bodyPr/>
          <a:lstStyle/>
          <a:p>
            <a:r>
              <a:rPr lang="cs-CZ" dirty="0" smtClean="0"/>
              <a:t>Původní hodnota závazku § 222/9</a:t>
            </a:r>
            <a:endParaRPr lang="cs-CZ" dirty="0"/>
          </a:p>
        </p:txBody>
      </p:sp>
    </p:spTree>
    <p:extLst>
      <p:ext uri="{BB962C8B-B14F-4D97-AF65-F5344CB8AC3E}">
        <p14:creationId xmlns:p14="http://schemas.microsoft.com/office/powerpoint/2010/main" val="422792695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060848"/>
            <a:ext cx="8291264" cy="4392488"/>
          </a:xfrm>
        </p:spPr>
        <p:txBody>
          <a:bodyPr>
            <a:noAutofit/>
          </a:bodyPr>
          <a:lstStyle/>
          <a:p>
            <a:pPr lvl="0" algn="just"/>
            <a:r>
              <a:rPr lang="cs-CZ" sz="1900" dirty="0" smtClean="0"/>
              <a:t>záměna </a:t>
            </a:r>
            <a:r>
              <a:rPr lang="cs-CZ" sz="1900" dirty="0"/>
              <a:t>jedné nebo více položek soupisu stavebních prací jednou nebo více </a:t>
            </a:r>
            <a:r>
              <a:rPr lang="cs-CZ" sz="1900" dirty="0" smtClean="0"/>
              <a:t>položkami, </a:t>
            </a:r>
            <a:r>
              <a:rPr lang="cs-CZ" sz="1900" dirty="0"/>
              <a:t>za </a:t>
            </a:r>
            <a:r>
              <a:rPr lang="cs-CZ" sz="1900" dirty="0" smtClean="0"/>
              <a:t>předpokladu </a:t>
            </a:r>
            <a:r>
              <a:rPr lang="cs-CZ" sz="1900" dirty="0"/>
              <a:t>že</a:t>
            </a:r>
          </a:p>
          <a:p>
            <a:pPr marL="534988" lvl="1" indent="-357188" algn="just">
              <a:buFont typeface="Courier New" panose="02070309020205020404" pitchFamily="49" charset="0"/>
              <a:buChar char="o"/>
            </a:pPr>
            <a:r>
              <a:rPr lang="cs-CZ" sz="1900" dirty="0"/>
              <a:t>nové položky soupisu stavebních prací představují </a:t>
            </a:r>
            <a:r>
              <a:rPr lang="cs-CZ" sz="1900" u="sng" dirty="0"/>
              <a:t>srovnatelný druh materiálu nebo prací </a:t>
            </a:r>
            <a:r>
              <a:rPr lang="cs-CZ" sz="1900" dirty="0"/>
              <a:t>ve vztahu k nahrazovaným položkám,</a:t>
            </a:r>
          </a:p>
          <a:p>
            <a:pPr marL="534988" lvl="1" indent="-357188" algn="just">
              <a:buFont typeface="Courier New" panose="02070309020205020404" pitchFamily="49" charset="0"/>
              <a:buChar char="o"/>
            </a:pPr>
            <a:r>
              <a:rPr lang="cs-CZ" sz="1900" u="sng" dirty="0"/>
              <a:t>cena</a:t>
            </a:r>
            <a:r>
              <a:rPr lang="cs-CZ" sz="1900" dirty="0"/>
              <a:t> materiálu nebo prací podle nových položek soupisu stavebních prací je ve vztahu k nahrazovaným položkám </a:t>
            </a:r>
            <a:r>
              <a:rPr lang="cs-CZ" sz="1900" u="sng" dirty="0"/>
              <a:t>stejná nebo nižší</a:t>
            </a:r>
            <a:r>
              <a:rPr lang="cs-CZ" sz="1900" dirty="0"/>
              <a:t>,</a:t>
            </a:r>
          </a:p>
          <a:p>
            <a:pPr marL="534988" lvl="1" indent="-357188" algn="just">
              <a:buFont typeface="Courier New" panose="02070309020205020404" pitchFamily="49" charset="0"/>
              <a:buChar char="o"/>
            </a:pPr>
            <a:r>
              <a:rPr lang="cs-CZ" sz="1900" u="sng" dirty="0"/>
              <a:t>materiál nebo práce </a:t>
            </a:r>
            <a:r>
              <a:rPr lang="cs-CZ" sz="1900" dirty="0"/>
              <a:t>podle nových položek soupisu stavebních prací jsou ve vztahu k nahrazovaným položkám </a:t>
            </a:r>
            <a:r>
              <a:rPr lang="cs-CZ" sz="1900" u="sng" dirty="0"/>
              <a:t>kvalitativně stejné nebo vyšší </a:t>
            </a:r>
            <a:r>
              <a:rPr lang="cs-CZ" sz="1900" dirty="0"/>
              <a:t>a</a:t>
            </a:r>
          </a:p>
          <a:p>
            <a:pPr marL="534988" lvl="1" indent="-357188" algn="just">
              <a:buFont typeface="Courier New" panose="02070309020205020404" pitchFamily="49" charset="0"/>
              <a:buChar char="o"/>
            </a:pPr>
            <a:r>
              <a:rPr lang="cs-CZ" sz="1900" dirty="0"/>
              <a:t>zadavatel vyhotoví o každé jednotlivé záměně </a:t>
            </a:r>
            <a:r>
              <a:rPr lang="cs-CZ" sz="1900" u="sng" dirty="0"/>
              <a:t>přehled</a:t>
            </a:r>
            <a:r>
              <a:rPr lang="cs-CZ" sz="1900" dirty="0"/>
              <a:t> obsahující nové položky soupisu stavebních prací s vymezením položek v původním soupisu stavebních prací, které jsou takto nahrazovány, spolu s podrobným a srozumitelným </a:t>
            </a:r>
            <a:r>
              <a:rPr lang="cs-CZ" sz="1900" u="sng" dirty="0"/>
              <a:t>odůvodněním srovnatelnosti </a:t>
            </a:r>
            <a:r>
              <a:rPr lang="cs-CZ" sz="1900" dirty="0"/>
              <a:t>materiálu nebo prací a stejné nebo vyšší kvality</a:t>
            </a:r>
          </a:p>
        </p:txBody>
      </p:sp>
      <p:sp>
        <p:nvSpPr>
          <p:cNvPr id="3" name="Nadpis 2"/>
          <p:cNvSpPr>
            <a:spLocks noGrp="1"/>
          </p:cNvSpPr>
          <p:nvPr>
            <p:ph type="title"/>
          </p:nvPr>
        </p:nvSpPr>
        <p:spPr>
          <a:xfrm>
            <a:off x="395536" y="1340768"/>
            <a:ext cx="8291264" cy="576064"/>
          </a:xfrm>
        </p:spPr>
        <p:txBody>
          <a:bodyPr/>
          <a:lstStyle/>
          <a:p>
            <a:r>
              <a:rPr lang="cs-CZ" dirty="0" smtClean="0"/>
              <a:t>Nepodstatná změna smlouvy § 222/7</a:t>
            </a:r>
            <a:endParaRPr lang="cs-CZ" dirty="0"/>
          </a:p>
        </p:txBody>
      </p:sp>
    </p:spTree>
    <p:extLst>
      <p:ext uri="{BB962C8B-B14F-4D97-AF65-F5344CB8AC3E}">
        <p14:creationId xmlns:p14="http://schemas.microsoft.com/office/powerpoint/2010/main" val="155374484"/>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132856"/>
            <a:ext cx="8291264" cy="4392488"/>
          </a:xfrm>
        </p:spPr>
        <p:txBody>
          <a:bodyPr>
            <a:noAutofit/>
          </a:bodyPr>
          <a:lstStyle/>
          <a:p>
            <a:pPr marL="342900" indent="-342900" algn="just">
              <a:buFont typeface="Wingdings" panose="05000000000000000000" pitchFamily="2" charset="2"/>
              <a:buChar char="§"/>
            </a:pPr>
            <a:r>
              <a:rPr lang="cs-CZ" sz="2400" u="sng" dirty="0"/>
              <a:t>vyhrazená změna závazku</a:t>
            </a:r>
            <a:r>
              <a:rPr lang="cs-CZ" sz="2400" dirty="0"/>
              <a:t>, pokud jsou podmínky </a:t>
            </a:r>
            <a:r>
              <a:rPr lang="cs-CZ" sz="2400" dirty="0" smtClean="0"/>
              <a:t>a </a:t>
            </a:r>
            <a:r>
              <a:rPr lang="cs-CZ" sz="2400" dirty="0"/>
              <a:t>způsob určení nového dodavatele jednoznačně vymezeny</a:t>
            </a:r>
          </a:p>
          <a:p>
            <a:pPr marL="342900" indent="-342900" algn="just">
              <a:buFont typeface="Wingdings" panose="05000000000000000000" pitchFamily="2" charset="2"/>
              <a:buChar char="§"/>
            </a:pPr>
            <a:r>
              <a:rPr lang="cs-CZ" sz="2400" u="sng" dirty="0" smtClean="0"/>
              <a:t>změna</a:t>
            </a:r>
            <a:r>
              <a:rPr lang="cs-CZ" sz="2400" dirty="0" smtClean="0"/>
              <a:t> v osobě dodavatele je </a:t>
            </a:r>
            <a:r>
              <a:rPr lang="cs-CZ" sz="2400" u="sng" dirty="0" smtClean="0"/>
              <a:t>důsledkem právního nástupnictv</a:t>
            </a:r>
            <a:r>
              <a:rPr lang="cs-CZ" sz="2400" dirty="0" smtClean="0"/>
              <a:t>í v souvislosti s přeměnou dodavatele, jeho smrtí nebo převodem jeho závodu, popřípadě části závodu, a </a:t>
            </a:r>
            <a:r>
              <a:rPr lang="cs-CZ" sz="2400" u="sng" dirty="0" smtClean="0"/>
              <a:t>nový dodavatel splňuje kritéria kvalifikace</a:t>
            </a:r>
            <a:r>
              <a:rPr lang="cs-CZ" sz="2400" dirty="0" smtClean="0"/>
              <a:t> stanovená v zadávací dokumentaci původního zadávacího řízení</a:t>
            </a:r>
            <a:endParaRPr lang="cs-CZ" sz="2300" dirty="0"/>
          </a:p>
        </p:txBody>
      </p:sp>
      <p:sp>
        <p:nvSpPr>
          <p:cNvPr id="3" name="Nadpis 2"/>
          <p:cNvSpPr>
            <a:spLocks noGrp="1"/>
          </p:cNvSpPr>
          <p:nvPr>
            <p:ph type="title"/>
          </p:nvPr>
        </p:nvSpPr>
        <p:spPr>
          <a:xfrm>
            <a:off x="395536" y="1412776"/>
            <a:ext cx="8291264" cy="504056"/>
          </a:xfrm>
        </p:spPr>
        <p:txBody>
          <a:bodyPr/>
          <a:lstStyle/>
          <a:p>
            <a:r>
              <a:rPr lang="cs-CZ" dirty="0" smtClean="0"/>
              <a:t>Nepodstatná změna smlouvy § 222/10</a:t>
            </a:r>
            <a:endParaRPr lang="cs-CZ" dirty="0"/>
          </a:p>
        </p:txBody>
      </p:sp>
    </p:spTree>
    <p:extLst>
      <p:ext uri="{BB962C8B-B14F-4D97-AF65-F5344CB8AC3E}">
        <p14:creationId xmlns:p14="http://schemas.microsoft.com/office/powerpoint/2010/main" val="3942618362"/>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algn="just"/>
            <a:r>
              <a:rPr lang="cs-CZ" sz="2400" dirty="0"/>
              <a:t>Každá změna smlouvy je tedy přípustná, pokud splňuje jednu </a:t>
            </a:r>
            <a:r>
              <a:rPr lang="cs-CZ" sz="2400" dirty="0" smtClean="0"/>
              <a:t>ze zákonných podmínek, pro </a:t>
            </a:r>
            <a:r>
              <a:rPr lang="cs-CZ" sz="2400" dirty="0"/>
              <a:t>přípustnou změnu stačí naplnění jedné podmínky, podmínky tak platí „vedle sebe“. </a:t>
            </a:r>
          </a:p>
          <a:p>
            <a:pPr algn="just"/>
            <a:r>
              <a:rPr lang="cs-CZ" sz="2400" dirty="0"/>
              <a:t>Žádná ze změn není nároková ze strany dodavatele, zadavatel musí se všemi změnami souhlasit, přičemž jako řádný hospodář nesmí připustit změny neúčelné či neefektivní.</a:t>
            </a:r>
          </a:p>
        </p:txBody>
      </p:sp>
      <p:sp>
        <p:nvSpPr>
          <p:cNvPr id="3" name="Nadpis 2"/>
          <p:cNvSpPr>
            <a:spLocks noGrp="1"/>
          </p:cNvSpPr>
          <p:nvPr>
            <p:ph type="title"/>
          </p:nvPr>
        </p:nvSpPr>
        <p:spPr>
          <a:xfrm>
            <a:off x="395536" y="1124744"/>
            <a:ext cx="8291264" cy="792088"/>
          </a:xfrm>
        </p:spPr>
        <p:txBody>
          <a:bodyPr/>
          <a:lstStyle/>
          <a:p>
            <a:r>
              <a:rPr lang="cs-CZ" dirty="0" smtClean="0"/>
              <a:t>Nepodstatné změny smlouvy</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19274109"/>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algn="just">
              <a:tabLst>
                <a:tab pos="265113" algn="l"/>
              </a:tabLst>
            </a:pPr>
            <a:r>
              <a:rPr lang="cs-CZ" dirty="0"/>
              <a:t>zadavatel může </a:t>
            </a:r>
            <a:endParaRPr lang="cs-CZ" dirty="0" smtClean="0"/>
          </a:p>
          <a:p>
            <a:pPr marL="908050" indent="-457200" algn="just">
              <a:buFont typeface="Courier New" panose="02070309020205020404" pitchFamily="49" charset="0"/>
              <a:buChar char="o"/>
              <a:tabLst>
                <a:tab pos="265113" algn="l"/>
              </a:tabLst>
            </a:pPr>
            <a:r>
              <a:rPr lang="cs-CZ" dirty="0" smtClean="0"/>
              <a:t>závazek </a:t>
            </a:r>
            <a:r>
              <a:rPr lang="cs-CZ" dirty="0"/>
              <a:t>ze smlouvy </a:t>
            </a:r>
            <a:r>
              <a:rPr lang="cs-CZ" dirty="0" smtClean="0"/>
              <a:t>vypovědět </a:t>
            </a:r>
            <a:r>
              <a:rPr lang="cs-CZ" dirty="0"/>
              <a:t>nebo </a:t>
            </a:r>
            <a:endParaRPr lang="cs-CZ" dirty="0" smtClean="0"/>
          </a:p>
          <a:p>
            <a:pPr marL="908050" indent="-457200" algn="just">
              <a:buFont typeface="Courier New" panose="02070309020205020404" pitchFamily="49" charset="0"/>
              <a:buChar char="o"/>
              <a:tabLst>
                <a:tab pos="265113" algn="l"/>
              </a:tabLst>
            </a:pPr>
            <a:r>
              <a:rPr lang="cs-CZ" dirty="0"/>
              <a:t>od smlouvy </a:t>
            </a:r>
            <a:r>
              <a:rPr lang="cs-CZ" dirty="0" smtClean="0"/>
              <a:t>odstoupit </a:t>
            </a:r>
          </a:p>
          <a:p>
            <a:pPr algn="just">
              <a:tabLst>
                <a:tab pos="265113" algn="l"/>
              </a:tabLst>
            </a:pPr>
            <a:r>
              <a:rPr lang="cs-CZ" dirty="0" smtClean="0"/>
              <a:t>v případě, že v jejím plnění nelze pokračovat bez porušení pravidel pro změnu závazku ze smlouvy</a:t>
            </a:r>
          </a:p>
          <a:p>
            <a:endParaRPr lang="cs-CZ" sz="2400" dirty="0"/>
          </a:p>
        </p:txBody>
      </p:sp>
      <p:sp>
        <p:nvSpPr>
          <p:cNvPr id="3" name="Nadpis 2"/>
          <p:cNvSpPr>
            <a:spLocks noGrp="1"/>
          </p:cNvSpPr>
          <p:nvPr>
            <p:ph type="title"/>
          </p:nvPr>
        </p:nvSpPr>
        <p:spPr/>
        <p:txBody>
          <a:bodyPr/>
          <a:lstStyle/>
          <a:p>
            <a:r>
              <a:rPr lang="cs-CZ" dirty="0"/>
              <a:t>Ukončení </a:t>
            </a:r>
            <a:r>
              <a:rPr lang="cs-CZ" dirty="0" smtClean="0"/>
              <a:t>závazku (§ 223)</a:t>
            </a:r>
            <a:endParaRPr lang="cs-CZ" dirty="0"/>
          </a:p>
        </p:txBody>
      </p:sp>
    </p:spTree>
    <p:extLst>
      <p:ext uri="{BB962C8B-B14F-4D97-AF65-F5344CB8AC3E}">
        <p14:creationId xmlns:p14="http://schemas.microsoft.com/office/powerpoint/2010/main" val="2468142775"/>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algn="just"/>
            <a:r>
              <a:rPr lang="cs-CZ" sz="2200" dirty="0" smtClean="0"/>
              <a:t>rovněž </a:t>
            </a:r>
            <a:r>
              <a:rPr lang="cs-CZ" sz="2200" dirty="0"/>
              <a:t>v případě, že smlouva neměla být uzavřena, neboť</a:t>
            </a:r>
          </a:p>
          <a:p>
            <a:pPr marL="627063" indent="-265113" algn="just">
              <a:spcBef>
                <a:spcPts val="0"/>
              </a:spcBef>
              <a:spcAft>
                <a:spcPts val="0"/>
              </a:spcAft>
              <a:buFont typeface="Courier New" pitchFamily="49" charset="0"/>
              <a:buChar char="o"/>
              <a:tabLst>
                <a:tab pos="627063" algn="l"/>
              </a:tabLst>
            </a:pPr>
            <a:r>
              <a:rPr lang="cs-CZ" sz="2200" dirty="0" smtClean="0"/>
              <a:t>vybraný dodavatel měl být vyloučen z účasti v zadávacím řízení,</a:t>
            </a:r>
          </a:p>
          <a:p>
            <a:pPr marL="627063" indent="-265113" algn="just">
              <a:spcBef>
                <a:spcPts val="0"/>
              </a:spcBef>
              <a:spcAft>
                <a:spcPts val="0"/>
              </a:spcAft>
              <a:buFont typeface="Courier New" pitchFamily="49" charset="0"/>
              <a:buChar char="o"/>
              <a:tabLst>
                <a:tab pos="627063" algn="l"/>
              </a:tabLst>
            </a:pPr>
            <a:r>
              <a:rPr lang="cs-CZ" sz="2200" dirty="0" smtClean="0"/>
              <a:t>vybraný </a:t>
            </a:r>
            <a:r>
              <a:rPr lang="cs-CZ" sz="2200" dirty="0"/>
              <a:t>dodavatel před zadáním veřejné zakázky předložil údaje, dokumenty, vzorky nebo modely, které neodpovídají skutečnosti a měly nebo mohly mít vliv na výběr dodavatele, nebo</a:t>
            </a:r>
          </a:p>
          <a:p>
            <a:pPr marL="627063" indent="-265113" algn="just">
              <a:spcBef>
                <a:spcPts val="0"/>
              </a:spcBef>
              <a:spcAft>
                <a:spcPts val="0"/>
              </a:spcAft>
              <a:buFont typeface="Courier New" pitchFamily="49" charset="0"/>
              <a:buChar char="o"/>
              <a:tabLst>
                <a:tab pos="627063" algn="l"/>
              </a:tabLst>
            </a:pPr>
            <a:r>
              <a:rPr lang="cs-CZ" sz="2200" dirty="0"/>
              <a:t>výběr dodavatele souvisí se závažným porušením povinnosti členského státu ve smyslu čl. 258 Smlouvy o fungování Evropské unie, o kterém rozhodl Soudní dvůr Evropské unie</a:t>
            </a:r>
            <a:endParaRPr lang="cs-CZ" sz="2000" dirty="0"/>
          </a:p>
          <a:p>
            <a:pPr>
              <a:spcBef>
                <a:spcPts val="0"/>
              </a:spcBef>
            </a:pPr>
            <a:endParaRPr lang="cs-CZ" sz="2000" dirty="0"/>
          </a:p>
        </p:txBody>
      </p:sp>
      <p:sp>
        <p:nvSpPr>
          <p:cNvPr id="3" name="Nadpis 2"/>
          <p:cNvSpPr>
            <a:spLocks noGrp="1"/>
          </p:cNvSpPr>
          <p:nvPr>
            <p:ph type="title"/>
          </p:nvPr>
        </p:nvSpPr>
        <p:spPr/>
        <p:txBody>
          <a:bodyPr/>
          <a:lstStyle/>
          <a:p>
            <a:r>
              <a:rPr lang="cs-CZ" dirty="0"/>
              <a:t>Ukončení </a:t>
            </a:r>
            <a:r>
              <a:rPr lang="cs-CZ" dirty="0" smtClean="0"/>
              <a:t>závazku</a:t>
            </a:r>
            <a:endParaRPr lang="cs-CZ" dirty="0"/>
          </a:p>
        </p:txBody>
      </p:sp>
    </p:spTree>
    <p:extLst>
      <p:ext uri="{BB962C8B-B14F-4D97-AF65-F5344CB8AC3E}">
        <p14:creationId xmlns:p14="http://schemas.microsoft.com/office/powerpoint/2010/main" val="2680051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357188" indent="-357188">
              <a:buFont typeface="Arial" pitchFamily="34" charset="0"/>
              <a:buChar char="•"/>
            </a:pPr>
            <a:r>
              <a:rPr lang="cs-CZ" dirty="0" smtClean="0"/>
              <a:t>s jiným zadavatelem</a:t>
            </a:r>
          </a:p>
          <a:p>
            <a:pPr marL="357188" indent="-357188">
              <a:buFont typeface="Arial" pitchFamily="34" charset="0"/>
              <a:buChar char="•"/>
            </a:pPr>
            <a:r>
              <a:rPr lang="cs-CZ" dirty="0" smtClean="0"/>
              <a:t>s </a:t>
            </a:r>
            <a:r>
              <a:rPr lang="cs-CZ" dirty="0" err="1" smtClean="0"/>
              <a:t>nezadavatelem</a:t>
            </a:r>
            <a:endParaRPr lang="cs-CZ" dirty="0" smtClean="0"/>
          </a:p>
          <a:p>
            <a:endParaRPr lang="cs-CZ" dirty="0"/>
          </a:p>
          <a:p>
            <a:pPr marL="357188" indent="-357188">
              <a:buFont typeface="Arial" pitchFamily="34" charset="0"/>
              <a:buChar char="•"/>
            </a:pPr>
            <a:r>
              <a:rPr lang="cs-CZ" dirty="0" smtClean="0"/>
              <a:t>písemná smlouva</a:t>
            </a:r>
          </a:p>
          <a:p>
            <a:pPr marL="628650" indent="-271463">
              <a:buFont typeface="Courier New" pitchFamily="49" charset="0"/>
              <a:buChar char="o"/>
            </a:pPr>
            <a:r>
              <a:rPr lang="cs-CZ" dirty="0"/>
              <a:t>	</a:t>
            </a:r>
            <a:r>
              <a:rPr lang="cs-CZ" sz="2400" dirty="0" smtClean="0"/>
              <a:t>vzájemná </a:t>
            </a:r>
            <a:r>
              <a:rPr lang="cs-CZ" sz="2400" dirty="0"/>
              <a:t>práva a povinnosti </a:t>
            </a:r>
            <a:endParaRPr lang="cs-CZ" sz="2400" dirty="0" smtClean="0"/>
          </a:p>
          <a:p>
            <a:pPr marL="628650" indent="-271463">
              <a:buFont typeface="Courier New" pitchFamily="49" charset="0"/>
              <a:buChar char="o"/>
            </a:pPr>
            <a:r>
              <a:rPr lang="cs-CZ" sz="2400" dirty="0"/>
              <a:t>	</a:t>
            </a:r>
            <a:r>
              <a:rPr lang="cs-CZ" sz="2400" dirty="0" smtClean="0"/>
              <a:t>způsob </a:t>
            </a:r>
            <a:r>
              <a:rPr lang="cs-CZ" sz="2400" dirty="0"/>
              <a:t>jednání vůči třetím osobám</a:t>
            </a:r>
          </a:p>
        </p:txBody>
      </p:sp>
      <p:sp>
        <p:nvSpPr>
          <p:cNvPr id="3" name="Nadpis 2"/>
          <p:cNvSpPr>
            <a:spLocks noGrp="1"/>
          </p:cNvSpPr>
          <p:nvPr>
            <p:ph type="title"/>
          </p:nvPr>
        </p:nvSpPr>
        <p:spPr/>
        <p:txBody>
          <a:bodyPr/>
          <a:lstStyle/>
          <a:p>
            <a:r>
              <a:rPr lang="cs-CZ" dirty="0" smtClean="0"/>
              <a:t>Společné zadávání (§ 7)</a:t>
            </a:r>
            <a:endParaRPr lang="cs-CZ" dirty="0"/>
          </a:p>
        </p:txBody>
      </p:sp>
    </p:spTree>
    <p:extLst>
      <p:ext uri="{BB962C8B-B14F-4D97-AF65-F5344CB8AC3E}">
        <p14:creationId xmlns:p14="http://schemas.microsoft.com/office/powerpoint/2010/main" val="407721391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zadávací řízení</a:t>
            </a:r>
          </a:p>
          <a:p>
            <a:pPr marL="800100" lvl="1" indent="-342900">
              <a:buFont typeface="Arial" panose="020B0604020202020204" pitchFamily="34" charset="0"/>
              <a:buChar char="•"/>
            </a:pPr>
            <a:r>
              <a:rPr lang="cs-CZ" dirty="0" smtClean="0"/>
              <a:t>ZŘ před účinností NZVZ – podle ZVZ</a:t>
            </a:r>
          </a:p>
          <a:p>
            <a:pPr marL="800100" lvl="1" indent="-342900">
              <a:buFont typeface="Arial" panose="020B0604020202020204" pitchFamily="34" charset="0"/>
              <a:buChar char="•"/>
            </a:pPr>
            <a:r>
              <a:rPr lang="cs-CZ" dirty="0" smtClean="0"/>
              <a:t>zakázky na základě RS – podle ZVZ, přestože zahájeny v době účinnosti NZVZ</a:t>
            </a:r>
          </a:p>
          <a:p>
            <a:r>
              <a:rPr lang="cs-CZ" dirty="0" smtClean="0"/>
              <a:t>správní řízení </a:t>
            </a:r>
          </a:p>
          <a:p>
            <a:pPr lvl="1"/>
            <a:r>
              <a:rPr lang="cs-CZ" dirty="0" smtClean="0"/>
              <a:t>obdobně jako ZŘ</a:t>
            </a:r>
          </a:p>
          <a:p>
            <a:r>
              <a:rPr lang="cs-CZ" dirty="0" err="1" smtClean="0"/>
              <a:t>blacklist</a:t>
            </a:r>
            <a:endParaRPr lang="cs-CZ" dirty="0" smtClean="0"/>
          </a:p>
          <a:p>
            <a:pPr lvl="1"/>
            <a:r>
              <a:rPr lang="cs-CZ" dirty="0" smtClean="0"/>
              <a:t>nevztahuje se na řízení podle NZVZ (ani VZMR)</a:t>
            </a:r>
          </a:p>
        </p:txBody>
      </p:sp>
      <p:sp>
        <p:nvSpPr>
          <p:cNvPr id="3" name="Nadpis 2"/>
          <p:cNvSpPr>
            <a:spLocks noGrp="1"/>
          </p:cNvSpPr>
          <p:nvPr>
            <p:ph type="title"/>
          </p:nvPr>
        </p:nvSpPr>
        <p:spPr>
          <a:xfrm>
            <a:off x="395536" y="1052736"/>
            <a:ext cx="8291264" cy="864096"/>
          </a:xfrm>
        </p:spPr>
        <p:txBody>
          <a:bodyPr/>
          <a:lstStyle/>
          <a:p>
            <a:r>
              <a:rPr lang="cs-CZ" dirty="0" smtClean="0"/>
              <a:t>Přechodná ustanovení</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2072966"/>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změny smlouvy</a:t>
            </a:r>
          </a:p>
          <a:p>
            <a:r>
              <a:rPr lang="cs-CZ" dirty="0"/>
              <a:t>	</a:t>
            </a:r>
            <a:r>
              <a:rPr lang="cs-CZ" dirty="0" smtClean="0"/>
              <a:t>započítává se už vyčerpaných 30%</a:t>
            </a:r>
          </a:p>
        </p:txBody>
      </p:sp>
      <p:sp>
        <p:nvSpPr>
          <p:cNvPr id="3" name="Nadpis 2"/>
          <p:cNvSpPr>
            <a:spLocks noGrp="1"/>
          </p:cNvSpPr>
          <p:nvPr>
            <p:ph type="title"/>
          </p:nvPr>
        </p:nvSpPr>
        <p:spPr>
          <a:xfrm>
            <a:off x="395536" y="1124744"/>
            <a:ext cx="8291264" cy="792088"/>
          </a:xfrm>
        </p:spPr>
        <p:txBody>
          <a:bodyPr/>
          <a:lstStyle/>
          <a:p>
            <a:r>
              <a:rPr lang="cs-CZ" dirty="0" smtClean="0"/>
              <a:t>Přechodná ustanovení</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6723431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348880"/>
            <a:ext cx="8291264" cy="4104456"/>
          </a:xfrm>
        </p:spPr>
        <p:txBody>
          <a:bodyPr>
            <a:normAutofit fontScale="92500" lnSpcReduction="10000"/>
          </a:bodyPr>
          <a:lstStyle/>
          <a:p>
            <a:r>
              <a:rPr lang="cs-CZ" b="1" dirty="0"/>
              <a:t>Vyhlášky Ministerstva pro místní rozvoj</a:t>
            </a:r>
          </a:p>
          <a:p>
            <a:pPr marL="914400" lvl="1" indent="-457200">
              <a:buFont typeface="Arial" panose="020B0604020202020204" pitchFamily="34" charset="0"/>
              <a:buChar char="•"/>
            </a:pPr>
            <a:r>
              <a:rPr lang="cs-CZ" sz="2800" dirty="0" smtClean="0"/>
              <a:t>168/2016 </a:t>
            </a:r>
            <a:r>
              <a:rPr lang="cs-CZ" sz="2800" dirty="0"/>
              <a:t>Sb.: formuláře, profil </a:t>
            </a:r>
            <a:r>
              <a:rPr lang="cs-CZ" sz="2800" dirty="0" smtClean="0"/>
              <a:t>zadavatele</a:t>
            </a:r>
          </a:p>
          <a:p>
            <a:pPr marL="914400" lvl="1" indent="-457200">
              <a:buFont typeface="Arial" panose="020B0604020202020204" pitchFamily="34" charset="0"/>
              <a:buChar char="•"/>
            </a:pPr>
            <a:endParaRPr lang="cs-CZ" sz="2800" dirty="0"/>
          </a:p>
          <a:p>
            <a:pPr marL="914400" lvl="1" indent="-457200">
              <a:buFont typeface="Arial" panose="020B0604020202020204" pitchFamily="34" charset="0"/>
              <a:buChar char="•"/>
            </a:pPr>
            <a:r>
              <a:rPr lang="cs-CZ" sz="2800" dirty="0"/>
              <a:t>169/2016 Sb.: technické podmínky  VZ  na stavební </a:t>
            </a:r>
            <a:r>
              <a:rPr lang="cs-CZ" sz="2800" dirty="0" smtClean="0"/>
              <a:t>práce</a:t>
            </a:r>
          </a:p>
          <a:p>
            <a:pPr marL="914400" lvl="1" indent="-457200">
              <a:buFont typeface="Arial" panose="020B0604020202020204" pitchFamily="34" charset="0"/>
              <a:buChar char="•"/>
            </a:pPr>
            <a:endParaRPr lang="cs-CZ" sz="2800" dirty="0"/>
          </a:p>
          <a:p>
            <a:pPr marL="914400" lvl="1" indent="-457200">
              <a:buFont typeface="Arial" panose="020B0604020202020204" pitchFamily="34" charset="0"/>
              <a:buChar char="•"/>
            </a:pPr>
            <a:r>
              <a:rPr lang="cs-CZ" sz="2800" dirty="0"/>
              <a:t>170/2016 Sb.: náklady řízení u </a:t>
            </a:r>
            <a:r>
              <a:rPr lang="cs-CZ" sz="2800" dirty="0" smtClean="0"/>
              <a:t>ÚOHS</a:t>
            </a:r>
          </a:p>
          <a:p>
            <a:pPr marL="914400" lvl="1" indent="-457200">
              <a:buFont typeface="Arial" panose="020B0604020202020204" pitchFamily="34" charset="0"/>
              <a:buChar char="•"/>
            </a:pPr>
            <a:endParaRPr lang="cs-CZ" sz="2800" dirty="0"/>
          </a:p>
          <a:p>
            <a:pPr marL="914400" lvl="1" indent="-457200">
              <a:buFont typeface="Arial" panose="020B0604020202020204" pitchFamily="34" charset="0"/>
              <a:buChar char="•"/>
            </a:pPr>
            <a:r>
              <a:rPr lang="cs-CZ" sz="2800" dirty="0"/>
              <a:t>260/2016 Sb.: elektronické nástroje</a:t>
            </a:r>
          </a:p>
        </p:txBody>
      </p:sp>
      <p:sp>
        <p:nvSpPr>
          <p:cNvPr id="3" name="Nadpis 2"/>
          <p:cNvSpPr>
            <a:spLocks noGrp="1"/>
          </p:cNvSpPr>
          <p:nvPr>
            <p:ph type="title"/>
          </p:nvPr>
        </p:nvSpPr>
        <p:spPr>
          <a:xfrm>
            <a:off x="395536" y="1196752"/>
            <a:ext cx="8291264" cy="720080"/>
          </a:xfrm>
        </p:spPr>
        <p:txBody>
          <a:bodyPr/>
          <a:lstStyle/>
          <a:p>
            <a:r>
              <a:rPr lang="cs-CZ" dirty="0"/>
              <a:t>Prováděcí předpisy</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8622936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420888"/>
            <a:ext cx="8291264" cy="4032448"/>
          </a:xfrm>
        </p:spPr>
        <p:txBody>
          <a:bodyPr>
            <a:noAutofit/>
          </a:bodyPr>
          <a:lstStyle/>
          <a:p>
            <a:r>
              <a:rPr lang="cs-CZ" b="1" dirty="0"/>
              <a:t>Nařízení vlády</a:t>
            </a:r>
          </a:p>
          <a:p>
            <a:pPr marL="914400" lvl="1" indent="-457200">
              <a:buFont typeface="Arial" panose="020B0604020202020204" pitchFamily="34" charset="0"/>
              <a:buChar char="•"/>
            </a:pPr>
            <a:r>
              <a:rPr lang="cs-CZ" sz="2800" dirty="0" smtClean="0"/>
              <a:t>172/2016 </a:t>
            </a:r>
            <a:r>
              <a:rPr lang="cs-CZ" sz="2800" dirty="0"/>
              <a:t>Sb</a:t>
            </a:r>
            <a:r>
              <a:rPr lang="cs-CZ" sz="2800" dirty="0" smtClean="0"/>
              <a:t>.: </a:t>
            </a:r>
            <a:r>
              <a:rPr lang="cs-CZ" sz="2800" dirty="0"/>
              <a:t>finanční limity</a:t>
            </a:r>
          </a:p>
          <a:p>
            <a:pPr marL="914400" lvl="1" indent="-457200">
              <a:buFont typeface="Arial" panose="020B0604020202020204" pitchFamily="34" charset="0"/>
              <a:buChar char="•"/>
            </a:pPr>
            <a:r>
              <a:rPr lang="cs-CZ" sz="2800" dirty="0"/>
              <a:t>173/2016 Sb</a:t>
            </a:r>
            <a:r>
              <a:rPr lang="cs-CZ" sz="2800" dirty="0" smtClean="0"/>
              <a:t>.: </a:t>
            </a:r>
            <a:r>
              <a:rPr lang="cs-CZ" sz="2800" dirty="0"/>
              <a:t>nákup silničních vozidel</a:t>
            </a:r>
          </a:p>
          <a:p>
            <a:endParaRPr lang="cs-CZ" dirty="0"/>
          </a:p>
        </p:txBody>
      </p:sp>
      <p:sp>
        <p:nvSpPr>
          <p:cNvPr id="3" name="Nadpis 2"/>
          <p:cNvSpPr>
            <a:spLocks noGrp="1"/>
          </p:cNvSpPr>
          <p:nvPr>
            <p:ph type="title"/>
          </p:nvPr>
        </p:nvSpPr>
        <p:spPr>
          <a:xfrm>
            <a:off x="395536" y="1124744"/>
            <a:ext cx="8291264" cy="792088"/>
          </a:xfrm>
        </p:spPr>
        <p:txBody>
          <a:bodyPr/>
          <a:lstStyle/>
          <a:p>
            <a:r>
              <a:rPr lang="cs-CZ" dirty="0"/>
              <a:t>Prováděcí předpisy</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2970077"/>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pPr>
              <a:defRPr/>
            </a:pPr>
            <a:endParaRPr lang="cs-CZ" dirty="0"/>
          </a:p>
        </p:txBody>
      </p:sp>
      <p:sp>
        <p:nvSpPr>
          <p:cNvPr id="72706" name="Rectangle 4"/>
          <p:cNvSpPr>
            <a:spLocks noGrp="1" noChangeArrowheads="1"/>
          </p:cNvSpPr>
          <p:nvPr>
            <p:ph type="ctrTitle" idx="4294967295"/>
          </p:nvPr>
        </p:nvSpPr>
        <p:spPr>
          <a:xfrm>
            <a:off x="0" y="4572000"/>
            <a:ext cx="9144000" cy="457200"/>
          </a:xfrm>
          <a:prstGeom prst="rect">
            <a:avLst/>
          </a:prstGeom>
        </p:spPr>
        <p:txBody>
          <a:bodyPr>
            <a:normAutofit fontScale="90000"/>
          </a:bodyPr>
          <a:lstStyle/>
          <a:p>
            <a:pPr eaLnBrk="1" hangingPunct="1">
              <a:defRPr/>
            </a:pPr>
            <a:r>
              <a:rPr lang="cs-CZ" sz="4400" dirty="0" smtClean="0">
                <a:solidFill>
                  <a:srgbClr val="153255"/>
                </a:solidFill>
              </a:rPr>
              <a:t>DĚKUJEME VÁM ZA POZORNOST</a:t>
            </a:r>
            <a:endParaRPr lang="en-US" sz="4400" dirty="0" smtClean="0">
              <a:solidFill>
                <a:srgbClr val="153255"/>
              </a:solidFill>
            </a:endParaRPr>
          </a:p>
        </p:txBody>
      </p:sp>
      <p:sp>
        <p:nvSpPr>
          <p:cNvPr id="46083" name="Rectangle 5"/>
          <p:cNvSpPr>
            <a:spLocks noGrp="1" noChangeArrowheads="1"/>
          </p:cNvSpPr>
          <p:nvPr>
            <p:ph type="subTitle" idx="4294967295"/>
          </p:nvPr>
        </p:nvSpPr>
        <p:spPr>
          <a:xfrm>
            <a:off x="0" y="5029200"/>
            <a:ext cx="9144000" cy="1208088"/>
          </a:xfrm>
          <a:prstGeom prst="rect">
            <a:avLst/>
          </a:prstGeom>
        </p:spPr>
        <p:txBody>
          <a:bodyPr>
            <a:normAutofit/>
          </a:bodyPr>
          <a:lstStyle/>
          <a:p>
            <a:pPr marL="0" indent="0" algn="r">
              <a:buNone/>
            </a:pPr>
            <a:r>
              <a:rPr lang="cs-CZ" sz="1800" dirty="0" smtClean="0">
                <a:solidFill>
                  <a:schemeClr val="bg1">
                    <a:lumMod val="50000"/>
                  </a:schemeClr>
                </a:solidFill>
              </a:rPr>
              <a:t>           </a:t>
            </a:r>
          </a:p>
          <a:p>
            <a:pPr marL="0" indent="0" algn="r">
              <a:buNone/>
            </a:pPr>
            <a:r>
              <a:rPr lang="cs-CZ" sz="1800" dirty="0">
                <a:solidFill>
                  <a:schemeClr val="bg1">
                    <a:lumMod val="50000"/>
                  </a:schemeClr>
                </a:solidFill>
              </a:rPr>
              <a:t>Markéta Adámková</a:t>
            </a:r>
          </a:p>
          <a:p>
            <a:pPr marL="0" indent="0" algn="r">
              <a:buNone/>
            </a:pPr>
            <a:r>
              <a:rPr lang="cs-CZ" sz="1800" dirty="0" smtClean="0">
                <a:solidFill>
                  <a:schemeClr val="bg1">
                    <a:lumMod val="50000"/>
                  </a:schemeClr>
                </a:solidFill>
              </a:rPr>
              <a:t>Lenka Matochová</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30141455"/>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357188" indent="-357188" algn="just">
              <a:buFont typeface="Arial" pitchFamily="34" charset="0"/>
              <a:buChar char="•"/>
            </a:pPr>
            <a:r>
              <a:rPr lang="cs-CZ" dirty="0" smtClean="0"/>
              <a:t>okruh zadavatelů vymezen </a:t>
            </a:r>
            <a:r>
              <a:rPr lang="cs-CZ" dirty="0"/>
              <a:t>v zadávací </a:t>
            </a:r>
            <a:r>
              <a:rPr lang="cs-CZ" dirty="0" smtClean="0"/>
              <a:t>dokumentaci</a:t>
            </a:r>
          </a:p>
          <a:p>
            <a:pPr marL="1085850" indent="-457200" algn="just">
              <a:buFont typeface="Courier New" panose="02070309020205020404" pitchFamily="49" charset="0"/>
              <a:buChar char="o"/>
            </a:pPr>
            <a:r>
              <a:rPr lang="cs-CZ" dirty="0" smtClean="0"/>
              <a:t>výčtem </a:t>
            </a:r>
          </a:p>
          <a:p>
            <a:pPr marL="1085850" indent="-457200" algn="just">
              <a:buFont typeface="Courier New" panose="02070309020205020404" pitchFamily="49" charset="0"/>
              <a:buChar char="o"/>
            </a:pPr>
            <a:r>
              <a:rPr lang="cs-CZ" dirty="0" smtClean="0"/>
              <a:t>jiným </a:t>
            </a:r>
            <a:r>
              <a:rPr lang="cs-CZ" dirty="0"/>
              <a:t>způsobem, který umožní </a:t>
            </a:r>
            <a:r>
              <a:rPr lang="cs-CZ" dirty="0" smtClean="0"/>
              <a:t>jejich identifikaci</a:t>
            </a:r>
            <a:endParaRPr lang="cs-CZ" dirty="0"/>
          </a:p>
        </p:txBody>
      </p:sp>
      <p:sp>
        <p:nvSpPr>
          <p:cNvPr id="3" name="Nadpis 2"/>
          <p:cNvSpPr>
            <a:spLocks noGrp="1"/>
          </p:cNvSpPr>
          <p:nvPr>
            <p:ph type="title"/>
          </p:nvPr>
        </p:nvSpPr>
        <p:spPr/>
        <p:txBody>
          <a:bodyPr/>
          <a:lstStyle/>
          <a:p>
            <a:r>
              <a:rPr lang="cs-CZ" dirty="0" smtClean="0"/>
              <a:t>Centrální zadávání (§ 9)</a:t>
            </a:r>
            <a:endParaRPr lang="cs-CZ" dirty="0"/>
          </a:p>
        </p:txBody>
      </p:sp>
    </p:spTree>
    <p:extLst>
      <p:ext uri="{BB962C8B-B14F-4D97-AF65-F5344CB8AC3E}">
        <p14:creationId xmlns:p14="http://schemas.microsoft.com/office/powerpoint/2010/main" val="16302970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není VZ</a:t>
            </a:r>
          </a:p>
          <a:p>
            <a:r>
              <a:rPr lang="cs-CZ" dirty="0" smtClean="0"/>
              <a:t>vztah </a:t>
            </a:r>
            <a:r>
              <a:rPr lang="pl-PL" dirty="0"/>
              <a:t>zadavatel </a:t>
            </a:r>
            <a:r>
              <a:rPr lang="pl-PL" dirty="0" smtClean="0"/>
              <a:t>- jiná právnická osoba, která plní (VZ) </a:t>
            </a:r>
            <a:r>
              <a:rPr lang="pl-PL" dirty="0"/>
              <a:t>jako </a:t>
            </a:r>
            <a:r>
              <a:rPr lang="pl-PL" dirty="0" smtClean="0"/>
              <a:t>dodavatel</a:t>
            </a:r>
          </a:p>
          <a:p>
            <a:endParaRPr lang="pl-PL" dirty="0" smtClean="0"/>
          </a:p>
          <a:p>
            <a:endParaRPr lang="cs-CZ" dirty="0"/>
          </a:p>
        </p:txBody>
      </p:sp>
      <p:sp>
        <p:nvSpPr>
          <p:cNvPr id="3" name="Nadpis 2"/>
          <p:cNvSpPr>
            <a:spLocks noGrp="1"/>
          </p:cNvSpPr>
          <p:nvPr>
            <p:ph type="title"/>
          </p:nvPr>
        </p:nvSpPr>
        <p:spPr>
          <a:xfrm>
            <a:off x="395536" y="1196752"/>
            <a:ext cx="8291264" cy="720080"/>
          </a:xfrm>
        </p:spPr>
        <p:txBody>
          <a:bodyPr/>
          <a:lstStyle/>
          <a:p>
            <a:r>
              <a:rPr lang="cs-CZ" dirty="0" smtClean="0"/>
              <a:t>Vertikální a horizontální spol. § 11-13</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71" y="44406"/>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663113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060848"/>
            <a:ext cx="8291264" cy="4392488"/>
          </a:xfrm>
        </p:spPr>
        <p:txBody>
          <a:bodyPr>
            <a:normAutofit fontScale="85000" lnSpcReduction="10000"/>
          </a:bodyPr>
          <a:lstStyle/>
          <a:p>
            <a:pPr algn="just"/>
            <a:r>
              <a:rPr lang="cs-CZ" dirty="0" smtClean="0"/>
              <a:t>Z sám </a:t>
            </a:r>
            <a:r>
              <a:rPr lang="cs-CZ" dirty="0"/>
              <a:t>nebo společně s jinými veřejnými zadavateli ovládá tuto osobu obdobně jako své vnitřní organizační </a:t>
            </a:r>
            <a:r>
              <a:rPr lang="cs-CZ" dirty="0" smtClean="0"/>
              <a:t>jednotky</a:t>
            </a:r>
          </a:p>
          <a:p>
            <a:pPr algn="just"/>
            <a:r>
              <a:rPr lang="cs-CZ" dirty="0" smtClean="0"/>
              <a:t>V této osobě nemá </a:t>
            </a:r>
            <a:r>
              <a:rPr lang="cs-CZ" dirty="0"/>
              <a:t>majetkovou účast jiná osoba než ovládající veřejný zadavatel nebo ovládající veřejní zadavatelé </a:t>
            </a:r>
            <a:endParaRPr lang="cs-CZ" dirty="0" smtClean="0"/>
          </a:p>
          <a:p>
            <a:pPr algn="just"/>
            <a:r>
              <a:rPr lang="cs-CZ" dirty="0"/>
              <a:t>více než 80 % celkové činnosti </a:t>
            </a:r>
            <a:r>
              <a:rPr lang="cs-CZ" dirty="0" smtClean="0"/>
              <a:t>je </a:t>
            </a:r>
            <a:r>
              <a:rPr lang="cs-CZ" dirty="0"/>
              <a:t>prováděno při plnění úkolů, které jí byly svěřeny ovládajícím veřejným zadavatelem nebo ovládajícími veřejnými zadavateli nebo jinými právnickými osobami, které ovládající veřejný zadavatel nebo veřejní zadavatelé rovněž ovládají jako své organizační složky</a:t>
            </a:r>
          </a:p>
        </p:txBody>
      </p:sp>
      <p:sp>
        <p:nvSpPr>
          <p:cNvPr id="3" name="Nadpis 2"/>
          <p:cNvSpPr>
            <a:spLocks noGrp="1"/>
          </p:cNvSpPr>
          <p:nvPr>
            <p:ph type="title"/>
          </p:nvPr>
        </p:nvSpPr>
        <p:spPr>
          <a:xfrm>
            <a:off x="395536" y="908720"/>
            <a:ext cx="8291264" cy="576064"/>
          </a:xfrm>
        </p:spPr>
        <p:txBody>
          <a:bodyPr/>
          <a:lstStyle/>
          <a:p>
            <a:r>
              <a:rPr lang="cs-CZ" dirty="0" smtClean="0"/>
              <a:t>Vertikální spolupráce - podmínky</a:t>
            </a:r>
            <a:endParaRPr lang="cs-CZ"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55216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just"/>
            <a:r>
              <a:rPr lang="cs-CZ" dirty="0" smtClean="0"/>
              <a:t>má </a:t>
            </a:r>
            <a:r>
              <a:rPr lang="cs-CZ" dirty="0"/>
              <a:t>rozhodující vliv na strategické cíle i významná rozhodnutí </a:t>
            </a:r>
            <a:r>
              <a:rPr lang="cs-CZ" dirty="0" smtClean="0"/>
              <a:t>ovládané </a:t>
            </a:r>
            <a:r>
              <a:rPr lang="cs-CZ" dirty="0"/>
              <a:t>právnické </a:t>
            </a:r>
            <a:r>
              <a:rPr lang="cs-CZ" dirty="0" smtClean="0"/>
              <a:t>osoby</a:t>
            </a:r>
          </a:p>
        </p:txBody>
      </p:sp>
      <p:sp>
        <p:nvSpPr>
          <p:cNvPr id="3" name="Nadpis 2"/>
          <p:cNvSpPr>
            <a:spLocks noGrp="1"/>
          </p:cNvSpPr>
          <p:nvPr>
            <p:ph type="title"/>
          </p:nvPr>
        </p:nvSpPr>
        <p:spPr>
          <a:xfrm>
            <a:off x="395536" y="1268760"/>
            <a:ext cx="8291264" cy="648072"/>
          </a:xfrm>
        </p:spPr>
        <p:txBody>
          <a:bodyPr/>
          <a:lstStyle/>
          <a:p>
            <a:r>
              <a:rPr lang="cs-CZ" dirty="0" smtClean="0"/>
              <a:t>Vertikální spolupráce - ovládání</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29095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just"/>
            <a:r>
              <a:rPr lang="cs-CZ" dirty="0" smtClean="0"/>
              <a:t>smluvní spolupráce </a:t>
            </a:r>
            <a:r>
              <a:rPr lang="cs-CZ" dirty="0"/>
              <a:t>mezi veřejnými zadavateli </a:t>
            </a:r>
            <a:endParaRPr lang="cs-CZ" dirty="0" smtClean="0"/>
          </a:p>
          <a:p>
            <a:pPr algn="just"/>
            <a:r>
              <a:rPr lang="cs-CZ" dirty="0" smtClean="0"/>
              <a:t>účelem </a:t>
            </a:r>
            <a:r>
              <a:rPr lang="cs-CZ" dirty="0"/>
              <a:t>dosahování jejich společných cílů </a:t>
            </a:r>
            <a:r>
              <a:rPr lang="cs-CZ" dirty="0" smtClean="0"/>
              <a:t>- </a:t>
            </a:r>
            <a:r>
              <a:rPr lang="cs-CZ" dirty="0"/>
              <a:t>zajišťování veřejných </a:t>
            </a:r>
            <a:r>
              <a:rPr lang="cs-CZ" dirty="0" smtClean="0"/>
              <a:t>potřeb</a:t>
            </a:r>
          </a:p>
          <a:p>
            <a:pPr algn="just"/>
            <a:r>
              <a:rPr lang="cs-CZ" dirty="0" smtClean="0"/>
              <a:t>pouze ve veřejném zájmu</a:t>
            </a:r>
            <a:endParaRPr lang="cs-CZ" dirty="0"/>
          </a:p>
          <a:p>
            <a:pPr algn="just"/>
            <a:r>
              <a:rPr lang="cs-CZ" dirty="0" smtClean="0"/>
              <a:t>každý </a:t>
            </a:r>
            <a:r>
              <a:rPr lang="cs-CZ" dirty="0"/>
              <a:t>z </a:t>
            </a:r>
            <a:r>
              <a:rPr lang="cs-CZ" dirty="0" smtClean="0"/>
              <a:t>veřejných </a:t>
            </a:r>
            <a:r>
              <a:rPr lang="cs-CZ" dirty="0"/>
              <a:t>zadavatelů vykonává na trhu méně než 20 % svých činností, kterých se spolupráce </a:t>
            </a:r>
            <a:r>
              <a:rPr lang="cs-CZ" dirty="0" smtClean="0"/>
              <a:t>týká</a:t>
            </a:r>
            <a:endParaRPr lang="cs-CZ" dirty="0"/>
          </a:p>
          <a:p>
            <a:pPr algn="just"/>
            <a:endParaRPr lang="cs-CZ" dirty="0"/>
          </a:p>
        </p:txBody>
      </p:sp>
      <p:sp>
        <p:nvSpPr>
          <p:cNvPr id="3" name="Nadpis 2"/>
          <p:cNvSpPr>
            <a:spLocks noGrp="1"/>
          </p:cNvSpPr>
          <p:nvPr>
            <p:ph type="title"/>
          </p:nvPr>
        </p:nvSpPr>
        <p:spPr>
          <a:xfrm>
            <a:off x="395536" y="1268760"/>
            <a:ext cx="8291264" cy="648072"/>
          </a:xfrm>
        </p:spPr>
        <p:txBody>
          <a:bodyPr/>
          <a:lstStyle/>
          <a:p>
            <a:r>
              <a:rPr lang="cs-CZ" dirty="0"/>
              <a:t>Horizontální </a:t>
            </a:r>
            <a:r>
              <a:rPr lang="cs-CZ" dirty="0" smtClean="0"/>
              <a:t>spolupráce - podmínky</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456381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marL="361950" indent="-361950" algn="just">
              <a:buFont typeface="Arial" panose="020B0604020202020204" pitchFamily="34" charset="0"/>
              <a:buChar char="•"/>
            </a:pPr>
            <a:r>
              <a:rPr lang="cs-CZ" dirty="0"/>
              <a:t>stanovuje se bez DPH k okamžiku zahájení zadávacího řízení nebo zadání VZ</a:t>
            </a:r>
          </a:p>
          <a:p>
            <a:pPr marL="361950" indent="-361950" algn="just">
              <a:buFont typeface="Arial" panose="020B0604020202020204" pitchFamily="34" charset="0"/>
              <a:buChar char="•"/>
            </a:pPr>
            <a:r>
              <a:rPr lang="cs-CZ" dirty="0"/>
              <a:t>PH zahrnuje veškerá plnění</a:t>
            </a:r>
          </a:p>
          <a:p>
            <a:pPr marL="361950" indent="-361950" algn="just">
              <a:buFont typeface="Arial" panose="020B0604020202020204" pitchFamily="34" charset="0"/>
              <a:buChar char="•"/>
            </a:pPr>
            <a:r>
              <a:rPr lang="cs-CZ" dirty="0"/>
              <a:t>PH zahrnuje i ceny, odměny nebo jiné platby, které zadavatel poskytne v souvislosti s účastí dodavatelů v zadávacím řízení</a:t>
            </a:r>
          </a:p>
        </p:txBody>
      </p:sp>
      <p:sp>
        <p:nvSpPr>
          <p:cNvPr id="3" name="Nadpis 2"/>
          <p:cNvSpPr>
            <a:spLocks noGrp="1"/>
          </p:cNvSpPr>
          <p:nvPr>
            <p:ph type="title"/>
          </p:nvPr>
        </p:nvSpPr>
        <p:spPr>
          <a:xfrm>
            <a:off x="395536" y="1124744"/>
            <a:ext cx="8291264" cy="792088"/>
          </a:xfrm>
        </p:spPr>
        <p:txBody>
          <a:bodyPr/>
          <a:lstStyle/>
          <a:p>
            <a:r>
              <a:rPr lang="cs-CZ" dirty="0"/>
              <a:t>Předpokládaná hodnota VZ (§ 16 – 23)</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58"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78898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457200" indent="-457200" algn="just">
              <a:buFontTx/>
              <a:buChar char="-"/>
            </a:pPr>
            <a:r>
              <a:rPr lang="cs-CZ" dirty="0" smtClean="0"/>
              <a:t>pro veřejné zadavatele  (klasická) 2014/24/EU</a:t>
            </a:r>
          </a:p>
          <a:p>
            <a:pPr marL="457200" indent="-457200" algn="just">
              <a:buFontTx/>
              <a:buChar char="-"/>
            </a:pPr>
            <a:r>
              <a:rPr lang="cs-CZ" dirty="0" smtClean="0"/>
              <a:t>pro zakázky v sektorové oblasti 2014/25/EU</a:t>
            </a:r>
          </a:p>
          <a:p>
            <a:pPr marL="457200" indent="-457200" algn="just">
              <a:buFontTx/>
              <a:buChar char="-"/>
            </a:pPr>
            <a:r>
              <a:rPr lang="cs-CZ" dirty="0" smtClean="0"/>
              <a:t>pro koncese 2014/23/EU</a:t>
            </a:r>
          </a:p>
          <a:p>
            <a:pPr algn="just"/>
            <a:endParaRPr lang="cs-CZ" sz="1400" dirty="0" smtClean="0"/>
          </a:p>
          <a:p>
            <a:pPr algn="just"/>
            <a:r>
              <a:rPr lang="cs-CZ" dirty="0" smtClean="0"/>
              <a:t>závazné pro všechny členské státy EU</a:t>
            </a:r>
          </a:p>
          <a:p>
            <a:pPr algn="just"/>
            <a:r>
              <a:rPr lang="cs-CZ" dirty="0" smtClean="0"/>
              <a:t>pokrývají nadlimitní režim (částečně podlimitní)</a:t>
            </a:r>
          </a:p>
          <a:p>
            <a:pPr algn="just"/>
            <a:r>
              <a:rPr lang="cs-CZ" dirty="0" smtClean="0"/>
              <a:t>harmonizace do 18.4.2016</a:t>
            </a:r>
          </a:p>
          <a:p>
            <a:pPr algn="just"/>
            <a:endParaRPr lang="cs-CZ" dirty="0"/>
          </a:p>
        </p:txBody>
      </p:sp>
      <p:sp>
        <p:nvSpPr>
          <p:cNvPr id="3" name="Nadpis 2"/>
          <p:cNvSpPr>
            <a:spLocks noGrp="1"/>
          </p:cNvSpPr>
          <p:nvPr>
            <p:ph type="title"/>
          </p:nvPr>
        </p:nvSpPr>
        <p:spPr>
          <a:xfrm>
            <a:off x="395536" y="1124744"/>
            <a:ext cx="8291264" cy="792088"/>
          </a:xfrm>
        </p:spPr>
        <p:txBody>
          <a:bodyPr/>
          <a:lstStyle/>
          <a:p>
            <a:r>
              <a:rPr lang="cs-CZ" dirty="0" smtClean="0"/>
              <a:t>Nové zadávací směrnice</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589063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a:t>pravidelně pořizované nebo trvající </a:t>
            </a:r>
            <a:r>
              <a:rPr lang="cs-CZ" dirty="0" smtClean="0"/>
              <a:t>dodávky nebo služby – modifikace „sčítacího pravidla“:</a:t>
            </a:r>
          </a:p>
          <a:p>
            <a:pPr marL="457200" indent="-457200" algn="just">
              <a:buFont typeface="Arial" panose="020B0604020202020204" pitchFamily="34" charset="0"/>
              <a:buChar char="•"/>
            </a:pPr>
            <a:r>
              <a:rPr lang="cs-CZ" dirty="0"/>
              <a:t>skutečná cena uhrazená </a:t>
            </a:r>
            <a:r>
              <a:rPr lang="cs-CZ" dirty="0" smtClean="0"/>
              <a:t>za </a:t>
            </a:r>
            <a:r>
              <a:rPr lang="cs-CZ" dirty="0"/>
              <a:t>dodávky nebo služby stejného druhu během předcházejících 12 </a:t>
            </a:r>
            <a:r>
              <a:rPr lang="cs-CZ" dirty="0" smtClean="0"/>
              <a:t>měsíců</a:t>
            </a:r>
          </a:p>
          <a:p>
            <a:pPr marL="457200" indent="-457200" algn="just">
              <a:buFont typeface="Arial" panose="020B0604020202020204" pitchFamily="34" charset="0"/>
              <a:buChar char="•"/>
            </a:pPr>
            <a:r>
              <a:rPr lang="cs-CZ" dirty="0"/>
              <a:t>součet předpokládaných hodnot jednotlivých dodávek a služeb, které mají být zadavatelem zadány během následujících 12 </a:t>
            </a:r>
            <a:r>
              <a:rPr lang="cs-CZ" dirty="0" smtClean="0"/>
              <a:t>měsíců</a:t>
            </a:r>
          </a:p>
        </p:txBody>
      </p:sp>
      <p:sp>
        <p:nvSpPr>
          <p:cNvPr id="3" name="Nadpis 2"/>
          <p:cNvSpPr>
            <a:spLocks noGrp="1"/>
          </p:cNvSpPr>
          <p:nvPr>
            <p:ph type="title"/>
          </p:nvPr>
        </p:nvSpPr>
        <p:spPr>
          <a:xfrm>
            <a:off x="395536" y="1196752"/>
            <a:ext cx="8291264" cy="720080"/>
          </a:xfrm>
        </p:spPr>
        <p:txBody>
          <a:bodyPr/>
          <a:lstStyle/>
          <a:p>
            <a:r>
              <a:rPr lang="cs-CZ" sz="3100" dirty="0" smtClean="0"/>
              <a:t>Předpokládaná hodnota § 16 - 23</a:t>
            </a:r>
            <a:endParaRPr lang="cs-CZ" sz="31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692787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gn="just"/>
            <a:r>
              <a:rPr lang="cs-CZ" dirty="0" smtClean="0"/>
              <a:t>Z stanoví předpokládanou </a:t>
            </a:r>
            <a:r>
              <a:rPr lang="cs-CZ" dirty="0"/>
              <a:t>hodnotu </a:t>
            </a:r>
            <a:r>
              <a:rPr lang="cs-CZ" dirty="0" smtClean="0"/>
              <a:t>za </a:t>
            </a:r>
            <a:r>
              <a:rPr lang="cs-CZ" dirty="0"/>
              <a:t>všechny své provozní </a:t>
            </a:r>
            <a:r>
              <a:rPr lang="cs-CZ" dirty="0" smtClean="0"/>
              <a:t>jednotky</a:t>
            </a:r>
          </a:p>
          <a:p>
            <a:pPr algn="just"/>
            <a:r>
              <a:rPr lang="cs-CZ" dirty="0" smtClean="0"/>
              <a:t>ALE:</a:t>
            </a:r>
          </a:p>
          <a:p>
            <a:pPr algn="just"/>
            <a:r>
              <a:rPr lang="cs-CZ" dirty="0" smtClean="0"/>
              <a:t>Pokud je provozní jednotka „autonomní“ v zadávání předpokládaná </a:t>
            </a:r>
            <a:r>
              <a:rPr lang="cs-CZ" dirty="0"/>
              <a:t>hodnota </a:t>
            </a:r>
            <a:r>
              <a:rPr lang="cs-CZ" dirty="0" smtClean="0"/>
              <a:t>na </a:t>
            </a:r>
            <a:r>
              <a:rPr lang="cs-CZ" dirty="0"/>
              <a:t>úrovni této </a:t>
            </a:r>
            <a:r>
              <a:rPr lang="cs-CZ" dirty="0" smtClean="0"/>
              <a:t>jednotky</a:t>
            </a:r>
          </a:p>
          <a:p>
            <a:pPr algn="just"/>
            <a:r>
              <a:rPr lang="cs-CZ" dirty="0" smtClean="0"/>
              <a:t>fakulty, městské části </a:t>
            </a:r>
          </a:p>
          <a:p>
            <a:pPr algn="just"/>
            <a:r>
              <a:rPr lang="cs-CZ" dirty="0" smtClean="0"/>
              <a:t>NE: odbory jednoho úřadu</a:t>
            </a:r>
            <a:endParaRPr lang="cs-CZ" dirty="0"/>
          </a:p>
        </p:txBody>
      </p:sp>
      <p:sp>
        <p:nvSpPr>
          <p:cNvPr id="3" name="Nadpis 2"/>
          <p:cNvSpPr>
            <a:spLocks noGrp="1"/>
          </p:cNvSpPr>
          <p:nvPr>
            <p:ph type="title"/>
          </p:nvPr>
        </p:nvSpPr>
        <p:spPr>
          <a:xfrm>
            <a:off x="395536" y="1196752"/>
            <a:ext cx="8291264" cy="720080"/>
          </a:xfrm>
        </p:spPr>
        <p:txBody>
          <a:bodyPr/>
          <a:lstStyle/>
          <a:p>
            <a:r>
              <a:rPr lang="cs-CZ" sz="3100" dirty="0" smtClean="0"/>
              <a:t>Předpokládaná hodnota provozní jednotky</a:t>
            </a:r>
            <a:endParaRPr lang="cs-CZ" sz="31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715512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nadlimitní</a:t>
            </a:r>
          </a:p>
          <a:p>
            <a:r>
              <a:rPr lang="cs-CZ" dirty="0" smtClean="0"/>
              <a:t>podlimitní</a:t>
            </a:r>
          </a:p>
          <a:p>
            <a:r>
              <a:rPr lang="cs-CZ" dirty="0" smtClean="0"/>
              <a:t>VZMR (zachování limitů)</a:t>
            </a:r>
          </a:p>
          <a:p>
            <a:r>
              <a:rPr lang="cs-CZ" dirty="0" smtClean="0"/>
              <a:t>2 miliony</a:t>
            </a:r>
          </a:p>
          <a:p>
            <a:r>
              <a:rPr lang="cs-CZ" dirty="0" smtClean="0"/>
              <a:t>6 milionů</a:t>
            </a:r>
            <a:endParaRPr lang="cs-CZ" dirty="0"/>
          </a:p>
        </p:txBody>
      </p:sp>
      <p:sp>
        <p:nvSpPr>
          <p:cNvPr id="3" name="Nadpis 2"/>
          <p:cNvSpPr>
            <a:spLocks noGrp="1"/>
          </p:cNvSpPr>
          <p:nvPr>
            <p:ph type="title"/>
          </p:nvPr>
        </p:nvSpPr>
        <p:spPr>
          <a:xfrm>
            <a:off x="395536" y="1196752"/>
            <a:ext cx="8291264" cy="720080"/>
          </a:xfrm>
        </p:spPr>
        <p:txBody>
          <a:bodyPr/>
          <a:lstStyle/>
          <a:p>
            <a:r>
              <a:rPr lang="cs-CZ" dirty="0" smtClean="0"/>
              <a:t>Režim VZ § 24 - 27</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8158"/>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598324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zadávací dokumentace x zadávací podmínky</a:t>
            </a:r>
          </a:p>
          <a:p>
            <a:pPr algn="just"/>
            <a:r>
              <a:rPr lang="cs-CZ" dirty="0" smtClean="0"/>
              <a:t>účastník zadávacího řízení</a:t>
            </a:r>
          </a:p>
          <a:p>
            <a:pPr algn="just"/>
            <a:r>
              <a:rPr lang="cs-CZ" dirty="0" smtClean="0"/>
              <a:t>poddodavatel</a:t>
            </a:r>
          </a:p>
          <a:p>
            <a:pPr algn="just"/>
            <a:r>
              <a:rPr lang="cs-CZ" dirty="0"/>
              <a:t>štítek </a:t>
            </a:r>
            <a:r>
              <a:rPr lang="cs-CZ" dirty="0" smtClean="0"/>
              <a:t>(dokument</a:t>
            </a:r>
            <a:r>
              <a:rPr lang="cs-CZ" dirty="0"/>
              <a:t>, osvědčení nebo potvrzení dokládající, že dodávka, služba, stavební práce, proces nebo postup splňují určité </a:t>
            </a:r>
            <a:r>
              <a:rPr lang="cs-CZ" dirty="0" smtClean="0"/>
              <a:t>požadavky)</a:t>
            </a:r>
          </a:p>
          <a:p>
            <a:pPr algn="just"/>
            <a:endParaRPr lang="cs-CZ" dirty="0"/>
          </a:p>
        </p:txBody>
      </p:sp>
      <p:sp>
        <p:nvSpPr>
          <p:cNvPr id="3" name="Nadpis 2"/>
          <p:cNvSpPr>
            <a:spLocks noGrp="1"/>
          </p:cNvSpPr>
          <p:nvPr>
            <p:ph type="title"/>
          </p:nvPr>
        </p:nvSpPr>
        <p:spPr>
          <a:xfrm>
            <a:off x="395536" y="1124744"/>
            <a:ext cx="8291264" cy="792088"/>
          </a:xfrm>
        </p:spPr>
        <p:txBody>
          <a:bodyPr/>
          <a:lstStyle/>
          <a:p>
            <a:r>
              <a:rPr lang="cs-CZ" dirty="0" smtClean="0"/>
              <a:t>Seznam pojmů</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3167"/>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189397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algn="just"/>
            <a:r>
              <a:rPr lang="cs-CZ" dirty="0" smtClean="0"/>
              <a:t>právní služby</a:t>
            </a:r>
          </a:p>
          <a:p>
            <a:pPr marL="457200" indent="-457200" algn="just">
              <a:buFont typeface="Arial" panose="020B0604020202020204" pitchFamily="34" charset="0"/>
              <a:buChar char="•"/>
            </a:pPr>
            <a:r>
              <a:rPr lang="cs-CZ" sz="2700" dirty="0" smtClean="0"/>
              <a:t>poskytuje </a:t>
            </a:r>
            <a:r>
              <a:rPr lang="cs-CZ" sz="2700" dirty="0"/>
              <a:t>advokát v rámci zastupování klienta v soudním, rozhodčím, smírčím nebo správním řízení před soudem, tribunálem nebo jiným veřejným orgánem nebo v řízení před mezinárodními orgány pro řešení sporů, </a:t>
            </a:r>
          </a:p>
          <a:p>
            <a:pPr marL="457200" indent="-457200" algn="just">
              <a:buFont typeface="Arial" panose="020B0604020202020204" pitchFamily="34" charset="0"/>
              <a:buChar char="•"/>
            </a:pPr>
            <a:r>
              <a:rPr lang="cs-CZ" sz="2700" dirty="0" smtClean="0"/>
              <a:t>poskytuje </a:t>
            </a:r>
            <a:r>
              <a:rPr lang="cs-CZ" sz="2700" dirty="0"/>
              <a:t>advokát při přípravě na </a:t>
            </a:r>
            <a:r>
              <a:rPr lang="cs-CZ" sz="2700" dirty="0" smtClean="0"/>
              <a:t>řízení, </a:t>
            </a:r>
            <a:r>
              <a:rPr lang="cs-CZ" sz="2700" dirty="0"/>
              <a:t>nebo pokud okolnosti nasvědčují tomu, že dotčená věc se s vysokou pravděpodobností stane předmětem </a:t>
            </a:r>
            <a:r>
              <a:rPr lang="cs-CZ" sz="2700" dirty="0" smtClean="0"/>
              <a:t>řízení</a:t>
            </a:r>
            <a:endParaRPr lang="cs-CZ" sz="2700" dirty="0"/>
          </a:p>
          <a:p>
            <a:pPr algn="just"/>
            <a:endParaRPr lang="cs-CZ" dirty="0"/>
          </a:p>
        </p:txBody>
      </p:sp>
      <p:sp>
        <p:nvSpPr>
          <p:cNvPr id="3" name="Nadpis 2"/>
          <p:cNvSpPr>
            <a:spLocks noGrp="1"/>
          </p:cNvSpPr>
          <p:nvPr>
            <p:ph type="title"/>
          </p:nvPr>
        </p:nvSpPr>
        <p:spPr>
          <a:xfrm>
            <a:off x="395536" y="1124744"/>
            <a:ext cx="8291264" cy="792088"/>
          </a:xfrm>
        </p:spPr>
        <p:txBody>
          <a:bodyPr/>
          <a:lstStyle/>
          <a:p>
            <a:r>
              <a:rPr lang="cs-CZ" dirty="0" smtClean="0"/>
              <a:t>Výjimky – obecné § 29</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89638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492896"/>
            <a:ext cx="8291264" cy="3960440"/>
          </a:xfrm>
        </p:spPr>
        <p:txBody>
          <a:bodyPr>
            <a:noAutofit/>
          </a:bodyPr>
          <a:lstStyle/>
          <a:p>
            <a:pPr algn="just"/>
            <a:r>
              <a:rPr lang="cs-CZ" dirty="0" smtClean="0"/>
              <a:t>právní služby</a:t>
            </a:r>
          </a:p>
          <a:p>
            <a:pPr marL="457200" indent="-457200" algn="just">
              <a:buFont typeface="Arial" panose="020B0604020202020204" pitchFamily="34" charset="0"/>
              <a:buChar char="•"/>
            </a:pPr>
            <a:r>
              <a:rPr lang="cs-CZ" dirty="0" smtClean="0"/>
              <a:t>notář </a:t>
            </a:r>
            <a:r>
              <a:rPr lang="cs-CZ" dirty="0"/>
              <a:t>na základě jiného právního </a:t>
            </a:r>
            <a:r>
              <a:rPr lang="cs-CZ" dirty="0" smtClean="0"/>
              <a:t>předpisu v </a:t>
            </a:r>
            <a:r>
              <a:rPr lang="cs-CZ" dirty="0"/>
              <a:t>rámci osvědčování a ověřování listin, nebo</a:t>
            </a:r>
          </a:p>
          <a:p>
            <a:pPr marL="457200" indent="-457200" algn="just">
              <a:buFont typeface="Arial" panose="020B0604020202020204" pitchFamily="34" charset="0"/>
              <a:buChar char="•"/>
            </a:pPr>
            <a:r>
              <a:rPr lang="cs-CZ" dirty="0" smtClean="0"/>
              <a:t>při </a:t>
            </a:r>
            <a:r>
              <a:rPr lang="cs-CZ" dirty="0"/>
              <a:t>kterých na základě jiného právního </a:t>
            </a:r>
            <a:r>
              <a:rPr lang="cs-CZ" dirty="0" smtClean="0"/>
              <a:t>předpisu (i příležitostně) </a:t>
            </a:r>
            <a:r>
              <a:rPr lang="cs-CZ" dirty="0"/>
              <a:t>vykonává dodavatel veřejnou moc</a:t>
            </a:r>
          </a:p>
          <a:p>
            <a:pPr algn="just"/>
            <a:endParaRPr lang="cs-CZ" dirty="0"/>
          </a:p>
        </p:txBody>
      </p:sp>
      <p:sp>
        <p:nvSpPr>
          <p:cNvPr id="3" name="Nadpis 2"/>
          <p:cNvSpPr>
            <a:spLocks noGrp="1"/>
          </p:cNvSpPr>
          <p:nvPr>
            <p:ph type="title"/>
          </p:nvPr>
        </p:nvSpPr>
        <p:spPr>
          <a:xfrm>
            <a:off x="395536" y="1268760"/>
            <a:ext cx="8291264" cy="648072"/>
          </a:xfrm>
        </p:spPr>
        <p:txBody>
          <a:bodyPr/>
          <a:lstStyle/>
          <a:p>
            <a:r>
              <a:rPr lang="cs-CZ" dirty="0" smtClean="0"/>
              <a:t>Výjimky - obecné</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58" y="409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37734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852936"/>
            <a:ext cx="8291264" cy="3600400"/>
          </a:xfrm>
        </p:spPr>
        <p:txBody>
          <a:bodyPr>
            <a:normAutofit/>
          </a:bodyPr>
          <a:lstStyle/>
          <a:p>
            <a:pPr algn="just"/>
            <a:r>
              <a:rPr lang="cs-CZ" dirty="0"/>
              <a:t>nabytí věci nebo souboru věcí do sbírky muzejní </a:t>
            </a:r>
            <a:r>
              <a:rPr lang="cs-CZ" dirty="0" smtClean="0"/>
              <a:t>povahy, </a:t>
            </a:r>
            <a:r>
              <a:rPr lang="cs-CZ" dirty="0"/>
              <a:t>kulturní </a:t>
            </a:r>
            <a:r>
              <a:rPr lang="cs-CZ" dirty="0" smtClean="0"/>
              <a:t>památky nebo </a:t>
            </a:r>
            <a:r>
              <a:rPr lang="cs-CZ" dirty="0"/>
              <a:t>jiného předmětu kulturní </a:t>
            </a:r>
            <a:r>
              <a:rPr lang="cs-CZ" dirty="0" smtClean="0"/>
              <a:t>hodnoty</a:t>
            </a:r>
          </a:p>
          <a:p>
            <a:pPr algn="just"/>
            <a:r>
              <a:rPr lang="cs-CZ" dirty="0"/>
              <a:t>pořízení zvířete za účelem chovu nebo </a:t>
            </a:r>
            <a:r>
              <a:rPr lang="cs-CZ" dirty="0" smtClean="0"/>
              <a:t>plemenitby</a:t>
            </a:r>
          </a:p>
          <a:p>
            <a:pPr algn="just"/>
            <a:endParaRPr lang="cs-CZ" dirty="0"/>
          </a:p>
        </p:txBody>
      </p:sp>
      <p:sp>
        <p:nvSpPr>
          <p:cNvPr id="3" name="Nadpis 2"/>
          <p:cNvSpPr>
            <a:spLocks noGrp="1"/>
          </p:cNvSpPr>
          <p:nvPr>
            <p:ph type="title"/>
          </p:nvPr>
        </p:nvSpPr>
        <p:spPr>
          <a:xfrm>
            <a:off x="395536" y="1412776"/>
            <a:ext cx="8291264" cy="504056"/>
          </a:xfrm>
        </p:spPr>
        <p:txBody>
          <a:bodyPr/>
          <a:lstStyle/>
          <a:p>
            <a:r>
              <a:rPr lang="cs-CZ" dirty="0" smtClean="0"/>
              <a:t>Výjimky podlimitní § 30</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65"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782491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492896"/>
            <a:ext cx="8291264" cy="3960440"/>
          </a:xfrm>
        </p:spPr>
        <p:txBody>
          <a:bodyPr/>
          <a:lstStyle/>
          <a:p>
            <a:r>
              <a:rPr lang="cs-CZ" dirty="0"/>
              <a:t>tržní konzultace </a:t>
            </a:r>
            <a:endParaRPr lang="cs-CZ" dirty="0" smtClean="0"/>
          </a:p>
          <a:p>
            <a:r>
              <a:rPr lang="cs-CZ" dirty="0" smtClean="0"/>
              <a:t>s </a:t>
            </a:r>
            <a:r>
              <a:rPr lang="cs-CZ" dirty="0"/>
              <a:t>odborníky či dodavateli </a:t>
            </a:r>
            <a:endParaRPr lang="cs-CZ" dirty="0" smtClean="0"/>
          </a:p>
          <a:p>
            <a:r>
              <a:rPr lang="cs-CZ" dirty="0" smtClean="0"/>
              <a:t>příprava zadávacích podmínek </a:t>
            </a:r>
          </a:p>
          <a:p>
            <a:r>
              <a:rPr lang="cs-CZ" dirty="0" smtClean="0"/>
              <a:t>informace pro dodavatele </a:t>
            </a:r>
            <a:r>
              <a:rPr lang="cs-CZ" dirty="0"/>
              <a:t>o </a:t>
            </a:r>
            <a:r>
              <a:rPr lang="cs-CZ" dirty="0" smtClean="0"/>
              <a:t>záměrech, požadavcích</a:t>
            </a:r>
          </a:p>
          <a:p>
            <a:r>
              <a:rPr lang="cs-CZ" dirty="0" smtClean="0"/>
              <a:t>zákaz narušení hospodářské soutěže</a:t>
            </a:r>
            <a:endParaRPr lang="cs-CZ" dirty="0"/>
          </a:p>
        </p:txBody>
      </p:sp>
      <p:sp>
        <p:nvSpPr>
          <p:cNvPr id="3" name="Nadpis 2"/>
          <p:cNvSpPr>
            <a:spLocks noGrp="1"/>
          </p:cNvSpPr>
          <p:nvPr>
            <p:ph type="title"/>
          </p:nvPr>
        </p:nvSpPr>
        <p:spPr>
          <a:xfrm>
            <a:off x="395536" y="1412776"/>
            <a:ext cx="8291264" cy="504056"/>
          </a:xfrm>
        </p:spPr>
        <p:txBody>
          <a:bodyPr/>
          <a:lstStyle/>
          <a:p>
            <a:r>
              <a:rPr lang="cs-CZ" dirty="0"/>
              <a:t>Předběžné tržní </a:t>
            </a:r>
            <a:r>
              <a:rPr lang="cs-CZ" dirty="0" smtClean="0"/>
              <a:t>konzultace § 33</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9" y="23167"/>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7448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060848"/>
            <a:ext cx="8291264" cy="4392488"/>
          </a:xfrm>
        </p:spPr>
        <p:txBody>
          <a:bodyPr>
            <a:normAutofit fontScale="77500" lnSpcReduction="20000"/>
          </a:bodyPr>
          <a:lstStyle/>
          <a:p>
            <a:pPr algn="just"/>
            <a:r>
              <a:rPr lang="cs-CZ" b="1" dirty="0" smtClean="0"/>
              <a:t>jestliže část zadávací </a:t>
            </a:r>
            <a:r>
              <a:rPr lang="cs-CZ" b="1" dirty="0"/>
              <a:t>dokumentace vypracovala osoba odlišná od </a:t>
            </a:r>
            <a:r>
              <a:rPr lang="cs-CZ" b="1" dirty="0" smtClean="0"/>
              <a:t>zadavatele</a:t>
            </a:r>
            <a:r>
              <a:rPr lang="cs-CZ" dirty="0" smtClean="0"/>
              <a:t>:</a:t>
            </a:r>
          </a:p>
          <a:p>
            <a:pPr algn="just"/>
            <a:r>
              <a:rPr lang="cs-CZ" dirty="0" smtClean="0"/>
              <a:t>zadavatel označí tuto </a:t>
            </a:r>
            <a:r>
              <a:rPr lang="cs-CZ" dirty="0"/>
              <a:t>část spolu </a:t>
            </a:r>
            <a:endParaRPr lang="cs-CZ" dirty="0" smtClean="0"/>
          </a:p>
          <a:p>
            <a:pPr algn="just"/>
            <a:r>
              <a:rPr lang="cs-CZ" dirty="0" smtClean="0"/>
              <a:t>identifikace </a:t>
            </a:r>
            <a:r>
              <a:rPr lang="cs-CZ" dirty="0"/>
              <a:t>osoby, která ji </a:t>
            </a:r>
            <a:r>
              <a:rPr lang="cs-CZ" dirty="0" smtClean="0"/>
              <a:t>vypracovala</a:t>
            </a:r>
          </a:p>
          <a:p>
            <a:pPr algn="just"/>
            <a:endParaRPr lang="cs-CZ" dirty="0" smtClean="0"/>
          </a:p>
          <a:p>
            <a:pPr algn="just"/>
            <a:r>
              <a:rPr lang="cs-CZ" b="1" dirty="0" smtClean="0"/>
              <a:t>předběžná </a:t>
            </a:r>
            <a:r>
              <a:rPr lang="cs-CZ" b="1" dirty="0"/>
              <a:t>tržní </a:t>
            </a:r>
            <a:r>
              <a:rPr lang="cs-CZ" b="1" dirty="0" smtClean="0"/>
              <a:t>konzultace:</a:t>
            </a:r>
          </a:p>
          <a:p>
            <a:pPr algn="just"/>
            <a:r>
              <a:rPr lang="cs-CZ" dirty="0" smtClean="0"/>
              <a:t>identifikace v ZD </a:t>
            </a:r>
            <a:r>
              <a:rPr lang="cs-CZ" dirty="0"/>
              <a:t>osoby, které se na předběžné tržní konzultaci podílely </a:t>
            </a:r>
            <a:endParaRPr lang="cs-CZ" dirty="0" smtClean="0"/>
          </a:p>
          <a:p>
            <a:pPr algn="just"/>
            <a:r>
              <a:rPr lang="cs-CZ" dirty="0" smtClean="0"/>
              <a:t>všechny </a:t>
            </a:r>
            <a:r>
              <a:rPr lang="cs-CZ" dirty="0"/>
              <a:t>podstatné informace, které byly obsahem předběžné tržní konzultace</a:t>
            </a:r>
          </a:p>
        </p:txBody>
      </p:sp>
      <p:sp>
        <p:nvSpPr>
          <p:cNvPr id="3" name="Nadpis 2"/>
          <p:cNvSpPr>
            <a:spLocks noGrp="1"/>
          </p:cNvSpPr>
          <p:nvPr>
            <p:ph type="title"/>
          </p:nvPr>
        </p:nvSpPr>
        <p:spPr>
          <a:xfrm>
            <a:off x="395536" y="980728"/>
            <a:ext cx="8291264" cy="360040"/>
          </a:xfrm>
        </p:spPr>
        <p:txBody>
          <a:bodyPr/>
          <a:lstStyle/>
          <a:p>
            <a:r>
              <a:rPr lang="cs-CZ" dirty="0" smtClean="0"/>
              <a:t>Zadávací dokumentace § 36</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8"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983679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060848"/>
            <a:ext cx="8291264" cy="4392488"/>
          </a:xfrm>
        </p:spPr>
        <p:txBody>
          <a:bodyPr>
            <a:normAutofit fontScale="92500" lnSpcReduction="20000"/>
          </a:bodyPr>
          <a:lstStyle/>
          <a:p>
            <a:pPr marL="457200" indent="-457200" algn="just">
              <a:buFont typeface="Arial" panose="020B0604020202020204" pitchFamily="34" charset="0"/>
              <a:buChar char="•"/>
            </a:pPr>
            <a:r>
              <a:rPr lang="cs-CZ" dirty="0"/>
              <a:t>podmínky </a:t>
            </a:r>
            <a:r>
              <a:rPr lang="cs-CZ" dirty="0" smtClean="0"/>
              <a:t>kvalifikace</a:t>
            </a:r>
          </a:p>
          <a:p>
            <a:pPr marL="457200" indent="-457200" algn="just">
              <a:buFont typeface="Arial" panose="020B0604020202020204" pitchFamily="34" charset="0"/>
              <a:buChar char="•"/>
            </a:pPr>
            <a:r>
              <a:rPr lang="cs-CZ" dirty="0" smtClean="0"/>
              <a:t>technické </a:t>
            </a:r>
            <a:r>
              <a:rPr lang="cs-CZ" dirty="0"/>
              <a:t>podmínky včetně podmínek nakládání s právy k průmyslovému nebo duševnímu vlastnictví vzniklými v souvislosti s plněním smlouvy na veřejnou </a:t>
            </a:r>
            <a:r>
              <a:rPr lang="cs-CZ" dirty="0" smtClean="0"/>
              <a:t>zakázku</a:t>
            </a:r>
            <a:endParaRPr lang="cs-CZ" dirty="0"/>
          </a:p>
          <a:p>
            <a:pPr marL="457200" indent="-457200" algn="just">
              <a:buFont typeface="Arial" panose="020B0604020202020204" pitchFamily="34" charset="0"/>
              <a:buChar char="•"/>
            </a:pPr>
            <a:r>
              <a:rPr lang="cs-CZ" dirty="0" smtClean="0"/>
              <a:t>obchodní </a:t>
            </a:r>
            <a:r>
              <a:rPr lang="cs-CZ" dirty="0"/>
              <a:t>nebo jiné smluvní </a:t>
            </a:r>
            <a:r>
              <a:rPr lang="cs-CZ" dirty="0" smtClean="0"/>
              <a:t>podmínky</a:t>
            </a:r>
          </a:p>
          <a:p>
            <a:pPr marL="457200" indent="-457200" algn="just">
              <a:buFont typeface="Arial" panose="020B0604020202020204" pitchFamily="34" charset="0"/>
              <a:buChar char="•"/>
            </a:pPr>
            <a:r>
              <a:rPr lang="cs-CZ" dirty="0" smtClean="0"/>
              <a:t>zvláštní </a:t>
            </a:r>
            <a:r>
              <a:rPr lang="cs-CZ" dirty="0"/>
              <a:t>podmínky plnění veřejné </a:t>
            </a:r>
            <a:r>
              <a:rPr lang="cs-CZ" dirty="0" smtClean="0"/>
              <a:t>zakázky (v </a:t>
            </a:r>
            <a:r>
              <a:rPr lang="cs-CZ" dirty="0"/>
              <a:t>oblasti vlivu předmětu veřejné zakázky na životní prostředí, sociálních důsledků vyplývajících z předmětu veřejné zakázky, hospodářské oblasti nebo </a:t>
            </a:r>
            <a:r>
              <a:rPr lang="cs-CZ" dirty="0" smtClean="0"/>
              <a:t>inovací)</a:t>
            </a:r>
            <a:endParaRPr lang="cs-CZ" dirty="0"/>
          </a:p>
          <a:p>
            <a:pPr algn="just"/>
            <a:endParaRPr lang="cs-CZ" dirty="0"/>
          </a:p>
        </p:txBody>
      </p:sp>
      <p:sp>
        <p:nvSpPr>
          <p:cNvPr id="3" name="Nadpis 2"/>
          <p:cNvSpPr>
            <a:spLocks noGrp="1"/>
          </p:cNvSpPr>
          <p:nvPr>
            <p:ph type="title"/>
          </p:nvPr>
        </p:nvSpPr>
        <p:spPr>
          <a:xfrm>
            <a:off x="395536" y="1268760"/>
            <a:ext cx="8291264" cy="216024"/>
          </a:xfrm>
        </p:spPr>
        <p:txBody>
          <a:bodyPr/>
          <a:lstStyle/>
          <a:p>
            <a:r>
              <a:rPr lang="cs-CZ" dirty="0"/>
              <a:t>Podmínky účasti v zadávacím </a:t>
            </a:r>
            <a:r>
              <a:rPr lang="cs-CZ" dirty="0" smtClean="0"/>
              <a:t>řízení § 37</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167"/>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386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vymezení hlavního předmětu regulace:</a:t>
            </a:r>
          </a:p>
          <a:p>
            <a:r>
              <a:rPr lang="cs-CZ" dirty="0" smtClean="0"/>
              <a:t>pravidla pro zadávací řízení</a:t>
            </a:r>
          </a:p>
          <a:p>
            <a:endParaRPr lang="cs-CZ" dirty="0" smtClean="0"/>
          </a:p>
          <a:p>
            <a:r>
              <a:rPr lang="cs-CZ" dirty="0" smtClean="0"/>
              <a:t>zákon nemá regulovat celý investiční proces</a:t>
            </a:r>
          </a:p>
        </p:txBody>
      </p:sp>
      <p:sp>
        <p:nvSpPr>
          <p:cNvPr id="3" name="Nadpis 2"/>
          <p:cNvSpPr>
            <a:spLocks noGrp="1"/>
          </p:cNvSpPr>
          <p:nvPr>
            <p:ph type="title"/>
          </p:nvPr>
        </p:nvSpPr>
        <p:spPr>
          <a:xfrm>
            <a:off x="395536" y="1340768"/>
            <a:ext cx="8291264" cy="576064"/>
          </a:xfrm>
        </p:spPr>
        <p:txBody>
          <a:bodyPr/>
          <a:lstStyle/>
          <a:p>
            <a:r>
              <a:rPr lang="cs-CZ" dirty="0" smtClean="0"/>
              <a:t>Zákon o zadávání veřejných zakázek</a:t>
            </a:r>
            <a:endParaRPr lang="cs-CZ"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32656"/>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28467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1844824"/>
            <a:ext cx="8291264" cy="4608512"/>
          </a:xfrm>
        </p:spPr>
        <p:txBody>
          <a:bodyPr/>
          <a:lstStyle/>
          <a:p>
            <a:pPr algn="just"/>
            <a:r>
              <a:rPr lang="cs-CZ" dirty="0" smtClean="0"/>
              <a:t>vyhrazení v </a:t>
            </a:r>
            <a:r>
              <a:rPr lang="cs-CZ" dirty="0"/>
              <a:t>oznámení o zahájení zadávacího </a:t>
            </a:r>
            <a:r>
              <a:rPr lang="cs-CZ" dirty="0" smtClean="0"/>
              <a:t>řízení</a:t>
            </a:r>
          </a:p>
          <a:p>
            <a:pPr algn="just"/>
            <a:r>
              <a:rPr lang="cs-CZ" dirty="0"/>
              <a:t>pouze dodavatel zaměstnávající na chráněných pracovních místech </a:t>
            </a:r>
            <a:r>
              <a:rPr lang="cs-CZ" dirty="0" smtClean="0"/>
              <a:t>alespoň </a:t>
            </a:r>
            <a:r>
              <a:rPr lang="cs-CZ" dirty="0"/>
              <a:t>50 % osob se zdravotním postižením z celkového počtu svých </a:t>
            </a:r>
            <a:r>
              <a:rPr lang="cs-CZ" dirty="0" smtClean="0"/>
              <a:t>zaměstnanců</a:t>
            </a:r>
          </a:p>
          <a:p>
            <a:pPr algn="just"/>
            <a:r>
              <a:rPr lang="cs-CZ" dirty="0" smtClean="0"/>
              <a:t>potvrzení </a:t>
            </a:r>
            <a:r>
              <a:rPr lang="cs-CZ" dirty="0"/>
              <a:t>Úřadu práce České </a:t>
            </a:r>
            <a:r>
              <a:rPr lang="cs-CZ" dirty="0" smtClean="0"/>
              <a:t>republiky</a:t>
            </a:r>
          </a:p>
          <a:p>
            <a:pPr algn="just"/>
            <a:r>
              <a:rPr lang="cs-CZ" dirty="0"/>
              <a:t>není možné prokázat prostřednictvím jiných osob</a:t>
            </a:r>
          </a:p>
        </p:txBody>
      </p:sp>
      <p:sp>
        <p:nvSpPr>
          <p:cNvPr id="3" name="Nadpis 2"/>
          <p:cNvSpPr>
            <a:spLocks noGrp="1"/>
          </p:cNvSpPr>
          <p:nvPr>
            <p:ph type="title"/>
          </p:nvPr>
        </p:nvSpPr>
        <p:spPr>
          <a:xfrm>
            <a:off x="395536" y="1052736"/>
            <a:ext cx="8291264" cy="432048"/>
          </a:xfrm>
        </p:spPr>
        <p:txBody>
          <a:bodyPr/>
          <a:lstStyle/>
          <a:p>
            <a:r>
              <a:rPr lang="cs-CZ" dirty="0"/>
              <a:t>Vyhrazené veřejné </a:t>
            </a:r>
            <a:r>
              <a:rPr lang="cs-CZ" dirty="0" smtClean="0"/>
              <a:t>zakázky § 38</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33321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a:t>podle pravidel stanovených </a:t>
            </a:r>
            <a:r>
              <a:rPr lang="cs-CZ" dirty="0" smtClean="0"/>
              <a:t>zákonem </a:t>
            </a:r>
          </a:p>
          <a:p>
            <a:pPr algn="just"/>
            <a:r>
              <a:rPr lang="cs-CZ" dirty="0" smtClean="0"/>
              <a:t>povinnost </a:t>
            </a:r>
            <a:r>
              <a:rPr lang="cs-CZ" dirty="0"/>
              <a:t>dodržet </a:t>
            </a:r>
            <a:r>
              <a:rPr lang="cs-CZ" dirty="0" smtClean="0"/>
              <a:t>zadávací podmínky</a:t>
            </a:r>
          </a:p>
          <a:p>
            <a:pPr algn="just"/>
            <a:endParaRPr lang="cs-CZ" dirty="0" smtClean="0"/>
          </a:p>
          <a:p>
            <a:pPr algn="just"/>
            <a:r>
              <a:rPr lang="cs-CZ" dirty="0" smtClean="0"/>
              <a:t>!!!</a:t>
            </a:r>
          </a:p>
          <a:p>
            <a:pPr algn="just"/>
            <a:r>
              <a:rPr lang="cs-CZ" dirty="0" smtClean="0"/>
              <a:t>Pokud </a:t>
            </a:r>
            <a:r>
              <a:rPr lang="cs-CZ" dirty="0"/>
              <a:t>pravidla pro průběh zadávacího řízení </a:t>
            </a:r>
            <a:r>
              <a:rPr lang="cs-CZ" dirty="0" smtClean="0"/>
              <a:t>zákon </a:t>
            </a:r>
            <a:r>
              <a:rPr lang="cs-CZ" dirty="0"/>
              <a:t>nestanoví, určí je zadavatel v souladu se zásadami podle § 6</a:t>
            </a:r>
          </a:p>
        </p:txBody>
      </p:sp>
      <p:sp>
        <p:nvSpPr>
          <p:cNvPr id="3" name="Nadpis 2"/>
          <p:cNvSpPr>
            <a:spLocks noGrp="1"/>
          </p:cNvSpPr>
          <p:nvPr>
            <p:ph type="title"/>
          </p:nvPr>
        </p:nvSpPr>
        <p:spPr>
          <a:xfrm>
            <a:off x="395536" y="1124744"/>
            <a:ext cx="8291264" cy="432048"/>
          </a:xfrm>
        </p:spPr>
        <p:txBody>
          <a:bodyPr/>
          <a:lstStyle/>
          <a:p>
            <a:r>
              <a:rPr lang="cs-CZ" dirty="0" smtClean="0"/>
              <a:t>Průběh zadávacího řízení § 39</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65902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132856"/>
            <a:ext cx="8291264" cy="4320480"/>
          </a:xfrm>
        </p:spPr>
        <p:txBody>
          <a:bodyPr/>
          <a:lstStyle/>
          <a:p>
            <a:pPr algn="just"/>
            <a:r>
              <a:rPr lang="cs-CZ" dirty="0" smtClean="0"/>
              <a:t>„výběr vybraného dodavatele“ z </a:t>
            </a:r>
            <a:r>
              <a:rPr lang="cs-CZ" dirty="0"/>
              <a:t>účastníků zadávacího </a:t>
            </a:r>
            <a:r>
              <a:rPr lang="cs-CZ" dirty="0" smtClean="0"/>
              <a:t>řízení</a:t>
            </a:r>
          </a:p>
          <a:p>
            <a:pPr marL="457200" indent="-457200" algn="just">
              <a:buSzPct val="40000"/>
              <a:buFont typeface="Arial" panose="020B0604020202020204" pitchFamily="34" charset="0"/>
              <a:buChar char="•"/>
            </a:pPr>
            <a:r>
              <a:rPr lang="cs-CZ" dirty="0" smtClean="0"/>
              <a:t>posouzení </a:t>
            </a:r>
            <a:r>
              <a:rPr lang="cs-CZ" dirty="0"/>
              <a:t>splnění podmínek účasti v zadávacím </a:t>
            </a:r>
            <a:r>
              <a:rPr lang="cs-CZ" dirty="0" smtClean="0"/>
              <a:t>řízení </a:t>
            </a:r>
            <a:endParaRPr lang="cs-CZ" dirty="0"/>
          </a:p>
          <a:p>
            <a:pPr marL="457200" indent="-457200" algn="just">
              <a:buSzPct val="40000"/>
              <a:buFont typeface="Arial" panose="020B0604020202020204" pitchFamily="34" charset="0"/>
              <a:buChar char="•"/>
            </a:pPr>
            <a:r>
              <a:rPr lang="cs-CZ" dirty="0" smtClean="0"/>
              <a:t>snížení </a:t>
            </a:r>
            <a:r>
              <a:rPr lang="cs-CZ" dirty="0"/>
              <a:t>počtu účastníků zadávacího řízení nebo snížení počtu předběžných nabídek nebo </a:t>
            </a:r>
            <a:r>
              <a:rPr lang="cs-CZ" dirty="0" smtClean="0"/>
              <a:t>řešení</a:t>
            </a:r>
            <a:endParaRPr lang="cs-CZ" dirty="0"/>
          </a:p>
          <a:p>
            <a:pPr marL="457200" indent="-457200" algn="just">
              <a:buSzPct val="40000"/>
              <a:buFont typeface="Arial" panose="020B0604020202020204" pitchFamily="34" charset="0"/>
              <a:buChar char="•"/>
            </a:pPr>
            <a:r>
              <a:rPr lang="cs-CZ" dirty="0" smtClean="0"/>
              <a:t>hodnocení nabídek</a:t>
            </a:r>
            <a:endParaRPr lang="cs-CZ" sz="3200" dirty="0"/>
          </a:p>
        </p:txBody>
      </p:sp>
      <p:sp>
        <p:nvSpPr>
          <p:cNvPr id="3" name="Nadpis 2"/>
          <p:cNvSpPr>
            <a:spLocks noGrp="1"/>
          </p:cNvSpPr>
          <p:nvPr>
            <p:ph type="title"/>
          </p:nvPr>
        </p:nvSpPr>
        <p:spPr>
          <a:xfrm>
            <a:off x="395536" y="980728"/>
            <a:ext cx="8291264" cy="576064"/>
          </a:xfrm>
        </p:spPr>
        <p:txBody>
          <a:bodyPr/>
          <a:lstStyle/>
          <a:p>
            <a:r>
              <a:rPr lang="cs-CZ" dirty="0" smtClean="0"/>
              <a:t>Průběh zadávacího řízení § 39</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58"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68240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1988840"/>
            <a:ext cx="8291264" cy="4464496"/>
          </a:xfrm>
        </p:spPr>
        <p:txBody>
          <a:bodyPr>
            <a:normAutofit lnSpcReduction="10000"/>
          </a:bodyPr>
          <a:lstStyle/>
          <a:p>
            <a:r>
              <a:rPr lang="cs-CZ" dirty="0" smtClean="0"/>
              <a:t>není-li </a:t>
            </a:r>
            <a:r>
              <a:rPr lang="cs-CZ" dirty="0"/>
              <a:t>v </a:t>
            </a:r>
            <a:r>
              <a:rPr lang="cs-CZ" dirty="0" smtClean="0"/>
              <a:t>stanoveno jinak</a:t>
            </a:r>
          </a:p>
          <a:p>
            <a:r>
              <a:rPr lang="cs-CZ" dirty="0" smtClean="0"/>
              <a:t>posouzení </a:t>
            </a:r>
            <a:r>
              <a:rPr lang="cs-CZ" dirty="0"/>
              <a:t>splnění podmínek účasti v zadávacím řízení </a:t>
            </a:r>
            <a:endParaRPr lang="cs-CZ" dirty="0" smtClean="0"/>
          </a:p>
          <a:p>
            <a:pPr marL="457200" indent="-457200">
              <a:buFont typeface="Arial" panose="020B0604020202020204" pitchFamily="34" charset="0"/>
              <a:buChar char="•"/>
            </a:pPr>
            <a:r>
              <a:rPr lang="cs-CZ" u="sng" dirty="0" smtClean="0"/>
              <a:t>před</a:t>
            </a:r>
            <a:r>
              <a:rPr lang="cs-CZ" dirty="0" smtClean="0"/>
              <a:t> </a:t>
            </a:r>
            <a:r>
              <a:rPr lang="cs-CZ" dirty="0"/>
              <a:t>hodnocením nabídek </a:t>
            </a:r>
            <a:endParaRPr lang="cs-CZ" dirty="0" smtClean="0"/>
          </a:p>
          <a:p>
            <a:pPr marL="457200" indent="-457200">
              <a:buFont typeface="Arial" panose="020B0604020202020204" pitchFamily="34" charset="0"/>
              <a:buChar char="•"/>
            </a:pPr>
            <a:r>
              <a:rPr lang="cs-CZ" u="sng" dirty="0" smtClean="0"/>
              <a:t>po</a:t>
            </a:r>
            <a:r>
              <a:rPr lang="cs-CZ" dirty="0" smtClean="0"/>
              <a:t> </a:t>
            </a:r>
            <a:r>
              <a:rPr lang="cs-CZ" dirty="0"/>
              <a:t>hodnocení </a:t>
            </a:r>
            <a:r>
              <a:rPr lang="cs-CZ" dirty="0" smtClean="0"/>
              <a:t>nabídek</a:t>
            </a:r>
          </a:p>
          <a:p>
            <a:r>
              <a:rPr lang="cs-CZ" dirty="0" smtClean="0"/>
              <a:t>povinnost </a:t>
            </a:r>
            <a:r>
              <a:rPr lang="cs-CZ" dirty="0"/>
              <a:t>provést </a:t>
            </a:r>
            <a:r>
              <a:rPr lang="cs-CZ" b="1" dirty="0"/>
              <a:t>posouzení splnění podmínek účasti </a:t>
            </a:r>
            <a:r>
              <a:rPr lang="cs-CZ" dirty="0"/>
              <a:t>v zadávacím řízení a hodnocení jeho nabídky </a:t>
            </a:r>
            <a:r>
              <a:rPr lang="cs-CZ" b="1" dirty="0" smtClean="0"/>
              <a:t>vždy u </a:t>
            </a:r>
            <a:r>
              <a:rPr lang="cs-CZ" b="1" dirty="0"/>
              <a:t>vybraného dodavatele </a:t>
            </a:r>
          </a:p>
        </p:txBody>
      </p:sp>
      <p:sp>
        <p:nvSpPr>
          <p:cNvPr id="3" name="Nadpis 2"/>
          <p:cNvSpPr>
            <a:spLocks noGrp="1"/>
          </p:cNvSpPr>
          <p:nvPr>
            <p:ph type="title"/>
          </p:nvPr>
        </p:nvSpPr>
        <p:spPr>
          <a:xfrm>
            <a:off x="395536" y="980728"/>
            <a:ext cx="8291264" cy="360040"/>
          </a:xfrm>
        </p:spPr>
        <p:txBody>
          <a:bodyPr/>
          <a:lstStyle/>
          <a:p>
            <a:r>
              <a:rPr lang="cs-CZ" dirty="0" smtClean="0"/>
              <a:t>Průběh zadávacího řízení § 39</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0361"/>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459964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1844824"/>
            <a:ext cx="8291264" cy="4608512"/>
          </a:xfrm>
        </p:spPr>
        <p:txBody>
          <a:bodyPr/>
          <a:lstStyle/>
          <a:p>
            <a:r>
              <a:rPr lang="cs-CZ" dirty="0" smtClean="0"/>
              <a:t>bez věcné změny</a:t>
            </a:r>
          </a:p>
          <a:p>
            <a:r>
              <a:rPr lang="cs-CZ" dirty="0" smtClean="0"/>
              <a:t>x původní koncepce jako pokuta</a:t>
            </a:r>
            <a:endParaRPr lang="cs-CZ" dirty="0"/>
          </a:p>
        </p:txBody>
      </p:sp>
      <p:sp>
        <p:nvSpPr>
          <p:cNvPr id="3" name="Nadpis 2"/>
          <p:cNvSpPr>
            <a:spLocks noGrp="1"/>
          </p:cNvSpPr>
          <p:nvPr>
            <p:ph type="title"/>
          </p:nvPr>
        </p:nvSpPr>
        <p:spPr>
          <a:xfrm>
            <a:off x="395536" y="1052736"/>
            <a:ext cx="8291264" cy="216024"/>
          </a:xfrm>
        </p:spPr>
        <p:txBody>
          <a:bodyPr/>
          <a:lstStyle/>
          <a:p>
            <a:r>
              <a:rPr lang="cs-CZ" dirty="0" smtClean="0"/>
              <a:t>Jistota § 41</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88" y="47963"/>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462806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276872"/>
            <a:ext cx="8291264" cy="4176464"/>
          </a:xfrm>
        </p:spPr>
        <p:txBody>
          <a:bodyPr>
            <a:normAutofit fontScale="77500" lnSpcReduction="20000"/>
          </a:bodyPr>
          <a:lstStyle/>
          <a:p>
            <a:r>
              <a:rPr lang="cs-CZ" dirty="0" smtClean="0">
                <a:sym typeface="Marlett"/>
              </a:rPr>
              <a:t>Hodnotící komise</a:t>
            </a:r>
          </a:p>
          <a:p>
            <a:pPr marL="457200" indent="-457200">
              <a:buFont typeface="Arial" panose="020B0604020202020204" pitchFamily="34" charset="0"/>
              <a:buChar char="•"/>
            </a:pPr>
            <a:r>
              <a:rPr lang="cs-CZ" dirty="0" smtClean="0">
                <a:sym typeface="Marlett"/>
              </a:rPr>
              <a:t>obecně </a:t>
            </a:r>
            <a:r>
              <a:rPr lang="cs-CZ" dirty="0" smtClean="0"/>
              <a:t>bez povinnosti jmenovat hodnotící komisi </a:t>
            </a:r>
          </a:p>
          <a:p>
            <a:pPr marL="457200" indent="-457200">
              <a:buFont typeface="Arial" panose="020B0604020202020204" pitchFamily="34" charset="0"/>
              <a:buChar char="•"/>
            </a:pPr>
            <a:r>
              <a:rPr lang="cs-CZ" dirty="0" smtClean="0"/>
              <a:t>povinnost jmenovat u VZ nad 300 mil. Kč</a:t>
            </a:r>
          </a:p>
          <a:p>
            <a:endParaRPr lang="cs-CZ" dirty="0"/>
          </a:p>
          <a:p>
            <a:r>
              <a:rPr lang="cs-CZ" dirty="0" smtClean="0"/>
              <a:t>ALE</a:t>
            </a:r>
          </a:p>
          <a:p>
            <a:r>
              <a:rPr lang="cs-CZ" dirty="0"/>
              <a:t>k provádění úkonů </a:t>
            </a:r>
            <a:r>
              <a:rPr lang="cs-CZ" dirty="0" smtClean="0"/>
              <a:t>lze </a:t>
            </a:r>
            <a:r>
              <a:rPr lang="cs-CZ" dirty="0"/>
              <a:t>pověřit </a:t>
            </a:r>
            <a:r>
              <a:rPr lang="cs-CZ" dirty="0" smtClean="0"/>
              <a:t>komisi</a:t>
            </a:r>
          </a:p>
          <a:p>
            <a:r>
              <a:rPr lang="cs-CZ" dirty="0" smtClean="0"/>
              <a:t>bez omezení úkonů</a:t>
            </a:r>
          </a:p>
          <a:p>
            <a:r>
              <a:rPr lang="cs-CZ" dirty="0" smtClean="0"/>
              <a:t>bez procesních pravidel</a:t>
            </a:r>
          </a:p>
          <a:p>
            <a:endParaRPr lang="cs-CZ" dirty="0"/>
          </a:p>
        </p:txBody>
      </p:sp>
      <p:sp>
        <p:nvSpPr>
          <p:cNvPr id="3" name="Nadpis 2"/>
          <p:cNvSpPr>
            <a:spLocks noGrp="1"/>
          </p:cNvSpPr>
          <p:nvPr>
            <p:ph type="title"/>
          </p:nvPr>
        </p:nvSpPr>
        <p:spPr>
          <a:xfrm>
            <a:off x="395536" y="1412776"/>
            <a:ext cx="8291264" cy="72008"/>
          </a:xfrm>
        </p:spPr>
        <p:txBody>
          <a:bodyPr/>
          <a:lstStyle/>
          <a:p>
            <a:r>
              <a:rPr lang="cs-CZ" dirty="0" smtClean="0"/>
              <a:t>Komise § 42</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86048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564904"/>
            <a:ext cx="8291264" cy="3888432"/>
          </a:xfrm>
        </p:spPr>
        <p:txBody>
          <a:bodyPr/>
          <a:lstStyle/>
          <a:p>
            <a:r>
              <a:rPr lang="cs-CZ" dirty="0" smtClean="0"/>
              <a:t>možnost zohlednit vyjádření </a:t>
            </a:r>
            <a:r>
              <a:rPr lang="cs-CZ" dirty="0"/>
              <a:t>přizvaných </a:t>
            </a:r>
            <a:r>
              <a:rPr lang="cs-CZ" dirty="0" smtClean="0"/>
              <a:t>odborníků</a:t>
            </a:r>
          </a:p>
          <a:p>
            <a:r>
              <a:rPr lang="cs-CZ" dirty="0" smtClean="0"/>
              <a:t>odpovědnost </a:t>
            </a:r>
            <a:r>
              <a:rPr lang="cs-CZ" dirty="0"/>
              <a:t>za dodržení </a:t>
            </a:r>
            <a:r>
              <a:rPr lang="cs-CZ" dirty="0" smtClean="0"/>
              <a:t>pravidel nese zadavatel</a:t>
            </a:r>
            <a:endParaRPr lang="cs-CZ" dirty="0"/>
          </a:p>
        </p:txBody>
      </p:sp>
      <p:sp>
        <p:nvSpPr>
          <p:cNvPr id="3" name="Nadpis 2"/>
          <p:cNvSpPr>
            <a:spLocks noGrp="1"/>
          </p:cNvSpPr>
          <p:nvPr>
            <p:ph type="title"/>
          </p:nvPr>
        </p:nvSpPr>
        <p:spPr>
          <a:xfrm>
            <a:off x="395536" y="1196752"/>
            <a:ext cx="8291264" cy="576064"/>
          </a:xfrm>
        </p:spPr>
        <p:txBody>
          <a:bodyPr/>
          <a:lstStyle/>
          <a:p>
            <a:r>
              <a:rPr lang="cs-CZ" dirty="0" smtClean="0"/>
              <a:t>Přizvaní odborníci</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58"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405371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1628800"/>
            <a:ext cx="8291264" cy="4824536"/>
          </a:xfrm>
        </p:spPr>
        <p:txBody>
          <a:bodyPr>
            <a:normAutofit lnSpcReduction="10000"/>
          </a:bodyPr>
          <a:lstStyle/>
          <a:p>
            <a:pPr algn="just">
              <a:spcBef>
                <a:spcPts val="0"/>
              </a:spcBef>
              <a:spcAft>
                <a:spcPts val="0"/>
              </a:spcAft>
            </a:pPr>
            <a:endParaRPr lang="cs-CZ" dirty="0" smtClean="0"/>
          </a:p>
          <a:p>
            <a:pPr algn="just">
              <a:spcBef>
                <a:spcPts val="0"/>
              </a:spcBef>
              <a:spcAft>
                <a:spcPts val="0"/>
              </a:spcAft>
            </a:pPr>
            <a:r>
              <a:rPr lang="cs-CZ" dirty="0" smtClean="0"/>
              <a:t>možnost smluvního zastoupení</a:t>
            </a:r>
          </a:p>
          <a:p>
            <a:pPr algn="just">
              <a:spcBef>
                <a:spcPts val="0"/>
              </a:spcBef>
              <a:spcAft>
                <a:spcPts val="0"/>
              </a:spcAft>
            </a:pPr>
            <a:r>
              <a:rPr lang="cs-CZ" dirty="0" smtClean="0"/>
              <a:t>odpovědnost </a:t>
            </a:r>
            <a:r>
              <a:rPr lang="cs-CZ" dirty="0"/>
              <a:t>za dodržení </a:t>
            </a:r>
            <a:r>
              <a:rPr lang="cs-CZ" dirty="0" smtClean="0"/>
              <a:t>pravidel nese zadavatel</a:t>
            </a:r>
          </a:p>
          <a:p>
            <a:pPr algn="just">
              <a:spcBef>
                <a:spcPts val="0"/>
              </a:spcBef>
              <a:spcAft>
                <a:spcPts val="0"/>
              </a:spcAft>
            </a:pPr>
            <a:endParaRPr lang="cs-CZ" dirty="0" smtClean="0"/>
          </a:p>
          <a:p>
            <a:pPr marL="457200" indent="-457200" algn="just">
              <a:spcBef>
                <a:spcPts val="0"/>
              </a:spcBef>
              <a:spcAft>
                <a:spcPts val="0"/>
              </a:spcAft>
              <a:buFont typeface="Marlett"/>
              <a:buChar char="r"/>
            </a:pPr>
            <a:r>
              <a:rPr lang="cs-CZ" dirty="0" smtClean="0"/>
              <a:t>smluvní zastoupení nelze:</a:t>
            </a:r>
            <a:endParaRPr lang="cs-CZ" dirty="0"/>
          </a:p>
          <a:p>
            <a:pPr marL="893763" indent="-457200" algn="just">
              <a:spcBef>
                <a:spcPts val="0"/>
              </a:spcBef>
              <a:spcAft>
                <a:spcPts val="0"/>
              </a:spcAft>
              <a:buFontTx/>
              <a:buChar char="-"/>
            </a:pPr>
            <a:r>
              <a:rPr lang="cs-CZ" dirty="0" smtClean="0"/>
              <a:t>výběr dodavatele</a:t>
            </a:r>
          </a:p>
          <a:p>
            <a:pPr marL="893763" indent="-457200" algn="just">
              <a:spcBef>
                <a:spcPts val="0"/>
              </a:spcBef>
              <a:spcAft>
                <a:spcPts val="0"/>
              </a:spcAft>
              <a:buFontTx/>
              <a:buChar char="-"/>
            </a:pPr>
            <a:r>
              <a:rPr lang="cs-CZ" dirty="0" smtClean="0"/>
              <a:t>vyloučení </a:t>
            </a:r>
            <a:r>
              <a:rPr lang="cs-CZ" dirty="0"/>
              <a:t>účastníka zadávacího </a:t>
            </a:r>
            <a:r>
              <a:rPr lang="cs-CZ" dirty="0" smtClean="0"/>
              <a:t>řízení</a:t>
            </a:r>
          </a:p>
          <a:p>
            <a:pPr marL="893763" indent="-457200" algn="just">
              <a:spcBef>
                <a:spcPts val="0"/>
              </a:spcBef>
              <a:spcAft>
                <a:spcPts val="0"/>
              </a:spcAft>
              <a:buFontTx/>
              <a:buChar char="-"/>
            </a:pPr>
            <a:r>
              <a:rPr lang="cs-CZ" dirty="0" smtClean="0"/>
              <a:t>zrušení </a:t>
            </a:r>
            <a:r>
              <a:rPr lang="cs-CZ" dirty="0"/>
              <a:t>zadávací </a:t>
            </a:r>
            <a:r>
              <a:rPr lang="cs-CZ" dirty="0" smtClean="0"/>
              <a:t>řízení</a:t>
            </a:r>
          </a:p>
          <a:p>
            <a:pPr marL="893763" indent="-457200" algn="just">
              <a:spcBef>
                <a:spcPts val="0"/>
              </a:spcBef>
              <a:spcAft>
                <a:spcPts val="0"/>
              </a:spcAft>
              <a:buFontTx/>
              <a:buChar char="-"/>
            </a:pPr>
            <a:r>
              <a:rPr lang="cs-CZ" dirty="0" smtClean="0"/>
              <a:t>rozhodnutí </a:t>
            </a:r>
            <a:r>
              <a:rPr lang="cs-CZ" dirty="0"/>
              <a:t>o </a:t>
            </a:r>
            <a:r>
              <a:rPr lang="cs-CZ" dirty="0" smtClean="0"/>
              <a:t>námitkách</a:t>
            </a:r>
            <a:endParaRPr lang="cs-CZ" dirty="0"/>
          </a:p>
          <a:p>
            <a:pPr algn="just"/>
            <a:endParaRPr lang="cs-CZ" sz="1200" dirty="0" smtClean="0"/>
          </a:p>
          <a:p>
            <a:pPr algn="just"/>
            <a:r>
              <a:rPr lang="cs-CZ" sz="2400" dirty="0" smtClean="0"/>
              <a:t>výjimka: prokurista </a:t>
            </a:r>
            <a:r>
              <a:rPr lang="cs-CZ" sz="2400" dirty="0"/>
              <a:t>nebo </a:t>
            </a:r>
            <a:r>
              <a:rPr lang="cs-CZ" sz="2400" dirty="0" smtClean="0"/>
              <a:t>zřizovatel zastupující </a:t>
            </a:r>
            <a:r>
              <a:rPr lang="cs-CZ" sz="2400" dirty="0"/>
              <a:t>příspěvkovou </a:t>
            </a:r>
            <a:r>
              <a:rPr lang="cs-CZ" sz="2400" dirty="0" smtClean="0"/>
              <a:t>organizaci, </a:t>
            </a:r>
            <a:r>
              <a:rPr lang="cs-CZ" sz="2400" dirty="0"/>
              <a:t>jejímž je zřizovatelem</a:t>
            </a:r>
            <a:endParaRPr lang="cs-CZ" sz="2400" dirty="0" smtClean="0"/>
          </a:p>
        </p:txBody>
      </p:sp>
      <p:sp>
        <p:nvSpPr>
          <p:cNvPr id="3" name="Nadpis 2"/>
          <p:cNvSpPr>
            <a:spLocks noGrp="1"/>
          </p:cNvSpPr>
          <p:nvPr>
            <p:ph type="title"/>
          </p:nvPr>
        </p:nvSpPr>
        <p:spPr>
          <a:xfrm>
            <a:off x="395536" y="980728"/>
            <a:ext cx="8291264" cy="288032"/>
          </a:xfrm>
        </p:spPr>
        <p:txBody>
          <a:bodyPr/>
          <a:lstStyle/>
          <a:p>
            <a:pPr algn="just"/>
            <a:r>
              <a:rPr lang="cs-CZ" dirty="0"/>
              <a:t>Smluvní zastoupení </a:t>
            </a:r>
            <a:r>
              <a:rPr lang="cs-CZ" dirty="0" smtClean="0"/>
              <a:t>zadavatele § 43</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62991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obecný zákaz střetu zájmů – povinnost aktivně zabraňovat</a:t>
            </a:r>
          </a:p>
          <a:p>
            <a:pPr algn="just"/>
            <a:r>
              <a:rPr lang="cs-CZ" dirty="0" smtClean="0"/>
              <a:t>písemné prohlášení komise nebo přizvaných odborníků</a:t>
            </a:r>
          </a:p>
          <a:p>
            <a:pPr algn="just"/>
            <a:r>
              <a:rPr lang="cs-CZ" dirty="0" smtClean="0"/>
              <a:t>při zjištění SZ povinnost opatření k nápravě</a:t>
            </a:r>
          </a:p>
          <a:p>
            <a:pPr algn="just"/>
            <a:endParaRPr lang="cs-CZ" dirty="0"/>
          </a:p>
        </p:txBody>
      </p:sp>
      <p:sp>
        <p:nvSpPr>
          <p:cNvPr id="3" name="Nadpis 2"/>
          <p:cNvSpPr>
            <a:spLocks noGrp="1"/>
          </p:cNvSpPr>
          <p:nvPr>
            <p:ph type="title"/>
          </p:nvPr>
        </p:nvSpPr>
        <p:spPr>
          <a:xfrm>
            <a:off x="395536" y="1052736"/>
            <a:ext cx="8291264" cy="288032"/>
          </a:xfrm>
        </p:spPr>
        <p:txBody>
          <a:bodyPr/>
          <a:lstStyle/>
          <a:p>
            <a:r>
              <a:rPr lang="cs-CZ" dirty="0"/>
              <a:t>Střet </a:t>
            </a:r>
            <a:r>
              <a:rPr lang="cs-CZ" dirty="0" smtClean="0"/>
              <a:t>zájmů § 44</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860104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a:t>zájmy </a:t>
            </a:r>
            <a:r>
              <a:rPr lang="cs-CZ" dirty="0" smtClean="0"/>
              <a:t>ohrožují nestrannost </a:t>
            </a:r>
            <a:r>
              <a:rPr lang="cs-CZ" dirty="0"/>
              <a:t>nebo nezávislost v souvislosti se zadávacím řízením</a:t>
            </a:r>
          </a:p>
          <a:p>
            <a:pPr algn="just"/>
            <a:r>
              <a:rPr lang="cs-CZ" dirty="0" smtClean="0"/>
              <a:t>osoby</a:t>
            </a:r>
            <a:endParaRPr lang="cs-CZ" dirty="0"/>
          </a:p>
          <a:p>
            <a:pPr marL="457200" indent="-6350" algn="just">
              <a:buFont typeface="Arial" panose="020B0604020202020204" pitchFamily="34" charset="0"/>
              <a:buChar char="•"/>
            </a:pPr>
            <a:r>
              <a:rPr lang="cs-CZ" dirty="0" smtClean="0"/>
              <a:t>	podílejí se na </a:t>
            </a:r>
            <a:r>
              <a:rPr lang="cs-CZ" dirty="0"/>
              <a:t>průběhu zadávacího </a:t>
            </a:r>
            <a:r>
              <a:rPr lang="cs-CZ" dirty="0" smtClean="0"/>
              <a:t>řízení</a:t>
            </a:r>
          </a:p>
          <a:p>
            <a:pPr marL="457200" indent="-6350" algn="just">
              <a:buFont typeface="Arial" panose="020B0604020202020204" pitchFamily="34" charset="0"/>
              <a:buChar char="•"/>
            </a:pPr>
            <a:r>
              <a:rPr lang="cs-CZ" dirty="0" smtClean="0"/>
              <a:t>	mají </a:t>
            </a:r>
            <a:r>
              <a:rPr lang="cs-CZ" dirty="0"/>
              <a:t>nebo by mohly mít vliv na výsledek </a:t>
            </a:r>
            <a:r>
              <a:rPr lang="cs-CZ" dirty="0" smtClean="0"/>
              <a:t>	zadávacího řízení </a:t>
            </a:r>
            <a:endParaRPr lang="cs-CZ" dirty="0"/>
          </a:p>
          <a:p>
            <a:pPr algn="just"/>
            <a:endParaRPr lang="cs-CZ" dirty="0"/>
          </a:p>
        </p:txBody>
      </p:sp>
      <p:sp>
        <p:nvSpPr>
          <p:cNvPr id="3" name="Nadpis 2"/>
          <p:cNvSpPr>
            <a:spLocks noGrp="1"/>
          </p:cNvSpPr>
          <p:nvPr>
            <p:ph type="title"/>
          </p:nvPr>
        </p:nvSpPr>
        <p:spPr>
          <a:xfrm>
            <a:off x="395536" y="1124744"/>
            <a:ext cx="8291264" cy="216024"/>
          </a:xfrm>
        </p:spPr>
        <p:txBody>
          <a:bodyPr/>
          <a:lstStyle/>
          <a:p>
            <a:r>
              <a:rPr lang="cs-CZ" dirty="0"/>
              <a:t>Střet zájmů</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56"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97576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spcBef>
                <a:spcPts val="0"/>
              </a:spcBef>
              <a:spcAft>
                <a:spcPts val="0"/>
              </a:spcAft>
            </a:pPr>
            <a:r>
              <a:rPr lang="cs-CZ" dirty="0" smtClean="0"/>
              <a:t>Část první - obecná ustanovení § 1 - 32</a:t>
            </a:r>
          </a:p>
          <a:p>
            <a:pPr>
              <a:spcBef>
                <a:spcPts val="0"/>
              </a:spcBef>
              <a:spcAft>
                <a:spcPts val="0"/>
              </a:spcAft>
            </a:pPr>
            <a:r>
              <a:rPr lang="cs-CZ" dirty="0"/>
              <a:t>Část </a:t>
            </a:r>
            <a:r>
              <a:rPr lang="cs-CZ" dirty="0" smtClean="0"/>
              <a:t>druhá - ustanovení k zad. řízením § 33 - 51</a:t>
            </a:r>
          </a:p>
          <a:p>
            <a:pPr>
              <a:spcBef>
                <a:spcPts val="0"/>
              </a:spcBef>
              <a:spcAft>
                <a:spcPts val="0"/>
              </a:spcAft>
            </a:pPr>
            <a:r>
              <a:rPr lang="cs-CZ" dirty="0"/>
              <a:t>Část </a:t>
            </a:r>
            <a:r>
              <a:rPr lang="cs-CZ" dirty="0" smtClean="0"/>
              <a:t>třetí - podlimitní režim § 52 - 54</a:t>
            </a:r>
          </a:p>
          <a:p>
            <a:pPr>
              <a:spcBef>
                <a:spcPts val="0"/>
              </a:spcBef>
              <a:spcAft>
                <a:spcPts val="0"/>
              </a:spcAft>
            </a:pPr>
            <a:r>
              <a:rPr lang="cs-CZ" dirty="0"/>
              <a:t>Část </a:t>
            </a:r>
            <a:r>
              <a:rPr lang="cs-CZ" dirty="0" smtClean="0"/>
              <a:t>čtvrtá </a:t>
            </a:r>
            <a:r>
              <a:rPr lang="cs-CZ" dirty="0"/>
              <a:t>- nadlimitní </a:t>
            </a:r>
            <a:r>
              <a:rPr lang="cs-CZ" dirty="0" smtClean="0"/>
              <a:t>režim § 55 - 128</a:t>
            </a:r>
          </a:p>
          <a:p>
            <a:pPr>
              <a:spcBef>
                <a:spcPts val="0"/>
              </a:spcBef>
              <a:spcAft>
                <a:spcPts val="0"/>
              </a:spcAft>
            </a:pPr>
            <a:r>
              <a:rPr lang="cs-CZ" dirty="0"/>
              <a:t>Část </a:t>
            </a:r>
            <a:r>
              <a:rPr lang="cs-CZ" dirty="0" smtClean="0"/>
              <a:t>pátá </a:t>
            </a:r>
            <a:r>
              <a:rPr lang="cs-CZ" dirty="0"/>
              <a:t>- zjednodušený </a:t>
            </a:r>
            <a:r>
              <a:rPr lang="cs-CZ" dirty="0" smtClean="0"/>
              <a:t>režim § 129</a:t>
            </a:r>
          </a:p>
          <a:p>
            <a:pPr>
              <a:spcBef>
                <a:spcPts val="0"/>
              </a:spcBef>
              <a:spcAft>
                <a:spcPts val="0"/>
              </a:spcAft>
            </a:pPr>
            <a:r>
              <a:rPr lang="cs-CZ" dirty="0"/>
              <a:t>Část </a:t>
            </a:r>
            <a:r>
              <a:rPr lang="cs-CZ" dirty="0" smtClean="0"/>
              <a:t>šestá </a:t>
            </a:r>
            <a:r>
              <a:rPr lang="cs-CZ" dirty="0"/>
              <a:t>- zvláštní </a:t>
            </a:r>
            <a:r>
              <a:rPr lang="cs-CZ" dirty="0" smtClean="0"/>
              <a:t>postupy § 130 - 150</a:t>
            </a:r>
          </a:p>
          <a:p>
            <a:pPr>
              <a:spcBef>
                <a:spcPts val="0"/>
              </a:spcBef>
              <a:spcAft>
                <a:spcPts val="0"/>
              </a:spcAft>
            </a:pPr>
            <a:r>
              <a:rPr lang="cs-CZ" dirty="0"/>
              <a:t>Část </a:t>
            </a:r>
            <a:r>
              <a:rPr lang="cs-CZ" dirty="0" smtClean="0"/>
              <a:t>sedmá </a:t>
            </a:r>
            <a:r>
              <a:rPr lang="cs-CZ" dirty="0"/>
              <a:t>- sektorové </a:t>
            </a:r>
            <a:r>
              <a:rPr lang="cs-CZ" dirty="0" smtClean="0"/>
              <a:t>zakázky § 151 - 173</a:t>
            </a:r>
          </a:p>
          <a:p>
            <a:endParaRPr lang="cs-CZ" dirty="0"/>
          </a:p>
        </p:txBody>
      </p:sp>
      <p:sp>
        <p:nvSpPr>
          <p:cNvPr id="3" name="Nadpis 2"/>
          <p:cNvSpPr>
            <a:spLocks noGrp="1"/>
          </p:cNvSpPr>
          <p:nvPr>
            <p:ph type="title"/>
          </p:nvPr>
        </p:nvSpPr>
        <p:spPr>
          <a:xfrm>
            <a:off x="395536" y="1196752"/>
            <a:ext cx="8291264" cy="720080"/>
          </a:xfrm>
        </p:spPr>
        <p:txBody>
          <a:bodyPr/>
          <a:lstStyle/>
          <a:p>
            <a:r>
              <a:rPr lang="cs-CZ" dirty="0" smtClean="0"/>
              <a:t>Struktura zákona I</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8864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920981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předkládají kopie dokladů, </a:t>
            </a:r>
            <a:r>
              <a:rPr lang="cs-CZ" dirty="0"/>
              <a:t>nestanoví-li </a:t>
            </a:r>
            <a:r>
              <a:rPr lang="cs-CZ" dirty="0" smtClean="0"/>
              <a:t>zákon jinak</a:t>
            </a:r>
          </a:p>
          <a:p>
            <a:pPr algn="just"/>
            <a:r>
              <a:rPr lang="cs-CZ" dirty="0"/>
              <a:t>oprávnění Z požadovat předložení originálu nebo ověřené kopie dokladu </a:t>
            </a:r>
            <a:r>
              <a:rPr lang="cs-CZ" dirty="0" smtClean="0"/>
              <a:t>(objasnění </a:t>
            </a:r>
            <a:r>
              <a:rPr lang="cs-CZ" dirty="0"/>
              <a:t>nebo doplnění </a:t>
            </a:r>
            <a:r>
              <a:rPr lang="cs-CZ" dirty="0" smtClean="0"/>
              <a:t>dokladů)</a:t>
            </a:r>
          </a:p>
          <a:p>
            <a:pPr algn="just"/>
            <a:endParaRPr lang="cs-CZ" dirty="0"/>
          </a:p>
          <a:p>
            <a:pPr algn="just"/>
            <a:endParaRPr lang="cs-CZ" dirty="0"/>
          </a:p>
        </p:txBody>
      </p:sp>
      <p:sp>
        <p:nvSpPr>
          <p:cNvPr id="3" name="Nadpis 2"/>
          <p:cNvSpPr>
            <a:spLocks noGrp="1"/>
          </p:cNvSpPr>
          <p:nvPr>
            <p:ph type="title"/>
          </p:nvPr>
        </p:nvSpPr>
        <p:spPr>
          <a:xfrm>
            <a:off x="395536" y="980728"/>
            <a:ext cx="8291264" cy="288032"/>
          </a:xfrm>
        </p:spPr>
        <p:txBody>
          <a:bodyPr/>
          <a:lstStyle/>
          <a:p>
            <a:r>
              <a:rPr lang="cs-CZ" dirty="0" smtClean="0"/>
              <a:t>Doklady § 45</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636210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předložení dokladu </a:t>
            </a:r>
          </a:p>
          <a:p>
            <a:pPr algn="just"/>
            <a:r>
              <a:rPr lang="cs-CZ" dirty="0" smtClean="0"/>
              <a:t>také </a:t>
            </a:r>
            <a:r>
              <a:rPr lang="cs-CZ" b="1" dirty="0" smtClean="0"/>
              <a:t>odkazem </a:t>
            </a:r>
            <a:r>
              <a:rPr lang="cs-CZ" dirty="0"/>
              <a:t>na odpovídající informace vedené v informačním systému veřejné </a:t>
            </a:r>
            <a:r>
              <a:rPr lang="cs-CZ" dirty="0" smtClean="0"/>
              <a:t>správy</a:t>
            </a:r>
          </a:p>
          <a:p>
            <a:pPr algn="just"/>
            <a:r>
              <a:rPr lang="cs-CZ" dirty="0" smtClean="0"/>
              <a:t>internetová adresa </a:t>
            </a:r>
          </a:p>
          <a:p>
            <a:pPr algn="just"/>
            <a:r>
              <a:rPr lang="cs-CZ" dirty="0"/>
              <a:t>	</a:t>
            </a:r>
            <a:r>
              <a:rPr lang="cs-CZ" dirty="0" smtClean="0"/>
              <a:t>vč. údajů </a:t>
            </a:r>
            <a:r>
              <a:rPr lang="cs-CZ" dirty="0"/>
              <a:t>pro přihlášení a vyhledání </a:t>
            </a:r>
            <a:r>
              <a:rPr lang="cs-CZ" dirty="0" smtClean="0"/>
              <a:t>	požadované informace (jsou-li nezbytné)</a:t>
            </a:r>
            <a:endParaRPr lang="cs-CZ" dirty="0"/>
          </a:p>
          <a:p>
            <a:pPr algn="just"/>
            <a:endParaRPr lang="cs-CZ" dirty="0"/>
          </a:p>
        </p:txBody>
      </p:sp>
      <p:sp>
        <p:nvSpPr>
          <p:cNvPr id="3" name="Nadpis 2"/>
          <p:cNvSpPr>
            <a:spLocks noGrp="1"/>
          </p:cNvSpPr>
          <p:nvPr>
            <p:ph type="title"/>
          </p:nvPr>
        </p:nvSpPr>
        <p:spPr>
          <a:xfrm>
            <a:off x="395536" y="1052736"/>
            <a:ext cx="8291264" cy="360040"/>
          </a:xfrm>
        </p:spPr>
        <p:txBody>
          <a:bodyPr/>
          <a:lstStyle/>
          <a:p>
            <a:r>
              <a:rPr lang="cs-CZ" dirty="0" smtClean="0"/>
              <a:t>Doklady</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47" y="409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17034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oprávnění Z (x povinnost)</a:t>
            </a:r>
          </a:p>
          <a:p>
            <a:pPr algn="just"/>
            <a:r>
              <a:rPr lang="cs-CZ" dirty="0" smtClean="0"/>
              <a:t>objasnil nebo doplnil chybějící údaje</a:t>
            </a:r>
            <a:r>
              <a:rPr lang="cs-CZ" dirty="0"/>
              <a:t>, doklady, vzorky nebo </a:t>
            </a:r>
            <a:r>
              <a:rPr lang="cs-CZ" dirty="0" smtClean="0"/>
              <a:t>modely</a:t>
            </a:r>
            <a:endParaRPr lang="cs-CZ" dirty="0"/>
          </a:p>
          <a:p>
            <a:pPr algn="just"/>
            <a:r>
              <a:rPr lang="cs-CZ" dirty="0" smtClean="0"/>
              <a:t>přiměřená lhůta, lze opakovaně</a:t>
            </a:r>
          </a:p>
          <a:p>
            <a:pPr algn="just"/>
            <a:r>
              <a:rPr lang="cs-CZ" dirty="0"/>
              <a:t>skutečnosti rozhodné pro posouzení splnění podmínek účasti mohou nastat i po uplynutí lhůty pro podání nabídek </a:t>
            </a:r>
          </a:p>
          <a:p>
            <a:pPr algn="just"/>
            <a:endParaRPr lang="cs-CZ" dirty="0"/>
          </a:p>
          <a:p>
            <a:pPr algn="just"/>
            <a:endParaRPr lang="cs-CZ" dirty="0"/>
          </a:p>
        </p:txBody>
      </p:sp>
      <p:sp>
        <p:nvSpPr>
          <p:cNvPr id="3" name="Nadpis 2"/>
          <p:cNvSpPr>
            <a:spLocks noGrp="1"/>
          </p:cNvSpPr>
          <p:nvPr>
            <p:ph type="title"/>
          </p:nvPr>
        </p:nvSpPr>
        <p:spPr>
          <a:xfrm>
            <a:off x="395536" y="1124744"/>
            <a:ext cx="8291264" cy="360040"/>
          </a:xfrm>
        </p:spPr>
        <p:txBody>
          <a:bodyPr/>
          <a:lstStyle/>
          <a:p>
            <a:r>
              <a:rPr lang="cs-CZ" dirty="0"/>
              <a:t>Objasnění </a:t>
            </a:r>
            <a:r>
              <a:rPr lang="cs-CZ" dirty="0" smtClean="0"/>
              <a:t>/doplnění údajů a dokladů § 46</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9"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156094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NE:</a:t>
            </a:r>
          </a:p>
          <a:p>
            <a:r>
              <a:rPr lang="cs-CZ" dirty="0"/>
              <a:t>pokud údaje, doklady, vzorky nebo modely, které </a:t>
            </a:r>
            <a:r>
              <a:rPr lang="cs-CZ" b="1" dirty="0" smtClean="0"/>
              <a:t>budou </a:t>
            </a:r>
            <a:r>
              <a:rPr lang="cs-CZ" b="1" dirty="0"/>
              <a:t>hodnoceny</a:t>
            </a:r>
            <a:endParaRPr lang="cs-CZ" b="1" dirty="0" smtClean="0"/>
          </a:p>
          <a:p>
            <a:r>
              <a:rPr lang="cs-CZ" dirty="0" smtClean="0"/>
              <a:t>ALE :</a:t>
            </a:r>
          </a:p>
          <a:p>
            <a:r>
              <a:rPr lang="cs-CZ" dirty="0" smtClean="0"/>
              <a:t>objasněním je </a:t>
            </a:r>
            <a:r>
              <a:rPr lang="cs-CZ" b="1" dirty="0" smtClean="0"/>
              <a:t>oprava </a:t>
            </a:r>
            <a:r>
              <a:rPr lang="cs-CZ" b="1" dirty="0"/>
              <a:t>položkového rozpočtu</a:t>
            </a:r>
            <a:r>
              <a:rPr lang="cs-CZ" dirty="0"/>
              <a:t>, pokud </a:t>
            </a:r>
            <a:r>
              <a:rPr lang="cs-CZ" b="1" dirty="0"/>
              <a:t>není dotčena </a:t>
            </a:r>
            <a:r>
              <a:rPr lang="cs-CZ" dirty="0"/>
              <a:t>celková nabídková cena nebo jiné kritérium hodnocení nabídek</a:t>
            </a:r>
            <a:endParaRPr lang="cs-CZ" dirty="0" smtClean="0"/>
          </a:p>
          <a:p>
            <a:endParaRPr lang="cs-CZ" dirty="0"/>
          </a:p>
          <a:p>
            <a:endParaRPr lang="cs-CZ" dirty="0"/>
          </a:p>
        </p:txBody>
      </p:sp>
      <p:sp>
        <p:nvSpPr>
          <p:cNvPr id="3" name="Nadpis 2"/>
          <p:cNvSpPr>
            <a:spLocks noGrp="1"/>
          </p:cNvSpPr>
          <p:nvPr>
            <p:ph type="title"/>
          </p:nvPr>
        </p:nvSpPr>
        <p:spPr>
          <a:xfrm>
            <a:off x="395536" y="1124744"/>
            <a:ext cx="8291264" cy="360040"/>
          </a:xfrm>
        </p:spPr>
        <p:txBody>
          <a:bodyPr/>
          <a:lstStyle/>
          <a:p>
            <a:r>
              <a:rPr lang="cs-CZ" dirty="0"/>
              <a:t>Objasnění nebo doplnění </a:t>
            </a:r>
            <a:r>
              <a:rPr lang="cs-CZ" dirty="0" smtClean="0"/>
              <a:t>údajů a dokladů</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89507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dříve zájemce nebo uchazeč</a:t>
            </a:r>
          </a:p>
          <a:p>
            <a:r>
              <a:rPr lang="cs-CZ" dirty="0" smtClean="0"/>
              <a:t>účastenství v zadávacím řízení vzniká dodavateli v okamžiku, kdy</a:t>
            </a:r>
          </a:p>
          <a:p>
            <a:pPr marL="800100" lvl="1" indent="-342900">
              <a:buFont typeface="Arial" panose="020B0604020202020204" pitchFamily="34" charset="0"/>
              <a:buChar char="•"/>
            </a:pPr>
            <a:r>
              <a:rPr lang="cs-CZ" dirty="0" smtClean="0"/>
              <a:t>vyjádří </a:t>
            </a:r>
            <a:r>
              <a:rPr lang="cs-CZ" dirty="0"/>
              <a:t>předběžný zájem </a:t>
            </a:r>
            <a:endParaRPr lang="cs-CZ" dirty="0" smtClean="0"/>
          </a:p>
          <a:p>
            <a:pPr marL="800100" lvl="1" indent="-342900">
              <a:buFont typeface="Arial" panose="020B0604020202020204" pitchFamily="34" charset="0"/>
              <a:buChar char="•"/>
            </a:pPr>
            <a:r>
              <a:rPr lang="cs-CZ" dirty="0" smtClean="0"/>
              <a:t>podá </a:t>
            </a:r>
            <a:r>
              <a:rPr lang="cs-CZ" dirty="0"/>
              <a:t>žádost o účast </a:t>
            </a:r>
            <a:endParaRPr lang="cs-CZ" dirty="0" smtClean="0"/>
          </a:p>
          <a:p>
            <a:pPr marL="800100" lvl="1" indent="-342900">
              <a:buFont typeface="Arial" panose="020B0604020202020204" pitchFamily="34" charset="0"/>
              <a:buChar char="•"/>
            </a:pPr>
            <a:r>
              <a:rPr lang="cs-CZ" dirty="0" smtClean="0"/>
              <a:t>podá nabídku</a:t>
            </a:r>
          </a:p>
          <a:p>
            <a:pPr marL="800100" lvl="1" indent="-342900">
              <a:buFont typeface="Arial" panose="020B0604020202020204" pitchFamily="34" charset="0"/>
              <a:buChar char="•"/>
            </a:pPr>
            <a:r>
              <a:rPr lang="cs-CZ" dirty="0" smtClean="0"/>
              <a:t>zahájí </a:t>
            </a:r>
            <a:r>
              <a:rPr lang="cs-CZ" dirty="0"/>
              <a:t>jednání se zadavatelem v zadávacím řízení</a:t>
            </a:r>
          </a:p>
          <a:p>
            <a:endParaRPr lang="cs-CZ" dirty="0"/>
          </a:p>
        </p:txBody>
      </p:sp>
      <p:sp>
        <p:nvSpPr>
          <p:cNvPr id="3" name="Nadpis 2"/>
          <p:cNvSpPr>
            <a:spLocks noGrp="1"/>
          </p:cNvSpPr>
          <p:nvPr>
            <p:ph type="title"/>
          </p:nvPr>
        </p:nvSpPr>
        <p:spPr>
          <a:xfrm>
            <a:off x="395536" y="1268760"/>
            <a:ext cx="8291264" cy="648072"/>
          </a:xfrm>
        </p:spPr>
        <p:txBody>
          <a:bodyPr/>
          <a:lstStyle/>
          <a:p>
            <a:r>
              <a:rPr lang="cs-CZ" dirty="0" smtClean="0"/>
              <a:t>Účastník zadávacího řízení § 47</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86"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18304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just">
              <a:spcBef>
                <a:spcPts val="0"/>
              </a:spcBef>
              <a:spcAft>
                <a:spcPts val="600"/>
              </a:spcAft>
            </a:pPr>
            <a:r>
              <a:rPr lang="cs-CZ" sz="2400" b="1" dirty="0" smtClean="0"/>
              <a:t>vyloučením</a:t>
            </a:r>
          </a:p>
          <a:p>
            <a:pPr lvl="1" algn="just">
              <a:spcBef>
                <a:spcPts val="0"/>
              </a:spcBef>
              <a:spcAft>
                <a:spcPts val="600"/>
              </a:spcAft>
              <a:buFont typeface="Arial" panose="020B0604020202020204" pitchFamily="34" charset="0"/>
              <a:buChar char="•"/>
            </a:pPr>
            <a:r>
              <a:rPr lang="cs-CZ" sz="1800" dirty="0"/>
              <a:t>uplyne lhůta pro podání námitek proti vyloučení, pokud námitky </a:t>
            </a:r>
            <a:r>
              <a:rPr lang="cs-CZ" sz="1800" dirty="0" smtClean="0"/>
              <a:t>nepodá</a:t>
            </a:r>
            <a:endParaRPr lang="cs-CZ" sz="1800" dirty="0"/>
          </a:p>
          <a:p>
            <a:pPr lvl="1" algn="just">
              <a:spcBef>
                <a:spcPts val="0"/>
              </a:spcBef>
              <a:spcAft>
                <a:spcPts val="600"/>
              </a:spcAft>
              <a:buFont typeface="Arial" panose="020B0604020202020204" pitchFamily="34" charset="0"/>
              <a:buChar char="•"/>
            </a:pPr>
            <a:r>
              <a:rPr lang="cs-CZ" sz="1800" dirty="0" smtClean="0"/>
              <a:t>v </a:t>
            </a:r>
            <a:r>
              <a:rPr lang="cs-CZ" sz="1800" dirty="0"/>
              <a:t>případě podání námitek uplyne lhůta pro podání návrhu </a:t>
            </a:r>
            <a:endParaRPr lang="cs-CZ" sz="1800" dirty="0" smtClean="0"/>
          </a:p>
          <a:p>
            <a:pPr lvl="1" algn="just">
              <a:spcBef>
                <a:spcPts val="0"/>
              </a:spcBef>
              <a:spcAft>
                <a:spcPts val="600"/>
              </a:spcAft>
              <a:buFont typeface="Arial" panose="020B0604020202020204" pitchFamily="34" charset="0"/>
              <a:buChar char="•"/>
            </a:pPr>
            <a:r>
              <a:rPr lang="cs-CZ" sz="1800" dirty="0" smtClean="0"/>
              <a:t>nabytím </a:t>
            </a:r>
            <a:r>
              <a:rPr lang="cs-CZ" sz="1800" dirty="0"/>
              <a:t>právní moci rozhodnutí o zastavení správního řízení či zamítnutí návrhu</a:t>
            </a:r>
          </a:p>
          <a:p>
            <a:pPr algn="just">
              <a:spcBef>
                <a:spcPts val="0"/>
              </a:spcBef>
              <a:spcAft>
                <a:spcPts val="600"/>
              </a:spcAft>
            </a:pPr>
            <a:r>
              <a:rPr lang="cs-CZ" sz="2400" b="1" dirty="0" smtClean="0"/>
              <a:t>odstoupením</a:t>
            </a:r>
            <a:r>
              <a:rPr lang="cs-CZ" sz="2400" dirty="0" smtClean="0"/>
              <a:t> </a:t>
            </a:r>
            <a:r>
              <a:rPr lang="cs-CZ" sz="2400" dirty="0"/>
              <a:t>účastníka zadávacího řízení v době mimo zadávací </a:t>
            </a:r>
            <a:r>
              <a:rPr lang="cs-CZ" sz="2400" dirty="0" smtClean="0"/>
              <a:t>lhůtu</a:t>
            </a:r>
          </a:p>
          <a:p>
            <a:pPr algn="just">
              <a:spcBef>
                <a:spcPts val="0"/>
              </a:spcBef>
              <a:spcAft>
                <a:spcPts val="600"/>
              </a:spcAft>
            </a:pPr>
            <a:r>
              <a:rPr lang="cs-CZ" sz="2400" b="1" dirty="0" smtClean="0"/>
              <a:t>uplynutím </a:t>
            </a:r>
            <a:r>
              <a:rPr lang="cs-CZ" sz="2400" b="1" dirty="0"/>
              <a:t>lhůty</a:t>
            </a:r>
            <a:r>
              <a:rPr lang="cs-CZ" sz="2400" dirty="0"/>
              <a:t> k podání žádostí o účast, předběžných nabídek nebo nabídek účastníkům zadávacího řízení, kteří žádost o účast, předběžnou nabídku nebo nabídku nepodali</a:t>
            </a:r>
            <a:endParaRPr lang="cs-CZ" sz="2400" dirty="0" smtClean="0"/>
          </a:p>
        </p:txBody>
      </p:sp>
      <p:sp>
        <p:nvSpPr>
          <p:cNvPr id="3" name="Nadpis 2"/>
          <p:cNvSpPr>
            <a:spLocks noGrp="1"/>
          </p:cNvSpPr>
          <p:nvPr>
            <p:ph type="title"/>
          </p:nvPr>
        </p:nvSpPr>
        <p:spPr>
          <a:xfrm>
            <a:off x="395536" y="1124744"/>
            <a:ext cx="8291264" cy="792088"/>
          </a:xfrm>
        </p:spPr>
        <p:txBody>
          <a:bodyPr/>
          <a:lstStyle/>
          <a:p>
            <a:r>
              <a:rPr lang="cs-CZ" dirty="0" smtClean="0"/>
              <a:t>Zánik účastenství § 47, 48</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143062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Z </a:t>
            </a:r>
            <a:r>
              <a:rPr lang="cs-CZ" b="1" u="sng" dirty="0"/>
              <a:t>může</a:t>
            </a:r>
            <a:r>
              <a:rPr lang="cs-CZ" dirty="0"/>
              <a:t> vyloučit účastníka zadávacího </a:t>
            </a:r>
            <a:r>
              <a:rPr lang="cs-CZ" dirty="0" smtClean="0"/>
              <a:t>řízení</a:t>
            </a:r>
          </a:p>
          <a:p>
            <a:pPr algn="just"/>
            <a:r>
              <a:rPr lang="cs-CZ" dirty="0" smtClean="0"/>
              <a:t>pouze </a:t>
            </a:r>
            <a:r>
              <a:rPr lang="cs-CZ" dirty="0"/>
              <a:t>z důvodů stanovených </a:t>
            </a:r>
            <a:r>
              <a:rPr lang="cs-CZ" dirty="0" smtClean="0"/>
              <a:t>zákonem</a:t>
            </a:r>
          </a:p>
          <a:p>
            <a:pPr algn="just"/>
            <a:r>
              <a:rPr lang="cs-CZ" dirty="0" smtClean="0"/>
              <a:t>kdykoliv </a:t>
            </a:r>
            <a:r>
              <a:rPr lang="cs-CZ" dirty="0"/>
              <a:t>v průběhu zadávacího řízení</a:t>
            </a:r>
          </a:p>
        </p:txBody>
      </p:sp>
      <p:sp>
        <p:nvSpPr>
          <p:cNvPr id="3" name="Nadpis 2"/>
          <p:cNvSpPr>
            <a:spLocks noGrp="1"/>
          </p:cNvSpPr>
          <p:nvPr>
            <p:ph type="title"/>
          </p:nvPr>
        </p:nvSpPr>
        <p:spPr>
          <a:xfrm>
            <a:off x="395536" y="1124744"/>
            <a:ext cx="8291264" cy="792088"/>
          </a:xfrm>
        </p:spPr>
        <p:txBody>
          <a:bodyPr/>
          <a:lstStyle/>
          <a:p>
            <a:r>
              <a:rPr lang="cs-CZ" dirty="0"/>
              <a:t>Vyloučení účastníka zadávacího řízení</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76"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2093944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algn="just"/>
            <a:r>
              <a:rPr lang="cs-CZ" dirty="0" smtClean="0"/>
              <a:t>povinnost vyloučit </a:t>
            </a:r>
            <a:r>
              <a:rPr lang="cs-CZ" dirty="0"/>
              <a:t>u vybraného </a:t>
            </a:r>
            <a:r>
              <a:rPr lang="cs-CZ" dirty="0" smtClean="0"/>
              <a:t>dodavatele </a:t>
            </a:r>
            <a:endParaRPr lang="cs-CZ" dirty="0"/>
          </a:p>
          <a:p>
            <a:pPr algn="just"/>
            <a:r>
              <a:rPr lang="cs-CZ" dirty="0" smtClean="0"/>
              <a:t>údaje</a:t>
            </a:r>
            <a:r>
              <a:rPr lang="cs-CZ" dirty="0"/>
              <a:t>, doklady, vzorky nebo </a:t>
            </a:r>
            <a:r>
              <a:rPr lang="cs-CZ" dirty="0" smtClean="0"/>
              <a:t>modely: </a:t>
            </a:r>
            <a:endParaRPr lang="cs-CZ" dirty="0"/>
          </a:p>
          <a:p>
            <a:pPr marL="457200" indent="-457200" algn="just">
              <a:buFont typeface="Arial" panose="020B0604020202020204" pitchFamily="34" charset="0"/>
              <a:buChar char="•"/>
            </a:pPr>
            <a:r>
              <a:rPr lang="cs-CZ" dirty="0"/>
              <a:t>nesplňují zadávací podmínky nebo je účastník zadávacího řízení ve stanovené lhůtě </a:t>
            </a:r>
            <a:r>
              <a:rPr lang="cs-CZ" dirty="0" smtClean="0"/>
              <a:t>nedoložil</a:t>
            </a:r>
          </a:p>
          <a:p>
            <a:pPr marL="457200" indent="-457200" algn="just">
              <a:buFont typeface="Arial" panose="020B0604020202020204" pitchFamily="34" charset="0"/>
              <a:buChar char="•"/>
            </a:pPr>
            <a:r>
              <a:rPr lang="cs-CZ" dirty="0"/>
              <a:t>nebyly účastníkem zadávacího řízení objasněny nebo doplněny na základě výzvy </a:t>
            </a:r>
            <a:endParaRPr lang="cs-CZ" dirty="0" smtClean="0"/>
          </a:p>
          <a:p>
            <a:pPr marL="457200" indent="-457200" algn="just">
              <a:buFont typeface="Arial" panose="020B0604020202020204" pitchFamily="34" charset="0"/>
              <a:buChar char="•"/>
            </a:pPr>
            <a:r>
              <a:rPr lang="cs-CZ" dirty="0"/>
              <a:t>neodpovídají skutečnosti a měly nebo mohou mít vliv na posouzení podmínek účasti nebo na naplnění kritérií </a:t>
            </a:r>
            <a:r>
              <a:rPr lang="cs-CZ" dirty="0" smtClean="0"/>
              <a:t>hodnocení</a:t>
            </a:r>
          </a:p>
        </p:txBody>
      </p:sp>
      <p:sp>
        <p:nvSpPr>
          <p:cNvPr id="3" name="Nadpis 2"/>
          <p:cNvSpPr>
            <a:spLocks noGrp="1"/>
          </p:cNvSpPr>
          <p:nvPr>
            <p:ph type="title"/>
          </p:nvPr>
        </p:nvSpPr>
        <p:spPr>
          <a:xfrm>
            <a:off x="395536" y="1196752"/>
            <a:ext cx="8291264" cy="720080"/>
          </a:xfrm>
        </p:spPr>
        <p:txBody>
          <a:bodyPr/>
          <a:lstStyle/>
          <a:p>
            <a:r>
              <a:rPr lang="cs-CZ" dirty="0"/>
              <a:t>Vyloučení účastníka zadávacího řízení</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88"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9879183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just"/>
            <a:r>
              <a:rPr lang="cs-CZ" dirty="0" smtClean="0"/>
              <a:t>povinnost vyloučit </a:t>
            </a:r>
            <a:r>
              <a:rPr lang="cs-CZ" dirty="0"/>
              <a:t>u vybraného </a:t>
            </a:r>
            <a:r>
              <a:rPr lang="cs-CZ" dirty="0" smtClean="0"/>
              <a:t>dodavatele</a:t>
            </a:r>
          </a:p>
          <a:p>
            <a:pPr algn="just"/>
            <a:r>
              <a:rPr lang="cs-CZ" dirty="0" smtClean="0"/>
              <a:t>Z </a:t>
            </a:r>
            <a:r>
              <a:rPr lang="cs-CZ" u="sng" dirty="0" smtClean="0"/>
              <a:t>prokáže</a:t>
            </a:r>
          </a:p>
          <a:p>
            <a:pPr algn="just"/>
            <a:r>
              <a:rPr lang="cs-CZ" dirty="0"/>
              <a:t>plnění nabízené dodavatelem by vedlo k nedodržování povinností vyplývajících z předpisů práva životního prostředí, sociálních nebo pracovněprávních předpisů nebo kolektivních smluv vztahujících se k předmětu plnění veřejné zakázky</a:t>
            </a:r>
            <a:endParaRPr lang="cs-CZ" dirty="0" smtClean="0"/>
          </a:p>
          <a:p>
            <a:pPr algn="just"/>
            <a:endParaRPr lang="cs-CZ" dirty="0"/>
          </a:p>
        </p:txBody>
      </p:sp>
      <p:sp>
        <p:nvSpPr>
          <p:cNvPr id="3" name="Nadpis 2"/>
          <p:cNvSpPr>
            <a:spLocks noGrp="1"/>
          </p:cNvSpPr>
          <p:nvPr>
            <p:ph type="title"/>
          </p:nvPr>
        </p:nvSpPr>
        <p:spPr>
          <a:xfrm>
            <a:off x="395536" y="1124744"/>
            <a:ext cx="8291264" cy="792088"/>
          </a:xfrm>
        </p:spPr>
        <p:txBody>
          <a:bodyPr/>
          <a:lstStyle/>
          <a:p>
            <a:r>
              <a:rPr lang="cs-CZ" dirty="0"/>
              <a:t>Vyloučení účastníka zadávacího řízení</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6114610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just"/>
            <a:r>
              <a:rPr lang="cs-CZ" dirty="0" smtClean="0"/>
              <a:t>povinnost vyloučit </a:t>
            </a:r>
            <a:r>
              <a:rPr lang="cs-CZ" dirty="0"/>
              <a:t>u vybraného </a:t>
            </a:r>
            <a:r>
              <a:rPr lang="cs-CZ" dirty="0" smtClean="0"/>
              <a:t>dodavatele § 48/8</a:t>
            </a:r>
          </a:p>
          <a:p>
            <a:pPr algn="just"/>
            <a:r>
              <a:rPr lang="cs-CZ" dirty="0" smtClean="0"/>
              <a:t>Z </a:t>
            </a:r>
            <a:r>
              <a:rPr lang="cs-CZ" u="sng" dirty="0" smtClean="0"/>
              <a:t>prokáže</a:t>
            </a:r>
          </a:p>
          <a:p>
            <a:pPr marL="457200" indent="-457200" algn="just">
              <a:buFont typeface="Arial" panose="020B0604020202020204" pitchFamily="34" charset="0"/>
              <a:buChar char="•"/>
            </a:pPr>
            <a:r>
              <a:rPr lang="cs-CZ" dirty="0"/>
              <a:t>došlo ke střetu zájmů a jiné opatření k nápravě, kromě zrušení zadávacího řízení, není </a:t>
            </a:r>
            <a:r>
              <a:rPr lang="cs-CZ" dirty="0" smtClean="0"/>
              <a:t>možné</a:t>
            </a:r>
          </a:p>
          <a:p>
            <a:pPr marL="457200" indent="-457200" algn="just">
              <a:buFont typeface="Arial" panose="020B0604020202020204" pitchFamily="34" charset="0"/>
              <a:buChar char="•"/>
            </a:pPr>
            <a:r>
              <a:rPr lang="cs-CZ" dirty="0"/>
              <a:t>došlo k narušení hospodářské soutěže předchozí účastí účastníka zadávacího řízení při přípravě zadávacího řízení, jiné opatření k nápravě není </a:t>
            </a:r>
            <a:r>
              <a:rPr lang="cs-CZ" dirty="0" smtClean="0"/>
              <a:t>možné</a:t>
            </a:r>
            <a:endParaRPr lang="cs-CZ" dirty="0"/>
          </a:p>
        </p:txBody>
      </p:sp>
      <p:sp>
        <p:nvSpPr>
          <p:cNvPr id="3" name="Nadpis 2"/>
          <p:cNvSpPr>
            <a:spLocks noGrp="1"/>
          </p:cNvSpPr>
          <p:nvPr>
            <p:ph type="title"/>
          </p:nvPr>
        </p:nvSpPr>
        <p:spPr>
          <a:xfrm>
            <a:off x="395536" y="980728"/>
            <a:ext cx="8291264" cy="936104"/>
          </a:xfrm>
        </p:spPr>
        <p:txBody>
          <a:bodyPr/>
          <a:lstStyle/>
          <a:p>
            <a:r>
              <a:rPr lang="cs-CZ" dirty="0"/>
              <a:t>Vyloučení účastníka zadávacího řízení</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38"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528846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spcBef>
                <a:spcPts val="0"/>
              </a:spcBef>
              <a:spcAft>
                <a:spcPts val="0"/>
              </a:spcAft>
            </a:pPr>
            <a:r>
              <a:rPr lang="cs-CZ" dirty="0"/>
              <a:t>Část </a:t>
            </a:r>
            <a:r>
              <a:rPr lang="cs-CZ" dirty="0" smtClean="0"/>
              <a:t>osmá – koncese § 174 - 186</a:t>
            </a:r>
          </a:p>
          <a:p>
            <a:pPr>
              <a:spcBef>
                <a:spcPts val="0"/>
              </a:spcBef>
              <a:spcAft>
                <a:spcPts val="0"/>
              </a:spcAft>
            </a:pPr>
            <a:r>
              <a:rPr lang="cs-CZ" dirty="0"/>
              <a:t>Část </a:t>
            </a:r>
            <a:r>
              <a:rPr lang="cs-CZ" dirty="0" smtClean="0"/>
              <a:t>devátá </a:t>
            </a:r>
            <a:r>
              <a:rPr lang="cs-CZ" dirty="0"/>
              <a:t>- VZ </a:t>
            </a:r>
            <a:r>
              <a:rPr lang="cs-CZ" dirty="0" smtClean="0"/>
              <a:t>v oblasti obrany nebo bezpečnosti § 187 - 209</a:t>
            </a:r>
          </a:p>
          <a:p>
            <a:pPr>
              <a:spcBef>
                <a:spcPts val="0"/>
              </a:spcBef>
              <a:spcAft>
                <a:spcPts val="0"/>
              </a:spcAft>
            </a:pPr>
            <a:r>
              <a:rPr lang="cs-CZ" dirty="0"/>
              <a:t>Část </a:t>
            </a:r>
            <a:r>
              <a:rPr lang="cs-CZ" dirty="0" smtClean="0"/>
              <a:t>desátá </a:t>
            </a:r>
            <a:r>
              <a:rPr lang="cs-CZ" dirty="0"/>
              <a:t>- společná </a:t>
            </a:r>
            <a:r>
              <a:rPr lang="cs-CZ" dirty="0" smtClean="0"/>
              <a:t>ustanovení § 210 - 223</a:t>
            </a:r>
          </a:p>
          <a:p>
            <a:pPr>
              <a:spcBef>
                <a:spcPts val="0"/>
              </a:spcBef>
              <a:spcAft>
                <a:spcPts val="0"/>
              </a:spcAft>
            </a:pPr>
            <a:r>
              <a:rPr lang="cs-CZ" dirty="0"/>
              <a:t>Část </a:t>
            </a:r>
            <a:r>
              <a:rPr lang="cs-CZ" dirty="0" smtClean="0"/>
              <a:t>jedenáctá </a:t>
            </a:r>
            <a:r>
              <a:rPr lang="cs-CZ" dirty="0"/>
              <a:t>- informační </a:t>
            </a:r>
            <a:r>
              <a:rPr lang="cs-CZ" dirty="0" smtClean="0"/>
              <a:t>systém § 224 - 232</a:t>
            </a:r>
          </a:p>
          <a:p>
            <a:pPr>
              <a:spcBef>
                <a:spcPts val="0"/>
              </a:spcBef>
              <a:spcAft>
                <a:spcPts val="0"/>
              </a:spcAft>
            </a:pPr>
            <a:r>
              <a:rPr lang="cs-CZ" dirty="0"/>
              <a:t>Část </a:t>
            </a:r>
            <a:r>
              <a:rPr lang="cs-CZ" dirty="0" smtClean="0"/>
              <a:t>dvanáctá – SKD § 233 - 240</a:t>
            </a:r>
          </a:p>
          <a:p>
            <a:pPr>
              <a:spcBef>
                <a:spcPts val="0"/>
              </a:spcBef>
              <a:spcAft>
                <a:spcPts val="0"/>
              </a:spcAft>
            </a:pPr>
            <a:r>
              <a:rPr lang="cs-CZ" dirty="0"/>
              <a:t>Část </a:t>
            </a:r>
            <a:r>
              <a:rPr lang="cs-CZ" dirty="0" smtClean="0"/>
              <a:t>třináctá </a:t>
            </a:r>
            <a:r>
              <a:rPr lang="cs-CZ" dirty="0"/>
              <a:t>- dozorová </a:t>
            </a:r>
            <a:r>
              <a:rPr lang="cs-CZ" dirty="0" smtClean="0"/>
              <a:t>část § 241 - 272</a:t>
            </a:r>
          </a:p>
          <a:p>
            <a:pPr>
              <a:spcBef>
                <a:spcPts val="0"/>
              </a:spcBef>
              <a:spcAft>
                <a:spcPts val="0"/>
              </a:spcAft>
            </a:pPr>
            <a:r>
              <a:rPr lang="cs-CZ" dirty="0"/>
              <a:t>Část </a:t>
            </a:r>
            <a:r>
              <a:rPr lang="cs-CZ" dirty="0" smtClean="0"/>
              <a:t>čtrnáctá </a:t>
            </a:r>
            <a:r>
              <a:rPr lang="cs-CZ" dirty="0"/>
              <a:t>- přechodná </a:t>
            </a:r>
            <a:r>
              <a:rPr lang="cs-CZ" dirty="0" smtClean="0"/>
              <a:t>ustanovení § 273 - 278</a:t>
            </a:r>
          </a:p>
          <a:p>
            <a:pPr>
              <a:spcBef>
                <a:spcPts val="0"/>
              </a:spcBef>
              <a:spcAft>
                <a:spcPts val="0"/>
              </a:spcAft>
            </a:pPr>
            <a:r>
              <a:rPr lang="cs-CZ" dirty="0"/>
              <a:t>Část </a:t>
            </a:r>
            <a:r>
              <a:rPr lang="cs-CZ" dirty="0" smtClean="0"/>
              <a:t>patnáctá – účinnost § 279</a:t>
            </a:r>
          </a:p>
          <a:p>
            <a:endParaRPr lang="cs-CZ" dirty="0"/>
          </a:p>
        </p:txBody>
      </p:sp>
      <p:sp>
        <p:nvSpPr>
          <p:cNvPr id="3" name="Nadpis 2"/>
          <p:cNvSpPr>
            <a:spLocks noGrp="1"/>
          </p:cNvSpPr>
          <p:nvPr>
            <p:ph type="title"/>
          </p:nvPr>
        </p:nvSpPr>
        <p:spPr>
          <a:xfrm>
            <a:off x="395536" y="1268760"/>
            <a:ext cx="8291264" cy="648072"/>
          </a:xfrm>
        </p:spPr>
        <p:txBody>
          <a:bodyPr/>
          <a:lstStyle/>
          <a:p>
            <a:r>
              <a:rPr lang="cs-CZ" dirty="0" smtClean="0"/>
              <a:t>Struktura zákona II</a:t>
            </a:r>
            <a:endParaRPr lang="cs-CZ"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332656"/>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4855423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Z </a:t>
            </a:r>
            <a:r>
              <a:rPr lang="cs-CZ" b="1" u="sng" dirty="0" smtClean="0"/>
              <a:t>může</a:t>
            </a:r>
            <a:r>
              <a:rPr lang="cs-CZ" dirty="0" smtClean="0"/>
              <a:t> vyloučit</a:t>
            </a:r>
          </a:p>
          <a:p>
            <a:pPr algn="just"/>
            <a:r>
              <a:rPr lang="cs-CZ" dirty="0"/>
              <a:t>účastník zadávacího řízení </a:t>
            </a:r>
            <a:r>
              <a:rPr lang="cs-CZ" dirty="0" smtClean="0"/>
              <a:t>se dopustil </a:t>
            </a:r>
            <a:r>
              <a:rPr lang="cs-CZ" dirty="0"/>
              <a:t>v posledních 3 letech od zahájení zadávacího řízení závažných nebo dlouhodobých pochybení při plnění dřívějšího smluvního vztahu se zadavatelem zadávané veřejné zakázky, nebo s jiným veřejným zadavatelem, která vedla k vzniku škody, předčasnému ukončení smluvního vztahu nebo jiným srovnatelným sankcím</a:t>
            </a:r>
            <a:endParaRPr lang="cs-CZ" dirty="0" smtClean="0"/>
          </a:p>
          <a:p>
            <a:pPr algn="just"/>
            <a:endParaRPr lang="cs-CZ" dirty="0"/>
          </a:p>
        </p:txBody>
      </p:sp>
      <p:sp>
        <p:nvSpPr>
          <p:cNvPr id="3" name="Nadpis 2"/>
          <p:cNvSpPr>
            <a:spLocks noGrp="1"/>
          </p:cNvSpPr>
          <p:nvPr>
            <p:ph type="title"/>
          </p:nvPr>
        </p:nvSpPr>
        <p:spPr>
          <a:xfrm>
            <a:off x="395536" y="980728"/>
            <a:ext cx="8291264" cy="936104"/>
          </a:xfrm>
        </p:spPr>
        <p:txBody>
          <a:bodyPr/>
          <a:lstStyle/>
          <a:p>
            <a:r>
              <a:rPr lang="cs-CZ" dirty="0"/>
              <a:t>Vyloučení účastníka zadávacího řízení</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2541920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Z </a:t>
            </a:r>
            <a:r>
              <a:rPr lang="cs-CZ" b="1" u="sng" dirty="0" smtClean="0"/>
              <a:t>může</a:t>
            </a:r>
            <a:r>
              <a:rPr lang="cs-CZ" dirty="0" smtClean="0"/>
              <a:t> vyloučit</a:t>
            </a:r>
          </a:p>
          <a:p>
            <a:pPr algn="just"/>
            <a:r>
              <a:rPr lang="cs-CZ" dirty="0" smtClean="0"/>
              <a:t>účastník </a:t>
            </a:r>
            <a:r>
              <a:rPr lang="cs-CZ" dirty="0"/>
              <a:t>zadávacího řízení </a:t>
            </a:r>
            <a:r>
              <a:rPr lang="cs-CZ" dirty="0" smtClean="0"/>
              <a:t>se dopustil </a:t>
            </a:r>
            <a:r>
              <a:rPr lang="cs-CZ" dirty="0"/>
              <a:t>v posledních 3 letech před zahájením zadávacího řízení nebo po zahájení zadávacího řízení závažného profesního pochybení, které zpochybňuje jeho důvěryhodnost, včetně pochybení, za která byl disciplinárně potrestán nebo mu bylo uloženo kárné opatření podle jiných právních předpisů</a:t>
            </a:r>
          </a:p>
        </p:txBody>
      </p:sp>
      <p:sp>
        <p:nvSpPr>
          <p:cNvPr id="3" name="Nadpis 2"/>
          <p:cNvSpPr>
            <a:spLocks noGrp="1"/>
          </p:cNvSpPr>
          <p:nvPr>
            <p:ph type="title"/>
          </p:nvPr>
        </p:nvSpPr>
        <p:spPr>
          <a:xfrm>
            <a:off x="395536" y="1052736"/>
            <a:ext cx="8291264" cy="864096"/>
          </a:xfrm>
        </p:spPr>
        <p:txBody>
          <a:bodyPr/>
          <a:lstStyle/>
          <a:p>
            <a:r>
              <a:rPr lang="cs-CZ" dirty="0"/>
              <a:t>Vyloučení účastníka zadávacího řízení</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9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2037374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Z </a:t>
            </a:r>
            <a:r>
              <a:rPr lang="cs-CZ" b="1" u="sng" dirty="0" smtClean="0"/>
              <a:t>může</a:t>
            </a:r>
            <a:r>
              <a:rPr lang="cs-CZ" dirty="0" smtClean="0"/>
              <a:t> vyloučit</a:t>
            </a:r>
          </a:p>
          <a:p>
            <a:pPr algn="just"/>
            <a:r>
              <a:rPr lang="cs-CZ" dirty="0"/>
              <a:t>účastník zadávacího řízení </a:t>
            </a:r>
            <a:r>
              <a:rPr lang="cs-CZ" dirty="0" smtClean="0"/>
              <a:t>se pokusil </a:t>
            </a:r>
            <a:r>
              <a:rPr lang="cs-CZ" dirty="0"/>
              <a:t>neoprávněně ovlivnit rozhodnutí zadavatele v zadávacím řízení nebo se neoprávněně pokusil o získání neveřejných informací, které by mu mohly zajistit neoprávněné výhody v zadávacím řízení</a:t>
            </a:r>
          </a:p>
        </p:txBody>
      </p:sp>
      <p:sp>
        <p:nvSpPr>
          <p:cNvPr id="3" name="Nadpis 2"/>
          <p:cNvSpPr>
            <a:spLocks noGrp="1"/>
          </p:cNvSpPr>
          <p:nvPr>
            <p:ph type="title"/>
          </p:nvPr>
        </p:nvSpPr>
        <p:spPr>
          <a:xfrm>
            <a:off x="395536" y="1052736"/>
            <a:ext cx="8291264" cy="864096"/>
          </a:xfrm>
        </p:spPr>
        <p:txBody>
          <a:bodyPr/>
          <a:lstStyle/>
          <a:p>
            <a:r>
              <a:rPr lang="cs-CZ" dirty="0"/>
              <a:t>Vyloučení účastníka zadávacího řízení</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1073201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Z </a:t>
            </a:r>
            <a:r>
              <a:rPr lang="cs-CZ" b="1" u="sng" dirty="0" smtClean="0"/>
              <a:t>může</a:t>
            </a:r>
            <a:r>
              <a:rPr lang="cs-CZ" dirty="0" smtClean="0"/>
              <a:t> vyloučit</a:t>
            </a:r>
          </a:p>
          <a:p>
            <a:pPr algn="just"/>
            <a:r>
              <a:rPr lang="cs-CZ" dirty="0" smtClean="0"/>
              <a:t>pokud </a:t>
            </a:r>
            <a:r>
              <a:rPr lang="cs-CZ" dirty="0"/>
              <a:t>na základě věrohodných informací získá důvodné podezření, že účastník zadávacího řízení uzavřel s jinými osobami zakázanou dohodu podle jiného právního </a:t>
            </a:r>
            <a:r>
              <a:rPr lang="cs-CZ" dirty="0" smtClean="0"/>
              <a:t>předpisu v </a:t>
            </a:r>
            <a:r>
              <a:rPr lang="cs-CZ" dirty="0"/>
              <a:t>souvislosti se zadávanou veřejnou zakázkou</a:t>
            </a:r>
          </a:p>
        </p:txBody>
      </p:sp>
      <p:sp>
        <p:nvSpPr>
          <p:cNvPr id="3" name="Nadpis 2"/>
          <p:cNvSpPr>
            <a:spLocks noGrp="1"/>
          </p:cNvSpPr>
          <p:nvPr>
            <p:ph type="title"/>
          </p:nvPr>
        </p:nvSpPr>
        <p:spPr>
          <a:xfrm>
            <a:off x="395536" y="1124744"/>
            <a:ext cx="8291264" cy="792088"/>
          </a:xfrm>
        </p:spPr>
        <p:txBody>
          <a:bodyPr/>
          <a:lstStyle/>
          <a:p>
            <a:r>
              <a:rPr lang="cs-CZ" dirty="0"/>
              <a:t>Vyloučení účastníka zadávacího řízení</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128285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Z </a:t>
            </a:r>
            <a:r>
              <a:rPr lang="cs-CZ" b="1" u="sng" dirty="0" smtClean="0"/>
              <a:t>může</a:t>
            </a:r>
            <a:r>
              <a:rPr lang="cs-CZ" dirty="0" smtClean="0"/>
              <a:t> vyloučit</a:t>
            </a:r>
          </a:p>
          <a:p>
            <a:pPr algn="just"/>
            <a:r>
              <a:rPr lang="cs-CZ" dirty="0" smtClean="0"/>
              <a:t>nabídka obsahuje </a:t>
            </a:r>
            <a:r>
              <a:rPr lang="cs-CZ" dirty="0"/>
              <a:t>mimořádně nízkou nabídkovou cenu, která nebyla účastníkem zadávacího řízení </a:t>
            </a:r>
            <a:r>
              <a:rPr lang="cs-CZ" dirty="0" smtClean="0"/>
              <a:t>zdůvodněna</a:t>
            </a:r>
          </a:p>
          <a:p>
            <a:pPr algn="just"/>
            <a:endParaRPr lang="cs-CZ" dirty="0"/>
          </a:p>
        </p:txBody>
      </p:sp>
      <p:sp>
        <p:nvSpPr>
          <p:cNvPr id="3" name="Nadpis 2"/>
          <p:cNvSpPr>
            <a:spLocks noGrp="1"/>
          </p:cNvSpPr>
          <p:nvPr>
            <p:ph type="title"/>
          </p:nvPr>
        </p:nvSpPr>
        <p:spPr>
          <a:xfrm>
            <a:off x="395536" y="1052736"/>
            <a:ext cx="8291264" cy="864096"/>
          </a:xfrm>
        </p:spPr>
        <p:txBody>
          <a:bodyPr/>
          <a:lstStyle/>
          <a:p>
            <a:r>
              <a:rPr lang="cs-CZ" dirty="0"/>
              <a:t>Vyloučení účastníka zadávacího řízení</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6636931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Z </a:t>
            </a:r>
            <a:r>
              <a:rPr lang="cs-CZ" b="1" u="sng" dirty="0" smtClean="0"/>
              <a:t>může</a:t>
            </a:r>
            <a:r>
              <a:rPr lang="cs-CZ" dirty="0" smtClean="0"/>
              <a:t> vyloučit</a:t>
            </a:r>
          </a:p>
          <a:p>
            <a:pPr algn="just"/>
            <a:r>
              <a:rPr lang="cs-CZ" dirty="0" smtClean="0"/>
              <a:t>účastníka </a:t>
            </a:r>
            <a:r>
              <a:rPr lang="cs-CZ" dirty="0"/>
              <a:t>zadávacího řízení, který je akciovou společností nebo má právní formu obdobnou akciové společnosti a nemá vydány výlučně zaknihované </a:t>
            </a:r>
            <a:r>
              <a:rPr lang="cs-CZ" dirty="0" smtClean="0"/>
              <a:t>akcie</a:t>
            </a:r>
          </a:p>
          <a:p>
            <a:pPr algn="just"/>
            <a:r>
              <a:rPr lang="cs-CZ" dirty="0" smtClean="0"/>
              <a:t>u vybraného účastníka </a:t>
            </a:r>
            <a:r>
              <a:rPr lang="cs-CZ" b="1" u="sng" dirty="0" smtClean="0"/>
              <a:t>povinnost</a:t>
            </a:r>
            <a:r>
              <a:rPr lang="cs-CZ" dirty="0" smtClean="0"/>
              <a:t> vyloučit na základě ověření v obchodním rejstříku</a:t>
            </a:r>
          </a:p>
          <a:p>
            <a:pPr algn="just"/>
            <a:endParaRPr lang="cs-CZ" dirty="0"/>
          </a:p>
        </p:txBody>
      </p:sp>
      <p:sp>
        <p:nvSpPr>
          <p:cNvPr id="3" name="Nadpis 2"/>
          <p:cNvSpPr>
            <a:spLocks noGrp="1"/>
          </p:cNvSpPr>
          <p:nvPr>
            <p:ph type="title"/>
          </p:nvPr>
        </p:nvSpPr>
        <p:spPr>
          <a:xfrm>
            <a:off x="395536" y="1052736"/>
            <a:ext cx="8291264" cy="864096"/>
          </a:xfrm>
        </p:spPr>
        <p:txBody>
          <a:bodyPr/>
          <a:lstStyle/>
          <a:p>
            <a:r>
              <a:rPr lang="cs-CZ" dirty="0"/>
              <a:t>Vyloučení účastníka zadávacího řízení</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78"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330653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vybraný dodavatel – akciová nebo obdobná společnost se </a:t>
            </a:r>
            <a:r>
              <a:rPr lang="cs-CZ" dirty="0"/>
              <a:t>sídlem v </a:t>
            </a:r>
            <a:r>
              <a:rPr lang="cs-CZ" dirty="0" smtClean="0"/>
              <a:t>zahraničí</a:t>
            </a:r>
          </a:p>
          <a:p>
            <a:pPr algn="just"/>
            <a:r>
              <a:rPr lang="cs-CZ" dirty="0" smtClean="0"/>
              <a:t>žádost Z k předložení čestného </a:t>
            </a:r>
            <a:r>
              <a:rPr lang="cs-CZ" dirty="0"/>
              <a:t>prohlášení o tom, které osoby jsou vlastníky akcií, jejichž souhrnná jmenovitá hodnota přesahuje 10 % základního kapitálu účastníka zadávacího </a:t>
            </a:r>
            <a:r>
              <a:rPr lang="cs-CZ" dirty="0" smtClean="0"/>
              <a:t>řízení</a:t>
            </a:r>
          </a:p>
          <a:p>
            <a:pPr algn="just"/>
            <a:r>
              <a:rPr lang="cs-CZ" dirty="0" smtClean="0"/>
              <a:t>včetně uvedení </a:t>
            </a:r>
            <a:r>
              <a:rPr lang="cs-CZ" dirty="0"/>
              <a:t>zdroje, z něhož údaje o velikosti podílu akcionářů vychází</a:t>
            </a:r>
          </a:p>
        </p:txBody>
      </p:sp>
      <p:sp>
        <p:nvSpPr>
          <p:cNvPr id="3" name="Nadpis 2"/>
          <p:cNvSpPr>
            <a:spLocks noGrp="1"/>
          </p:cNvSpPr>
          <p:nvPr>
            <p:ph type="title"/>
          </p:nvPr>
        </p:nvSpPr>
        <p:spPr>
          <a:xfrm>
            <a:off x="395536" y="1124744"/>
            <a:ext cx="8291264" cy="792088"/>
          </a:xfrm>
        </p:spPr>
        <p:txBody>
          <a:bodyPr/>
          <a:lstStyle/>
          <a:p>
            <a:r>
              <a:rPr lang="cs-CZ" dirty="0"/>
              <a:t>Vyloučení účastníka zadávacího řízení</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002395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348880"/>
            <a:ext cx="8291264" cy="4104456"/>
          </a:xfrm>
        </p:spPr>
        <p:txBody>
          <a:bodyPr/>
          <a:lstStyle/>
          <a:p>
            <a:pPr algn="just"/>
            <a:r>
              <a:rPr lang="cs-CZ" dirty="0"/>
              <a:t>kdykoli v průběhu zadávacího řízení </a:t>
            </a:r>
            <a:endParaRPr lang="cs-CZ" dirty="0" smtClean="0"/>
          </a:p>
          <a:p>
            <a:pPr algn="just"/>
            <a:r>
              <a:rPr lang="cs-CZ" dirty="0" smtClean="0"/>
              <a:t>nezbytné </a:t>
            </a:r>
            <a:r>
              <a:rPr lang="cs-CZ" dirty="0"/>
              <a:t>a přiměřené opatření k nápravě, </a:t>
            </a:r>
            <a:r>
              <a:rPr lang="cs-CZ" dirty="0" smtClean="0"/>
              <a:t>pokud Z </a:t>
            </a:r>
            <a:r>
              <a:rPr lang="cs-CZ" dirty="0"/>
              <a:t>zjistí, že postupoval v rozporu </a:t>
            </a:r>
            <a:r>
              <a:rPr lang="cs-CZ" dirty="0" smtClean="0"/>
              <a:t>se zákonem</a:t>
            </a:r>
          </a:p>
          <a:p>
            <a:pPr algn="just"/>
            <a:r>
              <a:rPr lang="cs-CZ" dirty="0" smtClean="0"/>
              <a:t>lze i zrušit </a:t>
            </a:r>
            <a:r>
              <a:rPr lang="cs-CZ" dirty="0"/>
              <a:t>rozhodnutí o zrušení zadávacího řízení</a:t>
            </a:r>
          </a:p>
        </p:txBody>
      </p:sp>
      <p:sp>
        <p:nvSpPr>
          <p:cNvPr id="3" name="Nadpis 2"/>
          <p:cNvSpPr>
            <a:spLocks noGrp="1"/>
          </p:cNvSpPr>
          <p:nvPr>
            <p:ph type="title"/>
          </p:nvPr>
        </p:nvSpPr>
        <p:spPr>
          <a:xfrm>
            <a:off x="395536" y="1196752"/>
            <a:ext cx="8291264" cy="720080"/>
          </a:xfrm>
        </p:spPr>
        <p:txBody>
          <a:bodyPr/>
          <a:lstStyle/>
          <a:p>
            <a:r>
              <a:rPr lang="cs-CZ" dirty="0" smtClean="0"/>
              <a:t>Opatření k nápravě § 49</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721481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marL="457200" indent="-457200">
              <a:buFont typeface="Wingdings" panose="05000000000000000000" pitchFamily="2" charset="2"/>
              <a:buChar char="§"/>
            </a:pPr>
            <a:r>
              <a:rPr lang="cs-CZ" dirty="0"/>
              <a:t>ZPŘ</a:t>
            </a:r>
          </a:p>
          <a:p>
            <a:pPr marL="457200" indent="-457200">
              <a:buFont typeface="Wingdings" panose="05000000000000000000" pitchFamily="2" charset="2"/>
              <a:buChar char="§"/>
            </a:pPr>
            <a:r>
              <a:rPr lang="cs-CZ" dirty="0"/>
              <a:t>zadávací řízení pro nadlimitní režim</a:t>
            </a:r>
          </a:p>
          <a:p>
            <a:pPr marL="908050" indent="-457200">
              <a:buFont typeface="Courier New" panose="02070309020205020404" pitchFamily="49" charset="0"/>
              <a:buChar char="o"/>
            </a:pPr>
            <a:r>
              <a:rPr lang="cs-CZ" dirty="0"/>
              <a:t>řízení pro nadlimitní režim za stejných podmínek</a:t>
            </a:r>
          </a:p>
          <a:p>
            <a:pPr marL="908050" indent="-457200">
              <a:buFont typeface="Courier New" panose="02070309020205020404" pitchFamily="49" charset="0"/>
              <a:buChar char="o"/>
            </a:pPr>
            <a:r>
              <a:rPr lang="cs-CZ" dirty="0"/>
              <a:t>JŘSU</a:t>
            </a:r>
          </a:p>
          <a:p>
            <a:pPr marL="908050" indent="-457200">
              <a:buFont typeface="Courier New" panose="02070309020205020404" pitchFamily="49" charset="0"/>
              <a:buChar char="o"/>
            </a:pPr>
            <a:r>
              <a:rPr lang="cs-CZ" dirty="0"/>
              <a:t>JŘBU: podmínka nemožnosti dodržet lhůty pro ZPŘ, jde-li o podlimitní veřejnou zakázku, kterou by jinak zadavatel mohl zadat v ZPŘ</a:t>
            </a:r>
          </a:p>
        </p:txBody>
      </p:sp>
      <p:sp>
        <p:nvSpPr>
          <p:cNvPr id="3" name="Nadpis 2"/>
          <p:cNvSpPr>
            <a:spLocks noGrp="1"/>
          </p:cNvSpPr>
          <p:nvPr>
            <p:ph type="title"/>
          </p:nvPr>
        </p:nvSpPr>
        <p:spPr>
          <a:xfrm>
            <a:off x="395536" y="1124744"/>
            <a:ext cx="8291264" cy="792088"/>
          </a:xfrm>
        </p:spPr>
        <p:txBody>
          <a:bodyPr/>
          <a:lstStyle/>
          <a:p>
            <a:r>
              <a:rPr lang="cs-CZ" dirty="0" smtClean="0"/>
              <a:t>Podlimitní režim § 52</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289845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spcAft>
                <a:spcPts val="0"/>
              </a:spcAft>
            </a:pPr>
            <a:r>
              <a:rPr lang="cs-CZ" dirty="0"/>
              <a:t>zahájení uveřejněním výzvy k podání nabídek na profilu</a:t>
            </a:r>
          </a:p>
          <a:p>
            <a:pPr algn="just">
              <a:spcAft>
                <a:spcPts val="0"/>
              </a:spcAft>
            </a:pPr>
            <a:r>
              <a:rPr lang="cs-CZ" dirty="0"/>
              <a:t>může výzvu odeslat některým dodavatelům – pak jich musí být alespoň 5</a:t>
            </a:r>
          </a:p>
          <a:p>
            <a:pPr algn="just">
              <a:spcAft>
                <a:spcPts val="0"/>
              </a:spcAft>
            </a:pPr>
            <a:r>
              <a:rPr lang="cs-CZ" dirty="0"/>
              <a:t>výslovný zákaz jednání</a:t>
            </a:r>
          </a:p>
          <a:p>
            <a:pPr algn="just">
              <a:spcAft>
                <a:spcPts val="0"/>
              </a:spcAft>
            </a:pPr>
            <a:r>
              <a:rPr lang="cs-CZ" dirty="0"/>
              <a:t>uveřejnění ZD na profilu</a:t>
            </a:r>
          </a:p>
          <a:p>
            <a:pPr algn="just"/>
            <a:endParaRPr lang="cs-CZ" dirty="0"/>
          </a:p>
          <a:p>
            <a:pPr algn="just"/>
            <a:endParaRPr lang="cs-CZ" dirty="0"/>
          </a:p>
          <a:p>
            <a:pPr algn="just"/>
            <a:endParaRPr lang="cs-CZ" dirty="0"/>
          </a:p>
        </p:txBody>
      </p:sp>
      <p:sp>
        <p:nvSpPr>
          <p:cNvPr id="3" name="Nadpis 2"/>
          <p:cNvSpPr>
            <a:spLocks noGrp="1"/>
          </p:cNvSpPr>
          <p:nvPr>
            <p:ph type="title"/>
          </p:nvPr>
        </p:nvSpPr>
        <p:spPr>
          <a:xfrm>
            <a:off x="395536" y="1052736"/>
            <a:ext cx="8291264" cy="576064"/>
          </a:xfrm>
        </p:spPr>
        <p:txBody>
          <a:bodyPr/>
          <a:lstStyle/>
          <a:p>
            <a:r>
              <a:rPr lang="cs-CZ" dirty="0"/>
              <a:t>Zjednodušené podlimitní </a:t>
            </a:r>
            <a:r>
              <a:rPr lang="cs-CZ" dirty="0" smtClean="0"/>
              <a:t>řízení § 53</a:t>
            </a:r>
            <a:endParaRPr lang="cs-CZ"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0790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uzavření </a:t>
            </a:r>
            <a:r>
              <a:rPr lang="cs-CZ" b="1" u="sng" dirty="0"/>
              <a:t>úplatné</a:t>
            </a:r>
            <a:r>
              <a:rPr lang="cs-CZ" dirty="0"/>
              <a:t> </a:t>
            </a:r>
            <a:r>
              <a:rPr lang="cs-CZ" b="1" u="sng" dirty="0"/>
              <a:t>smlouvy </a:t>
            </a:r>
            <a:endParaRPr lang="cs-CZ" b="1" u="sng" dirty="0" smtClean="0"/>
          </a:p>
          <a:p>
            <a:r>
              <a:rPr lang="cs-CZ" dirty="0" smtClean="0"/>
              <a:t>mezi </a:t>
            </a:r>
            <a:r>
              <a:rPr lang="cs-CZ" b="1" u="sng" dirty="0"/>
              <a:t>zadavatelem</a:t>
            </a:r>
            <a:r>
              <a:rPr lang="cs-CZ" dirty="0"/>
              <a:t> a </a:t>
            </a:r>
            <a:r>
              <a:rPr lang="cs-CZ" b="1" u="sng" dirty="0" smtClean="0"/>
              <a:t>dodavatelem</a:t>
            </a:r>
          </a:p>
          <a:p>
            <a:r>
              <a:rPr lang="cs-CZ" dirty="0" smtClean="0"/>
              <a:t>povinnost </a:t>
            </a:r>
            <a:r>
              <a:rPr lang="cs-CZ" dirty="0"/>
              <a:t>dodavatele </a:t>
            </a:r>
            <a:r>
              <a:rPr lang="cs-CZ" b="1" u="sng" dirty="0"/>
              <a:t>poskytnout</a:t>
            </a:r>
            <a:r>
              <a:rPr lang="cs-CZ" dirty="0"/>
              <a:t> dodávky, služby nebo stavební </a:t>
            </a:r>
            <a:r>
              <a:rPr lang="cs-CZ" dirty="0" smtClean="0"/>
              <a:t>práce</a:t>
            </a:r>
          </a:p>
          <a:p>
            <a:r>
              <a:rPr lang="cs-CZ" dirty="0" smtClean="0"/>
              <a:t>zadáním není </a:t>
            </a:r>
          </a:p>
          <a:p>
            <a:pPr marL="800100" lvl="1" indent="-342900">
              <a:buFont typeface="Arial" panose="020B0604020202020204" pitchFamily="34" charset="0"/>
              <a:buChar char="•"/>
            </a:pPr>
            <a:r>
              <a:rPr lang="cs-CZ" dirty="0" smtClean="0"/>
              <a:t>pracovněprávní </a:t>
            </a:r>
            <a:r>
              <a:rPr lang="cs-CZ" dirty="0"/>
              <a:t>nebo jiný obdobný </a:t>
            </a:r>
            <a:r>
              <a:rPr lang="cs-CZ" dirty="0" smtClean="0"/>
              <a:t>vztah</a:t>
            </a:r>
          </a:p>
          <a:p>
            <a:pPr marL="800100" lvl="1" indent="-342900">
              <a:buFont typeface="Arial" panose="020B0604020202020204" pitchFamily="34" charset="0"/>
              <a:buChar char="•"/>
            </a:pPr>
            <a:r>
              <a:rPr lang="cs-CZ" dirty="0" smtClean="0"/>
              <a:t>smlouvy </a:t>
            </a:r>
            <a:r>
              <a:rPr lang="cs-CZ" dirty="0"/>
              <a:t>upravující spolupráci zadavatelů</a:t>
            </a:r>
          </a:p>
          <a:p>
            <a:endParaRPr lang="cs-CZ" dirty="0"/>
          </a:p>
        </p:txBody>
      </p:sp>
      <p:sp>
        <p:nvSpPr>
          <p:cNvPr id="3" name="Nadpis 2"/>
          <p:cNvSpPr>
            <a:spLocks noGrp="1"/>
          </p:cNvSpPr>
          <p:nvPr>
            <p:ph type="title"/>
          </p:nvPr>
        </p:nvSpPr>
        <p:spPr>
          <a:xfrm>
            <a:off x="395536" y="1124744"/>
            <a:ext cx="8291264" cy="792088"/>
          </a:xfrm>
        </p:spPr>
        <p:txBody>
          <a:bodyPr/>
          <a:lstStyle/>
          <a:p>
            <a:r>
              <a:rPr lang="cs-CZ" dirty="0" smtClean="0"/>
              <a:t>Zadání VZ  § 2</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0648"/>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4650317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spcAft>
                <a:spcPts val="0"/>
              </a:spcAft>
            </a:pPr>
            <a:r>
              <a:rPr lang="cs-CZ" dirty="0"/>
              <a:t>při stanovení zadávacích podmínek lze použít jednotlivá pravidla pro zadávací řízení pro nadlimitní režim</a:t>
            </a:r>
          </a:p>
          <a:p>
            <a:pPr algn="just">
              <a:spcAft>
                <a:spcPts val="0"/>
              </a:spcAft>
            </a:pPr>
            <a:r>
              <a:rPr lang="cs-CZ" dirty="0"/>
              <a:t>lze stanovit i jiná kritéria kvalifikace</a:t>
            </a:r>
          </a:p>
          <a:p>
            <a:pPr algn="just">
              <a:spcAft>
                <a:spcPts val="0"/>
              </a:spcAft>
            </a:pPr>
            <a:r>
              <a:rPr lang="cs-CZ" dirty="0"/>
              <a:t>v případě výhrady: oznámení o vyloučení účastníka zadávacího řízení nebo oznámení o výběru dodavatele se doručuje uveřejněním na profilu </a:t>
            </a:r>
          </a:p>
          <a:p>
            <a:pPr algn="just"/>
            <a:endParaRPr lang="cs-CZ" dirty="0"/>
          </a:p>
          <a:p>
            <a:pPr algn="just"/>
            <a:endParaRPr lang="cs-CZ" dirty="0"/>
          </a:p>
        </p:txBody>
      </p:sp>
      <p:sp>
        <p:nvSpPr>
          <p:cNvPr id="3" name="Nadpis 2"/>
          <p:cNvSpPr>
            <a:spLocks noGrp="1"/>
          </p:cNvSpPr>
          <p:nvPr>
            <p:ph type="title"/>
          </p:nvPr>
        </p:nvSpPr>
        <p:spPr>
          <a:xfrm>
            <a:off x="395536" y="1052736"/>
            <a:ext cx="8291264" cy="864096"/>
          </a:xfrm>
        </p:spPr>
        <p:txBody>
          <a:bodyPr/>
          <a:lstStyle/>
          <a:p>
            <a:r>
              <a:rPr lang="cs-CZ" dirty="0"/>
              <a:t>Zjednodušené podlimitní řízení</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16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9943778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a:t>doklady o kvalifikaci v nabídkách v kopiích </a:t>
            </a:r>
          </a:p>
          <a:p>
            <a:pPr algn="just"/>
            <a:r>
              <a:rPr lang="cs-CZ" dirty="0"/>
              <a:t>lze nahradit čestným prohlášením nebo jednotným evropským osvědčením </a:t>
            </a:r>
          </a:p>
          <a:p>
            <a:pPr algn="just"/>
            <a:r>
              <a:rPr lang="cs-CZ" dirty="0"/>
              <a:t>Z může v průběhu zadávacího řízení vyžádat předložení originálů nebo úředně ověřených kopií dokladů o kvalifikaci</a:t>
            </a:r>
          </a:p>
          <a:p>
            <a:pPr algn="just"/>
            <a:endParaRPr lang="cs-CZ" dirty="0"/>
          </a:p>
          <a:p>
            <a:pPr algn="just"/>
            <a:endParaRPr lang="cs-CZ" dirty="0"/>
          </a:p>
        </p:txBody>
      </p:sp>
      <p:sp>
        <p:nvSpPr>
          <p:cNvPr id="3" name="Nadpis 2"/>
          <p:cNvSpPr>
            <a:spLocks noGrp="1"/>
          </p:cNvSpPr>
          <p:nvPr>
            <p:ph type="title"/>
          </p:nvPr>
        </p:nvSpPr>
        <p:spPr>
          <a:xfrm>
            <a:off x="395536" y="1124744"/>
            <a:ext cx="8291264" cy="792088"/>
          </a:xfrm>
        </p:spPr>
        <p:txBody>
          <a:bodyPr/>
          <a:lstStyle/>
          <a:p>
            <a:r>
              <a:rPr lang="cs-CZ" dirty="0"/>
              <a:t>Zjednodušené podlimitní řízení</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849809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spcAft>
                <a:spcPts val="0"/>
              </a:spcAft>
            </a:pPr>
            <a:r>
              <a:rPr lang="cs-CZ" dirty="0"/>
              <a:t>lze stanovit i jiná kritéria hodnocení než v NL </a:t>
            </a:r>
          </a:p>
          <a:p>
            <a:pPr algn="just">
              <a:spcAft>
                <a:spcPts val="0"/>
              </a:spcAft>
            </a:pPr>
            <a:endParaRPr lang="cs-CZ" dirty="0" smtClean="0"/>
          </a:p>
          <a:p>
            <a:pPr algn="just">
              <a:spcAft>
                <a:spcPts val="0"/>
              </a:spcAft>
            </a:pPr>
            <a:r>
              <a:rPr lang="cs-CZ" dirty="0" smtClean="0"/>
              <a:t>ale</a:t>
            </a:r>
            <a:r>
              <a:rPr lang="cs-CZ" dirty="0"/>
              <a:t>:</a:t>
            </a:r>
          </a:p>
          <a:p>
            <a:pPr algn="just">
              <a:spcAft>
                <a:spcPts val="0"/>
              </a:spcAft>
            </a:pPr>
            <a:endParaRPr lang="cs-CZ" dirty="0" smtClean="0"/>
          </a:p>
          <a:p>
            <a:pPr algn="just">
              <a:spcAft>
                <a:spcPts val="0"/>
              </a:spcAft>
            </a:pPr>
            <a:r>
              <a:rPr lang="cs-CZ" dirty="0" smtClean="0"/>
              <a:t>založena </a:t>
            </a:r>
            <a:r>
              <a:rPr lang="cs-CZ" dirty="0"/>
              <a:t>na objektivních skutečnostech vztahujících se k osobě dodavatele nebo k předmětu veřejné zakázky </a:t>
            </a:r>
          </a:p>
          <a:p>
            <a:pPr algn="just"/>
            <a:endParaRPr lang="cs-CZ" dirty="0"/>
          </a:p>
          <a:p>
            <a:pPr algn="just"/>
            <a:endParaRPr lang="cs-CZ" dirty="0"/>
          </a:p>
        </p:txBody>
      </p:sp>
      <p:sp>
        <p:nvSpPr>
          <p:cNvPr id="3" name="Nadpis 2"/>
          <p:cNvSpPr>
            <a:spLocks noGrp="1"/>
          </p:cNvSpPr>
          <p:nvPr>
            <p:ph type="title"/>
          </p:nvPr>
        </p:nvSpPr>
        <p:spPr>
          <a:xfrm>
            <a:off x="395536" y="1052736"/>
            <a:ext cx="8291264" cy="864096"/>
          </a:xfrm>
        </p:spPr>
        <p:txBody>
          <a:bodyPr/>
          <a:lstStyle/>
          <a:p>
            <a:r>
              <a:rPr lang="cs-CZ" dirty="0"/>
              <a:t>Zjednodušené podlimitní řízení</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313753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420888"/>
            <a:ext cx="8291264" cy="4032448"/>
          </a:xfrm>
        </p:spPr>
        <p:txBody>
          <a:bodyPr/>
          <a:lstStyle/>
          <a:p>
            <a:r>
              <a:rPr lang="cs-CZ" dirty="0" smtClean="0"/>
              <a:t>odpovídá zadávacím směrnicím</a:t>
            </a:r>
          </a:p>
          <a:p>
            <a:r>
              <a:rPr lang="cs-CZ" dirty="0" smtClean="0"/>
              <a:t>postup více regulován</a:t>
            </a:r>
          </a:p>
          <a:p>
            <a:endParaRPr lang="cs-CZ" dirty="0" smtClean="0"/>
          </a:p>
          <a:p>
            <a:endParaRPr lang="cs-CZ" dirty="0"/>
          </a:p>
        </p:txBody>
      </p:sp>
      <p:sp>
        <p:nvSpPr>
          <p:cNvPr id="3" name="Nadpis 2"/>
          <p:cNvSpPr>
            <a:spLocks noGrp="1"/>
          </p:cNvSpPr>
          <p:nvPr>
            <p:ph type="title"/>
          </p:nvPr>
        </p:nvSpPr>
        <p:spPr>
          <a:xfrm>
            <a:off x="395536" y="1340768"/>
            <a:ext cx="8291264" cy="576064"/>
          </a:xfrm>
        </p:spPr>
        <p:txBody>
          <a:bodyPr/>
          <a:lstStyle/>
          <a:p>
            <a:r>
              <a:rPr lang="cs-CZ" dirty="0" smtClean="0"/>
              <a:t>Nadlimitní režim § 55</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6866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algn="just"/>
            <a:r>
              <a:rPr lang="cs-CZ" dirty="0" smtClean="0"/>
              <a:t>lhůta </a:t>
            </a:r>
            <a:r>
              <a:rPr lang="cs-CZ" dirty="0"/>
              <a:t>pro podání nabídek </a:t>
            </a:r>
            <a:r>
              <a:rPr lang="cs-CZ" dirty="0" smtClean="0"/>
              <a:t>nejméně</a:t>
            </a:r>
          </a:p>
          <a:p>
            <a:pPr algn="just"/>
            <a:r>
              <a:rPr lang="cs-CZ" b="1" dirty="0" smtClean="0"/>
              <a:t>30 dnů</a:t>
            </a:r>
          </a:p>
          <a:p>
            <a:pPr algn="just"/>
            <a:r>
              <a:rPr lang="cs-CZ" dirty="0" smtClean="0"/>
              <a:t>15 dnů </a:t>
            </a:r>
          </a:p>
          <a:p>
            <a:pPr marL="457200" indent="-6350" algn="just">
              <a:buFont typeface="Arial" panose="020B0604020202020204" pitchFamily="34" charset="0"/>
              <a:buChar char="•"/>
            </a:pPr>
            <a:r>
              <a:rPr lang="cs-CZ" dirty="0"/>
              <a:t>	</a:t>
            </a:r>
            <a:r>
              <a:rPr lang="cs-CZ" dirty="0" smtClean="0"/>
              <a:t>předběžné </a:t>
            </a:r>
            <a:r>
              <a:rPr lang="cs-CZ" dirty="0"/>
              <a:t>oznámení, </a:t>
            </a:r>
            <a:r>
              <a:rPr lang="cs-CZ" dirty="0" smtClean="0"/>
              <a:t>bylo </a:t>
            </a:r>
            <a:r>
              <a:rPr lang="cs-CZ" dirty="0"/>
              <a:t>odesláno k </a:t>
            </a:r>
            <a:r>
              <a:rPr lang="cs-CZ" dirty="0" smtClean="0"/>
              <a:t>	uveřejnění 	nejméně 35 dnů </a:t>
            </a:r>
            <a:r>
              <a:rPr lang="cs-CZ" dirty="0"/>
              <a:t>a </a:t>
            </a:r>
            <a:r>
              <a:rPr lang="cs-CZ" dirty="0" smtClean="0"/>
              <a:t>	nejvýše 12         	měsíců přede zahájením </a:t>
            </a:r>
            <a:r>
              <a:rPr lang="cs-CZ" dirty="0"/>
              <a:t>zadávacího </a:t>
            </a:r>
            <a:r>
              <a:rPr lang="cs-CZ" dirty="0" smtClean="0"/>
              <a:t>	řízení</a:t>
            </a:r>
            <a:endParaRPr lang="cs-CZ" dirty="0"/>
          </a:p>
          <a:p>
            <a:pPr marL="457200" indent="-6350" algn="just">
              <a:buFont typeface="Arial" panose="020B0604020202020204" pitchFamily="34" charset="0"/>
              <a:buChar char="•"/>
            </a:pPr>
            <a:r>
              <a:rPr lang="cs-CZ" dirty="0" smtClean="0"/>
              <a:t>	naléhavé </a:t>
            </a:r>
            <a:r>
              <a:rPr lang="cs-CZ" dirty="0"/>
              <a:t>okolnosti, které zadavatel nemohl </a:t>
            </a:r>
            <a:r>
              <a:rPr lang="cs-CZ" dirty="0" smtClean="0"/>
              <a:t>	předvídat</a:t>
            </a:r>
            <a:r>
              <a:rPr lang="cs-CZ" dirty="0"/>
              <a:t>, ani je </a:t>
            </a:r>
            <a:r>
              <a:rPr lang="cs-CZ" dirty="0" smtClean="0"/>
              <a:t>nezpůsobil</a:t>
            </a:r>
            <a:endParaRPr lang="cs-CZ" dirty="0"/>
          </a:p>
          <a:p>
            <a:pPr algn="just"/>
            <a:endParaRPr lang="cs-CZ" dirty="0" smtClean="0"/>
          </a:p>
          <a:p>
            <a:pPr algn="just"/>
            <a:endParaRPr lang="cs-CZ" dirty="0"/>
          </a:p>
        </p:txBody>
      </p:sp>
      <p:sp>
        <p:nvSpPr>
          <p:cNvPr id="3" name="Nadpis 2"/>
          <p:cNvSpPr>
            <a:spLocks noGrp="1"/>
          </p:cNvSpPr>
          <p:nvPr>
            <p:ph type="title"/>
          </p:nvPr>
        </p:nvSpPr>
        <p:spPr>
          <a:xfrm>
            <a:off x="395536" y="1196752"/>
            <a:ext cx="8291264" cy="720080"/>
          </a:xfrm>
        </p:spPr>
        <p:txBody>
          <a:bodyPr/>
          <a:lstStyle/>
          <a:p>
            <a:r>
              <a:rPr lang="cs-CZ" dirty="0" smtClean="0"/>
              <a:t>Otevřené řízení – lhůty 57</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414484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gn="just"/>
            <a:r>
              <a:rPr lang="cs-CZ" b="1" dirty="0" smtClean="0"/>
              <a:t>Nedochází k omezování počtu </a:t>
            </a:r>
            <a:r>
              <a:rPr lang="cs-CZ" b="1" dirty="0" err="1" smtClean="0"/>
              <a:t>kval</a:t>
            </a:r>
            <a:r>
              <a:rPr lang="cs-CZ" b="1" dirty="0" smtClean="0"/>
              <a:t>. zájemců</a:t>
            </a:r>
          </a:p>
          <a:p>
            <a:pPr algn="just"/>
            <a:r>
              <a:rPr lang="cs-CZ" dirty="0" smtClean="0"/>
              <a:t>lhůta </a:t>
            </a:r>
            <a:r>
              <a:rPr lang="cs-CZ" dirty="0"/>
              <a:t>pro podání </a:t>
            </a:r>
            <a:r>
              <a:rPr lang="cs-CZ" dirty="0" smtClean="0"/>
              <a:t>žádostí </a:t>
            </a:r>
            <a:r>
              <a:rPr lang="cs-CZ" dirty="0"/>
              <a:t>o účast nejméně</a:t>
            </a:r>
          </a:p>
          <a:p>
            <a:pPr algn="just"/>
            <a:r>
              <a:rPr lang="cs-CZ" b="1" dirty="0" smtClean="0"/>
              <a:t>30</a:t>
            </a:r>
            <a:r>
              <a:rPr lang="cs-CZ" dirty="0" smtClean="0"/>
              <a:t> dnů, </a:t>
            </a:r>
            <a:r>
              <a:rPr lang="cs-CZ" b="1" dirty="0" smtClean="0"/>
              <a:t>15</a:t>
            </a:r>
            <a:r>
              <a:rPr lang="cs-CZ" dirty="0" smtClean="0"/>
              <a:t> dnů - naléhavé okolnosti</a:t>
            </a:r>
          </a:p>
          <a:p>
            <a:pPr algn="just"/>
            <a:r>
              <a:rPr lang="cs-CZ" dirty="0"/>
              <a:t>lhůta pro podání nabídek </a:t>
            </a:r>
            <a:r>
              <a:rPr lang="cs-CZ" dirty="0" smtClean="0"/>
              <a:t>nejméně</a:t>
            </a:r>
          </a:p>
          <a:p>
            <a:pPr algn="just"/>
            <a:r>
              <a:rPr lang="cs-CZ" b="1" dirty="0" smtClean="0"/>
              <a:t>25 </a:t>
            </a:r>
            <a:r>
              <a:rPr lang="cs-CZ" dirty="0" smtClean="0"/>
              <a:t>dnů, </a:t>
            </a:r>
            <a:r>
              <a:rPr lang="cs-CZ" b="1" dirty="0" smtClean="0"/>
              <a:t>10</a:t>
            </a:r>
            <a:r>
              <a:rPr lang="cs-CZ" dirty="0" smtClean="0"/>
              <a:t> dnů – souhlas účastníků, předběžné oznámení, naléhavé okolnosti</a:t>
            </a:r>
          </a:p>
          <a:p>
            <a:pPr algn="just"/>
            <a:r>
              <a:rPr lang="cs-CZ" dirty="0" smtClean="0"/>
              <a:t>	</a:t>
            </a:r>
          </a:p>
          <a:p>
            <a:pPr algn="just"/>
            <a:endParaRPr lang="cs-CZ" dirty="0"/>
          </a:p>
        </p:txBody>
      </p:sp>
      <p:sp>
        <p:nvSpPr>
          <p:cNvPr id="3" name="Nadpis 2"/>
          <p:cNvSpPr>
            <a:spLocks noGrp="1"/>
          </p:cNvSpPr>
          <p:nvPr>
            <p:ph type="title"/>
          </p:nvPr>
        </p:nvSpPr>
        <p:spPr>
          <a:xfrm>
            <a:off x="395536" y="1124744"/>
            <a:ext cx="8291264" cy="792088"/>
          </a:xfrm>
        </p:spPr>
        <p:txBody>
          <a:bodyPr/>
          <a:lstStyle/>
          <a:p>
            <a:r>
              <a:rPr lang="cs-CZ" dirty="0" smtClean="0"/>
              <a:t>Užší řízení § 58</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4937435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postup v řízení</a:t>
            </a:r>
          </a:p>
          <a:p>
            <a:pPr algn="just"/>
            <a:r>
              <a:rPr lang="cs-CZ" dirty="0" smtClean="0"/>
              <a:t>bez regulace</a:t>
            </a:r>
          </a:p>
          <a:p>
            <a:pPr algn="just"/>
            <a:r>
              <a:rPr lang="cs-CZ" dirty="0" smtClean="0"/>
              <a:t>pouze jednání s dodavatelem</a:t>
            </a:r>
          </a:p>
          <a:p>
            <a:pPr lvl="1" algn="just"/>
            <a:r>
              <a:rPr lang="cs-CZ" dirty="0" smtClean="0"/>
              <a:t>zahájení odesláním </a:t>
            </a:r>
            <a:r>
              <a:rPr lang="cs-CZ" dirty="0"/>
              <a:t>výzvy k jednání, výzvy k </a:t>
            </a:r>
            <a:r>
              <a:rPr lang="cs-CZ" dirty="0" smtClean="0"/>
              <a:t>podání nabídek </a:t>
            </a:r>
            <a:r>
              <a:rPr lang="cs-CZ" dirty="0"/>
              <a:t>nebo zahájením jednání s </a:t>
            </a:r>
            <a:r>
              <a:rPr lang="cs-CZ" dirty="0" smtClean="0"/>
              <a:t>dodavatelem</a:t>
            </a:r>
            <a:endParaRPr lang="cs-CZ" dirty="0"/>
          </a:p>
          <a:p>
            <a:pPr algn="just"/>
            <a:r>
              <a:rPr lang="cs-CZ" dirty="0" smtClean="0"/>
              <a:t>lze měnit zadávací podmínky (bez vlivu na důvody pro JŘBU)</a:t>
            </a:r>
            <a:endParaRPr lang="cs-CZ" dirty="0"/>
          </a:p>
          <a:p>
            <a:pPr algn="just"/>
            <a:endParaRPr lang="cs-CZ" dirty="0" smtClean="0"/>
          </a:p>
        </p:txBody>
      </p:sp>
      <p:sp>
        <p:nvSpPr>
          <p:cNvPr id="3" name="Nadpis 2"/>
          <p:cNvSpPr>
            <a:spLocks noGrp="1"/>
          </p:cNvSpPr>
          <p:nvPr>
            <p:ph type="title"/>
          </p:nvPr>
        </p:nvSpPr>
        <p:spPr>
          <a:xfrm>
            <a:off x="395536" y="980728"/>
            <a:ext cx="8291264" cy="936104"/>
          </a:xfrm>
        </p:spPr>
        <p:txBody>
          <a:bodyPr/>
          <a:lstStyle/>
          <a:p>
            <a:r>
              <a:rPr lang="cs-CZ" dirty="0" smtClean="0"/>
              <a:t>Jednací řízení bez uveřejnění</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416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9886375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algn="just">
              <a:spcAft>
                <a:spcPts val="0"/>
              </a:spcAft>
            </a:pPr>
            <a:r>
              <a:rPr lang="cs-CZ" sz="2000" dirty="0" smtClean="0"/>
              <a:t>pouze za splnění podmínek</a:t>
            </a:r>
          </a:p>
          <a:p>
            <a:pPr marL="342900" indent="-342900" algn="just">
              <a:spcAft>
                <a:spcPts val="0"/>
              </a:spcAft>
              <a:buFont typeface="Arial" panose="020B0604020202020204" pitchFamily="34" charset="0"/>
              <a:buChar char="•"/>
            </a:pPr>
            <a:r>
              <a:rPr lang="cs-CZ" sz="2000" dirty="0"/>
              <a:t>potřeby zadavatele nelze uspokojit bez úpravy na trhu dostupných </a:t>
            </a:r>
            <a:r>
              <a:rPr lang="cs-CZ" sz="2000" dirty="0" smtClean="0"/>
              <a:t>plnění</a:t>
            </a:r>
            <a:endParaRPr lang="cs-CZ" sz="2000" dirty="0"/>
          </a:p>
          <a:p>
            <a:pPr marL="342900" indent="-342900" algn="just">
              <a:spcAft>
                <a:spcPts val="0"/>
              </a:spcAft>
              <a:buFont typeface="Arial" panose="020B0604020202020204" pitchFamily="34" charset="0"/>
              <a:buChar char="•"/>
            </a:pPr>
            <a:r>
              <a:rPr lang="cs-CZ" sz="2000" dirty="0" smtClean="0"/>
              <a:t>součástí </a:t>
            </a:r>
            <a:r>
              <a:rPr lang="cs-CZ" sz="2000" dirty="0"/>
              <a:t>plnění veřejné zakázky je návrh řešení nebo inovativní </a:t>
            </a:r>
            <a:r>
              <a:rPr lang="cs-CZ" sz="2000" dirty="0" smtClean="0"/>
              <a:t>řešení</a:t>
            </a:r>
            <a:endParaRPr lang="cs-CZ" sz="2000" dirty="0"/>
          </a:p>
          <a:p>
            <a:pPr marL="342900" indent="-342900" algn="just">
              <a:spcAft>
                <a:spcPts val="0"/>
              </a:spcAft>
              <a:buFont typeface="Arial" panose="020B0604020202020204" pitchFamily="34" charset="0"/>
              <a:buChar char="•"/>
            </a:pPr>
            <a:r>
              <a:rPr lang="cs-CZ" sz="2000" dirty="0" smtClean="0"/>
              <a:t>veřejná </a:t>
            </a:r>
            <a:r>
              <a:rPr lang="cs-CZ" sz="2000" dirty="0"/>
              <a:t>zakázka nemůže být zadána bez předchozího jednání z důvodu zvláštních okolností vyplývajících z povahy, složitosti nebo právních a finančních podmínek spojených s předmětem veřejné </a:t>
            </a:r>
            <a:r>
              <a:rPr lang="cs-CZ" sz="2000" dirty="0" smtClean="0"/>
              <a:t>zakázky</a:t>
            </a:r>
            <a:endParaRPr lang="cs-CZ" sz="2000" dirty="0"/>
          </a:p>
          <a:p>
            <a:pPr marL="342900" indent="-342900" algn="just">
              <a:spcAft>
                <a:spcPts val="0"/>
              </a:spcAft>
              <a:buFont typeface="Arial" panose="020B0604020202020204" pitchFamily="34" charset="0"/>
              <a:buChar char="•"/>
            </a:pPr>
            <a:r>
              <a:rPr lang="cs-CZ" sz="2000" dirty="0" smtClean="0"/>
              <a:t>nelze </a:t>
            </a:r>
            <a:r>
              <a:rPr lang="cs-CZ" sz="2000" dirty="0"/>
              <a:t>stanovit technické podmínky odkazem na technické </a:t>
            </a:r>
            <a:r>
              <a:rPr lang="cs-CZ" sz="2000" dirty="0" smtClean="0"/>
              <a:t>dokumenty</a:t>
            </a:r>
          </a:p>
        </p:txBody>
      </p:sp>
      <p:sp>
        <p:nvSpPr>
          <p:cNvPr id="3" name="Nadpis 2"/>
          <p:cNvSpPr>
            <a:spLocks noGrp="1"/>
          </p:cNvSpPr>
          <p:nvPr>
            <p:ph type="title"/>
          </p:nvPr>
        </p:nvSpPr>
        <p:spPr>
          <a:xfrm>
            <a:off x="395536" y="908720"/>
            <a:ext cx="8291264" cy="1008112"/>
          </a:xfrm>
        </p:spPr>
        <p:txBody>
          <a:bodyPr/>
          <a:lstStyle/>
          <a:p>
            <a:r>
              <a:rPr lang="cs-CZ" dirty="0" smtClean="0"/>
              <a:t>Jednací řízení s uveřejněním § 60</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4899486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algn="just">
              <a:spcAft>
                <a:spcPts val="0"/>
              </a:spcAft>
            </a:pPr>
            <a:r>
              <a:rPr lang="cs-CZ" sz="2400" dirty="0" smtClean="0"/>
              <a:t>Stejné podmínky jako v JŘSU</a:t>
            </a:r>
          </a:p>
          <a:p>
            <a:pPr algn="just">
              <a:spcAft>
                <a:spcPts val="0"/>
              </a:spcAft>
            </a:pPr>
            <a:endParaRPr lang="cs-CZ" sz="2400" dirty="0" smtClean="0"/>
          </a:p>
          <a:p>
            <a:pPr algn="just">
              <a:spcAft>
                <a:spcPts val="0"/>
              </a:spcAft>
            </a:pPr>
            <a:r>
              <a:rPr lang="cs-CZ" sz="2400" dirty="0" smtClean="0"/>
              <a:t>Zadavatel </a:t>
            </a:r>
            <a:r>
              <a:rPr lang="cs-CZ" sz="2400" dirty="0"/>
              <a:t>pokračuje v soutěžním dialogu do doby, než rozhodne, zda předložená řešení jsou vhodná. </a:t>
            </a:r>
            <a:endParaRPr lang="cs-CZ" sz="2400" dirty="0" smtClean="0"/>
          </a:p>
          <a:p>
            <a:pPr algn="just">
              <a:spcAft>
                <a:spcPts val="0"/>
              </a:spcAft>
            </a:pPr>
            <a:r>
              <a:rPr lang="cs-CZ" sz="2400" dirty="0" smtClean="0"/>
              <a:t>Účastníka </a:t>
            </a:r>
            <a:r>
              <a:rPr lang="cs-CZ" sz="2400" dirty="0"/>
              <a:t>zadávacího řízení, jehož řešení není vhodné, ze zadávacího řízení vyloučí.</a:t>
            </a:r>
            <a:r>
              <a:rPr lang="cs-CZ" sz="2400" dirty="0" smtClean="0"/>
              <a:t> </a:t>
            </a:r>
            <a:endParaRPr lang="cs-CZ" sz="2400" dirty="0"/>
          </a:p>
          <a:p>
            <a:pPr algn="just"/>
            <a:endParaRPr lang="cs-CZ" dirty="0"/>
          </a:p>
        </p:txBody>
      </p:sp>
      <p:sp>
        <p:nvSpPr>
          <p:cNvPr id="3" name="Nadpis 2"/>
          <p:cNvSpPr>
            <a:spLocks noGrp="1"/>
          </p:cNvSpPr>
          <p:nvPr>
            <p:ph type="title"/>
          </p:nvPr>
        </p:nvSpPr>
        <p:spPr>
          <a:xfrm>
            <a:off x="395536" y="908720"/>
            <a:ext cx="8291264" cy="1008112"/>
          </a:xfrm>
        </p:spPr>
        <p:txBody>
          <a:bodyPr/>
          <a:lstStyle/>
          <a:p>
            <a:r>
              <a:rPr lang="cs-CZ" dirty="0" smtClean="0"/>
              <a:t>Soutěžní dialog § 68</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3171003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Autofit/>
          </a:bodyPr>
          <a:lstStyle/>
          <a:p>
            <a:pPr algn="just">
              <a:spcAft>
                <a:spcPts val="0"/>
              </a:spcAft>
            </a:pPr>
            <a:r>
              <a:rPr lang="cs-CZ" sz="2400" dirty="0" smtClean="0"/>
              <a:t>pokud </a:t>
            </a:r>
            <a:r>
              <a:rPr lang="cs-CZ" sz="2400" dirty="0"/>
              <a:t>nelze potřebu vývoje inovativní dodávky nebo služby nebo inovativních stavebních prací a následné koupě výsledných dodávek, služeb nebo </a:t>
            </a:r>
            <a:r>
              <a:rPr lang="cs-CZ" sz="2400" dirty="0" smtClean="0"/>
              <a:t>st. </a:t>
            </a:r>
            <a:r>
              <a:rPr lang="cs-CZ" sz="2400" dirty="0"/>
              <a:t>prací uspokojit prostřednictvím řešení, která jsou na trhu již </a:t>
            </a:r>
            <a:r>
              <a:rPr lang="cs-CZ" sz="2400" dirty="0" smtClean="0"/>
              <a:t>dostupná</a:t>
            </a:r>
            <a:endParaRPr lang="cs-CZ" sz="2400" dirty="0"/>
          </a:p>
          <a:p>
            <a:pPr algn="just">
              <a:spcAft>
                <a:spcPts val="0"/>
              </a:spcAft>
            </a:pPr>
            <a:r>
              <a:rPr lang="cs-CZ" sz="2400" dirty="0" smtClean="0"/>
              <a:t>Z </a:t>
            </a:r>
            <a:r>
              <a:rPr lang="cs-CZ" sz="2400" dirty="0"/>
              <a:t>stanoví postupné cíle v procesu výzkumu, při jejichž dosažení se ukončují jednotlivé fáze inovačního partnerství a pravidla pro poskytování odměn partnerům za dosažení těchto </a:t>
            </a:r>
            <a:r>
              <a:rPr lang="cs-CZ" sz="2400" dirty="0" smtClean="0"/>
              <a:t>cílů</a:t>
            </a:r>
          </a:p>
          <a:p>
            <a:pPr algn="just">
              <a:spcAft>
                <a:spcPts val="0"/>
              </a:spcAft>
            </a:pPr>
            <a:r>
              <a:rPr lang="cs-CZ" sz="2400" dirty="0" smtClean="0"/>
              <a:t>Z zajistí</a:t>
            </a:r>
            <a:r>
              <a:rPr lang="cs-CZ" sz="2400" dirty="0"/>
              <a:t>, aby struktura inovačního partnerství a poskytované odměny odrážely stupeň inovace navrhovaného řešení a posloupnost kroků výzkumu a vývoje.</a:t>
            </a:r>
          </a:p>
        </p:txBody>
      </p:sp>
      <p:sp>
        <p:nvSpPr>
          <p:cNvPr id="3" name="Nadpis 2"/>
          <p:cNvSpPr>
            <a:spLocks noGrp="1"/>
          </p:cNvSpPr>
          <p:nvPr>
            <p:ph type="title"/>
          </p:nvPr>
        </p:nvSpPr>
        <p:spPr>
          <a:xfrm>
            <a:off x="395536" y="908720"/>
            <a:ext cx="8291264" cy="1008112"/>
          </a:xfrm>
        </p:spPr>
        <p:txBody>
          <a:bodyPr/>
          <a:lstStyle/>
          <a:p>
            <a:r>
              <a:rPr lang="cs-CZ" dirty="0" smtClean="0"/>
              <a:t>Inovační partnerství § 70</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14983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492896"/>
            <a:ext cx="8291264" cy="3960440"/>
          </a:xfrm>
        </p:spPr>
        <p:txBody>
          <a:bodyPr/>
          <a:lstStyle/>
          <a:p>
            <a:r>
              <a:rPr lang="cs-CZ" dirty="0" smtClean="0"/>
              <a:t>VZ na </a:t>
            </a:r>
            <a:r>
              <a:rPr lang="cs-CZ" dirty="0"/>
              <a:t>dodávky </a:t>
            </a:r>
            <a:endParaRPr lang="cs-CZ" dirty="0" smtClean="0"/>
          </a:p>
          <a:p>
            <a:r>
              <a:rPr lang="cs-CZ" dirty="0" smtClean="0"/>
              <a:t>VZ na služby</a:t>
            </a:r>
          </a:p>
          <a:p>
            <a:r>
              <a:rPr lang="cs-CZ" dirty="0" smtClean="0"/>
              <a:t>VZ na </a:t>
            </a:r>
            <a:r>
              <a:rPr lang="cs-CZ" dirty="0"/>
              <a:t>stavební práce </a:t>
            </a:r>
            <a:endParaRPr lang="cs-CZ" dirty="0" smtClean="0"/>
          </a:p>
          <a:p>
            <a:r>
              <a:rPr lang="cs-CZ" dirty="0" smtClean="0"/>
              <a:t>koncese </a:t>
            </a:r>
            <a:r>
              <a:rPr lang="cs-CZ" dirty="0"/>
              <a:t>na služby </a:t>
            </a:r>
            <a:endParaRPr lang="cs-CZ" dirty="0" smtClean="0"/>
          </a:p>
          <a:p>
            <a:r>
              <a:rPr lang="cs-CZ" dirty="0" smtClean="0"/>
              <a:t>koncese </a:t>
            </a:r>
            <a:r>
              <a:rPr lang="cs-CZ" dirty="0"/>
              <a:t>na stavební práce</a:t>
            </a:r>
          </a:p>
        </p:txBody>
      </p:sp>
      <p:sp>
        <p:nvSpPr>
          <p:cNvPr id="3" name="Nadpis 2"/>
          <p:cNvSpPr>
            <a:spLocks noGrp="1"/>
          </p:cNvSpPr>
          <p:nvPr>
            <p:ph type="title"/>
          </p:nvPr>
        </p:nvSpPr>
        <p:spPr>
          <a:xfrm>
            <a:off x="395536" y="1340768"/>
            <a:ext cx="8291264" cy="576064"/>
          </a:xfrm>
        </p:spPr>
        <p:txBody>
          <a:bodyPr/>
          <a:lstStyle/>
          <a:p>
            <a:r>
              <a:rPr lang="cs-CZ" dirty="0" smtClean="0"/>
              <a:t>Veřejná zakázka § 14</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640"/>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4189743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zvláštní druh řízení</a:t>
            </a:r>
          </a:p>
          <a:p>
            <a:pPr algn="just"/>
            <a:r>
              <a:rPr lang="cs-CZ" dirty="0" smtClean="0"/>
              <a:t>na </a:t>
            </a:r>
            <a:r>
              <a:rPr lang="cs-CZ" dirty="0"/>
              <a:t>sociální a jiné zvláštní služby </a:t>
            </a:r>
            <a:r>
              <a:rPr lang="cs-CZ" dirty="0" smtClean="0"/>
              <a:t>v </a:t>
            </a:r>
            <a:r>
              <a:rPr lang="cs-CZ" dirty="0"/>
              <a:t>příloze č. </a:t>
            </a:r>
            <a:r>
              <a:rPr lang="cs-CZ" dirty="0" smtClean="0"/>
              <a:t>4</a:t>
            </a:r>
          </a:p>
          <a:p>
            <a:pPr algn="just"/>
            <a:r>
              <a:rPr lang="cs-CZ" dirty="0" smtClean="0"/>
              <a:t>zahájení</a:t>
            </a:r>
          </a:p>
          <a:p>
            <a:pPr lvl="1" algn="just"/>
            <a:r>
              <a:rPr lang="cs-CZ" dirty="0" smtClean="0"/>
              <a:t>předběžné oznámení</a:t>
            </a:r>
          </a:p>
          <a:p>
            <a:pPr lvl="1" algn="just"/>
            <a:r>
              <a:rPr lang="cs-CZ" dirty="0" smtClean="0"/>
              <a:t>oznámení o zahájení</a:t>
            </a:r>
          </a:p>
          <a:p>
            <a:pPr algn="just"/>
            <a:r>
              <a:rPr lang="cs-CZ" dirty="0" smtClean="0"/>
              <a:t>přípustná i jiná kvalifikace než v NL</a:t>
            </a:r>
          </a:p>
          <a:p>
            <a:pPr algn="just"/>
            <a:endParaRPr lang="cs-CZ" dirty="0"/>
          </a:p>
        </p:txBody>
      </p:sp>
      <p:sp>
        <p:nvSpPr>
          <p:cNvPr id="3" name="Nadpis 2"/>
          <p:cNvSpPr>
            <a:spLocks noGrp="1"/>
          </p:cNvSpPr>
          <p:nvPr>
            <p:ph type="title"/>
          </p:nvPr>
        </p:nvSpPr>
        <p:spPr>
          <a:xfrm>
            <a:off x="395536" y="836712"/>
            <a:ext cx="8291264" cy="1080120"/>
          </a:xfrm>
        </p:spPr>
        <p:txBody>
          <a:bodyPr/>
          <a:lstStyle/>
          <a:p>
            <a:r>
              <a:rPr lang="cs-CZ" dirty="0" smtClean="0"/>
              <a:t>Zjednodušený režim § 129</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3398138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a:bodyPr>
          <a:lstStyle/>
          <a:p>
            <a:pPr algn="just"/>
            <a:r>
              <a:rPr lang="cs-CZ" dirty="0" smtClean="0"/>
              <a:t>průběh ZŘ </a:t>
            </a:r>
            <a:r>
              <a:rPr lang="cs-CZ" dirty="0"/>
              <a:t>určuje zadavatel </a:t>
            </a:r>
            <a:endParaRPr lang="cs-CZ" dirty="0" smtClean="0"/>
          </a:p>
          <a:p>
            <a:pPr algn="just"/>
            <a:r>
              <a:rPr lang="cs-CZ" dirty="0"/>
              <a:t>	</a:t>
            </a:r>
            <a:r>
              <a:rPr lang="cs-CZ" dirty="0" smtClean="0"/>
              <a:t>specifika </a:t>
            </a:r>
            <a:r>
              <a:rPr lang="cs-CZ" dirty="0"/>
              <a:t>zadávaných </a:t>
            </a:r>
            <a:r>
              <a:rPr lang="cs-CZ" dirty="0" smtClean="0"/>
              <a:t>služeb</a:t>
            </a:r>
          </a:p>
          <a:p>
            <a:pPr algn="just"/>
            <a:r>
              <a:rPr lang="cs-CZ" dirty="0" smtClean="0"/>
              <a:t>možnost jednat</a:t>
            </a:r>
          </a:p>
          <a:p>
            <a:pPr algn="just"/>
            <a:r>
              <a:rPr lang="cs-CZ" dirty="0" smtClean="0"/>
              <a:t>možnost měnit </a:t>
            </a:r>
            <a:r>
              <a:rPr lang="cs-CZ" dirty="0"/>
              <a:t>zadávací </a:t>
            </a:r>
            <a:r>
              <a:rPr lang="cs-CZ" dirty="0" smtClean="0"/>
              <a:t>podmínky (zásady!)</a:t>
            </a:r>
          </a:p>
          <a:p>
            <a:pPr algn="just"/>
            <a:r>
              <a:rPr lang="cs-CZ" dirty="0" smtClean="0"/>
              <a:t>kritéria kvality</a:t>
            </a:r>
          </a:p>
          <a:p>
            <a:pPr lvl="1" algn="just"/>
            <a:r>
              <a:rPr lang="cs-CZ" dirty="0" smtClean="0"/>
              <a:t>hodnocení potřeby </a:t>
            </a:r>
            <a:r>
              <a:rPr lang="cs-CZ" dirty="0"/>
              <a:t>zajištění kvality, návaznosti, dostupnosti </a:t>
            </a:r>
            <a:r>
              <a:rPr lang="cs-CZ" dirty="0" smtClean="0"/>
              <a:t>a </a:t>
            </a:r>
            <a:r>
              <a:rPr lang="cs-CZ" dirty="0"/>
              <a:t>komplexnosti služeb, inovativnosti řešení, přínosu pro uživatele nebo kritéria udržitelnosti sociálních služeb</a:t>
            </a:r>
          </a:p>
        </p:txBody>
      </p:sp>
      <p:sp>
        <p:nvSpPr>
          <p:cNvPr id="3" name="Nadpis 2"/>
          <p:cNvSpPr>
            <a:spLocks noGrp="1"/>
          </p:cNvSpPr>
          <p:nvPr>
            <p:ph type="title"/>
          </p:nvPr>
        </p:nvSpPr>
        <p:spPr>
          <a:xfrm>
            <a:off x="395536" y="908720"/>
            <a:ext cx="8291264" cy="1008112"/>
          </a:xfrm>
        </p:spPr>
        <p:txBody>
          <a:bodyPr/>
          <a:lstStyle/>
          <a:p>
            <a:r>
              <a:rPr lang="cs-CZ" dirty="0" smtClean="0"/>
              <a:t>Zjednodušený režim</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9300867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KV je </a:t>
            </a:r>
            <a:r>
              <a:rPr lang="cs-CZ" i="1" dirty="0"/>
              <a:t>„způsobilost a schopnost dodavatele plnit veřejnou zakázku</a:t>
            </a:r>
            <a:r>
              <a:rPr lang="cs-CZ" dirty="0"/>
              <a:t>“</a:t>
            </a:r>
          </a:p>
          <a:p>
            <a:r>
              <a:rPr lang="cs-CZ" dirty="0"/>
              <a:t>terminologie: způsobilost, kvalifikace</a:t>
            </a:r>
          </a:p>
          <a:p>
            <a:pPr>
              <a:spcAft>
                <a:spcPts val="0"/>
              </a:spcAft>
            </a:pPr>
            <a:r>
              <a:rPr lang="cs-CZ" dirty="0"/>
              <a:t>rozlišení u NL a PL</a:t>
            </a:r>
          </a:p>
          <a:p>
            <a:pPr>
              <a:spcAft>
                <a:spcPts val="0"/>
              </a:spcAft>
            </a:pPr>
            <a:r>
              <a:rPr lang="cs-CZ" dirty="0"/>
              <a:t>	v míře povinnosti KV</a:t>
            </a:r>
          </a:p>
          <a:p>
            <a:pPr>
              <a:spcAft>
                <a:spcPts val="0"/>
              </a:spcAft>
            </a:pPr>
            <a:r>
              <a:rPr lang="cs-CZ" dirty="0"/>
              <a:t>	v rozsahu přípustné KV</a:t>
            </a:r>
          </a:p>
          <a:p>
            <a:endParaRPr lang="cs-CZ" dirty="0"/>
          </a:p>
          <a:p>
            <a:endParaRPr lang="cs-CZ" dirty="0"/>
          </a:p>
        </p:txBody>
      </p:sp>
      <p:sp>
        <p:nvSpPr>
          <p:cNvPr id="3" name="Nadpis 2"/>
          <p:cNvSpPr>
            <a:spLocks noGrp="1"/>
          </p:cNvSpPr>
          <p:nvPr>
            <p:ph type="title"/>
          </p:nvPr>
        </p:nvSpPr>
        <p:spPr>
          <a:xfrm>
            <a:off x="395536" y="908720"/>
            <a:ext cx="8291264" cy="1008112"/>
          </a:xfrm>
        </p:spPr>
        <p:txBody>
          <a:bodyPr/>
          <a:lstStyle/>
          <a:p>
            <a:r>
              <a:rPr lang="cs-CZ" dirty="0" smtClean="0"/>
              <a:t>Kvalifikace  § 73 - 88</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6089333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a:t>POVINNOST požadovat prokázání</a:t>
            </a:r>
          </a:p>
          <a:p>
            <a:pPr algn="just"/>
            <a:r>
              <a:rPr lang="cs-CZ" b="1" dirty="0"/>
              <a:t>základní způsobilost </a:t>
            </a:r>
            <a:r>
              <a:rPr lang="cs-CZ" dirty="0"/>
              <a:t>(</a:t>
            </a:r>
            <a:r>
              <a:rPr lang="cs-CZ" dirty="0" err="1"/>
              <a:t>netrestanost</a:t>
            </a:r>
            <a:r>
              <a:rPr lang="cs-CZ" dirty="0"/>
              <a:t>, nedoplatky…) </a:t>
            </a:r>
          </a:p>
          <a:p>
            <a:pPr algn="just"/>
            <a:r>
              <a:rPr lang="cs-CZ" b="1" dirty="0"/>
              <a:t>profesní způsobilost </a:t>
            </a:r>
            <a:r>
              <a:rPr lang="cs-CZ" dirty="0"/>
              <a:t>(výpis z obchodního rejstříku nebo jiné obdobné evidence) – neplatí u JŘBU</a:t>
            </a:r>
          </a:p>
          <a:p>
            <a:pPr algn="just"/>
            <a:endParaRPr lang="cs-CZ" dirty="0"/>
          </a:p>
        </p:txBody>
      </p:sp>
      <p:sp>
        <p:nvSpPr>
          <p:cNvPr id="3" name="Nadpis 2"/>
          <p:cNvSpPr>
            <a:spLocks noGrp="1"/>
          </p:cNvSpPr>
          <p:nvPr>
            <p:ph type="title"/>
          </p:nvPr>
        </p:nvSpPr>
        <p:spPr>
          <a:xfrm>
            <a:off x="395536" y="908720"/>
            <a:ext cx="8291264" cy="1008112"/>
          </a:xfrm>
        </p:spPr>
        <p:txBody>
          <a:bodyPr/>
          <a:lstStyle/>
          <a:p>
            <a:r>
              <a:rPr lang="cs-CZ" dirty="0"/>
              <a:t>Nadlimitní kvalifikace</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010877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gn="just"/>
            <a:r>
              <a:rPr lang="cs-CZ" dirty="0"/>
              <a:t>MOŽNOST požadovat prokázání</a:t>
            </a:r>
          </a:p>
          <a:p>
            <a:pPr algn="just"/>
            <a:r>
              <a:rPr lang="cs-CZ" b="1" dirty="0"/>
              <a:t>profesní způsobilost </a:t>
            </a:r>
            <a:r>
              <a:rPr lang="cs-CZ" dirty="0"/>
              <a:t>(oprávnění k podnikání, členství v komoře, odborná </a:t>
            </a:r>
            <a:r>
              <a:rPr lang="cs-CZ" dirty="0" err="1"/>
              <a:t>zp</a:t>
            </a:r>
            <a:r>
              <a:rPr lang="cs-CZ" dirty="0"/>
              <a:t>. podle jiných předpisů)</a:t>
            </a:r>
          </a:p>
          <a:p>
            <a:pPr algn="just"/>
            <a:r>
              <a:rPr lang="cs-CZ" b="1" dirty="0"/>
              <a:t>ekonomická kvalifikace</a:t>
            </a:r>
          </a:p>
          <a:p>
            <a:pPr algn="just"/>
            <a:r>
              <a:rPr lang="cs-CZ" b="1" dirty="0"/>
              <a:t>technická kvalifikace</a:t>
            </a:r>
          </a:p>
          <a:p>
            <a:pPr algn="just"/>
            <a:endParaRPr lang="cs-CZ" sz="200" b="1" dirty="0"/>
          </a:p>
          <a:p>
            <a:pPr algn="just"/>
            <a:r>
              <a:rPr lang="cs-CZ" u="sng" dirty="0"/>
              <a:t>zákaz požadovat jinou kvalifikaci</a:t>
            </a:r>
          </a:p>
          <a:p>
            <a:pPr algn="just"/>
            <a:endParaRPr lang="cs-CZ" dirty="0"/>
          </a:p>
          <a:p>
            <a:pPr algn="just"/>
            <a:endParaRPr lang="cs-CZ" dirty="0"/>
          </a:p>
        </p:txBody>
      </p:sp>
      <p:sp>
        <p:nvSpPr>
          <p:cNvPr id="3" name="Nadpis 2"/>
          <p:cNvSpPr>
            <a:spLocks noGrp="1"/>
          </p:cNvSpPr>
          <p:nvPr>
            <p:ph type="title"/>
          </p:nvPr>
        </p:nvSpPr>
        <p:spPr>
          <a:xfrm>
            <a:off x="395536" y="764704"/>
            <a:ext cx="8291264" cy="1152128"/>
          </a:xfrm>
        </p:spPr>
        <p:txBody>
          <a:bodyPr/>
          <a:lstStyle/>
          <a:p>
            <a:r>
              <a:rPr lang="cs-CZ" dirty="0"/>
              <a:t>Nadlimitní kvalifikace</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240636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a:t>základní způsobilost</a:t>
            </a:r>
          </a:p>
          <a:p>
            <a:pPr algn="just"/>
            <a:r>
              <a:rPr lang="cs-CZ" dirty="0"/>
              <a:t>další důvody pro vyloučení</a:t>
            </a:r>
          </a:p>
          <a:p>
            <a:pPr marL="457200" indent="-457200" algn="just">
              <a:spcBef>
                <a:spcPts val="0"/>
              </a:spcBef>
              <a:spcAft>
                <a:spcPts val="0"/>
              </a:spcAft>
              <a:buFont typeface="Arial" panose="020B0604020202020204" pitchFamily="34" charset="0"/>
              <a:buChar char="•"/>
            </a:pPr>
            <a:r>
              <a:rPr lang="cs-CZ" dirty="0"/>
              <a:t>plnění by vedlo k nedodržování předpisů</a:t>
            </a:r>
          </a:p>
          <a:p>
            <a:pPr marL="457200" indent="-457200" algn="just">
              <a:spcBef>
                <a:spcPts val="0"/>
              </a:spcBef>
              <a:spcAft>
                <a:spcPts val="0"/>
              </a:spcAft>
              <a:buFont typeface="Arial" panose="020B0604020202020204" pitchFamily="34" charset="0"/>
              <a:buChar char="•"/>
            </a:pPr>
            <a:r>
              <a:rPr lang="cs-CZ" dirty="0"/>
              <a:t>střet zájmů</a:t>
            </a:r>
          </a:p>
          <a:p>
            <a:pPr marL="457200" indent="-457200" algn="just">
              <a:spcBef>
                <a:spcPts val="0"/>
              </a:spcBef>
              <a:spcAft>
                <a:spcPts val="0"/>
              </a:spcAft>
              <a:buFont typeface="Arial" panose="020B0604020202020204" pitchFamily="34" charset="0"/>
              <a:buChar char="•"/>
            </a:pPr>
            <a:r>
              <a:rPr lang="cs-CZ" dirty="0"/>
              <a:t>narušení hospodářské soutěže</a:t>
            </a:r>
          </a:p>
          <a:p>
            <a:pPr marL="457200" indent="-457200" algn="just">
              <a:spcBef>
                <a:spcPts val="0"/>
              </a:spcBef>
              <a:spcAft>
                <a:spcPts val="0"/>
              </a:spcAft>
              <a:buFont typeface="Arial" panose="020B0604020202020204" pitchFamily="34" charset="0"/>
              <a:buChar char="•"/>
            </a:pPr>
            <a:r>
              <a:rPr lang="cs-CZ" dirty="0"/>
              <a:t>profesní pochybení (u zadavatele, obecné)</a:t>
            </a:r>
          </a:p>
          <a:p>
            <a:pPr marL="457200" indent="-457200" algn="just">
              <a:spcBef>
                <a:spcPts val="0"/>
              </a:spcBef>
              <a:spcAft>
                <a:spcPts val="0"/>
              </a:spcAft>
              <a:buFont typeface="Arial" panose="020B0604020202020204" pitchFamily="34" charset="0"/>
              <a:buChar char="•"/>
            </a:pPr>
            <a:r>
              <a:rPr lang="cs-CZ" dirty="0"/>
              <a:t>pokus o ovlivnění zadavatele</a:t>
            </a:r>
          </a:p>
          <a:p>
            <a:pPr marL="457200" indent="-457200" algn="just">
              <a:spcBef>
                <a:spcPts val="0"/>
              </a:spcBef>
              <a:spcAft>
                <a:spcPts val="0"/>
              </a:spcAft>
              <a:buFont typeface="Arial" panose="020B0604020202020204" pitchFamily="34" charset="0"/>
              <a:buChar char="•"/>
            </a:pPr>
            <a:r>
              <a:rPr lang="cs-CZ" dirty="0"/>
              <a:t>zakázaní dohoda k narušení </a:t>
            </a:r>
            <a:r>
              <a:rPr lang="cs-CZ" dirty="0" err="1"/>
              <a:t>hosp</a:t>
            </a:r>
            <a:r>
              <a:rPr lang="cs-CZ" dirty="0"/>
              <a:t>. soutěže</a:t>
            </a:r>
          </a:p>
          <a:p>
            <a:pPr algn="just"/>
            <a:endParaRPr lang="cs-CZ" dirty="0"/>
          </a:p>
          <a:p>
            <a:pPr algn="just"/>
            <a:endParaRPr lang="cs-CZ" dirty="0"/>
          </a:p>
        </p:txBody>
      </p:sp>
      <p:sp>
        <p:nvSpPr>
          <p:cNvPr id="3" name="Nadpis 2"/>
          <p:cNvSpPr>
            <a:spLocks noGrp="1"/>
          </p:cNvSpPr>
          <p:nvPr>
            <p:ph type="title"/>
          </p:nvPr>
        </p:nvSpPr>
        <p:spPr>
          <a:xfrm>
            <a:off x="395536" y="980728"/>
            <a:ext cx="8291264" cy="936104"/>
          </a:xfrm>
        </p:spPr>
        <p:txBody>
          <a:bodyPr/>
          <a:lstStyle/>
          <a:p>
            <a:r>
              <a:rPr lang="cs-CZ" dirty="0"/>
              <a:t>Obnovení způsobilosti</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18512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gn="just"/>
            <a:r>
              <a:rPr lang="cs-CZ" dirty="0"/>
              <a:t>Účastník </a:t>
            </a:r>
            <a:r>
              <a:rPr lang="cs-CZ" u="sng" dirty="0"/>
              <a:t>může</a:t>
            </a:r>
            <a:r>
              <a:rPr lang="cs-CZ" dirty="0"/>
              <a:t> prokázat, že </a:t>
            </a:r>
            <a:r>
              <a:rPr lang="cs-CZ" u="sng" dirty="0"/>
              <a:t>obnovil</a:t>
            </a:r>
            <a:r>
              <a:rPr lang="cs-CZ" dirty="0"/>
              <a:t> svou </a:t>
            </a:r>
            <a:r>
              <a:rPr lang="cs-CZ" u="sng" dirty="0"/>
              <a:t>způsobilost</a:t>
            </a:r>
            <a:r>
              <a:rPr lang="cs-CZ" dirty="0"/>
              <a:t>, pokud v průběhu zadávacího řízení zadavateli doloží, že </a:t>
            </a:r>
            <a:r>
              <a:rPr lang="cs-CZ" u="sng" dirty="0"/>
              <a:t>přijal dostatečná nápravná opatření</a:t>
            </a:r>
            <a:r>
              <a:rPr lang="cs-CZ" dirty="0"/>
              <a:t>. </a:t>
            </a:r>
          </a:p>
          <a:p>
            <a:pPr algn="just"/>
            <a:endParaRPr lang="cs-CZ" sz="100" dirty="0"/>
          </a:p>
          <a:p>
            <a:pPr algn="just">
              <a:spcBef>
                <a:spcPts val="0"/>
              </a:spcBef>
              <a:spcAft>
                <a:spcPts val="0"/>
              </a:spcAft>
            </a:pPr>
            <a:r>
              <a:rPr lang="cs-CZ" sz="3200" dirty="0"/>
              <a:t>v nabídce</a:t>
            </a:r>
          </a:p>
          <a:p>
            <a:pPr algn="just">
              <a:spcBef>
                <a:spcPts val="0"/>
              </a:spcBef>
              <a:spcAft>
                <a:spcPts val="0"/>
              </a:spcAft>
            </a:pPr>
            <a:r>
              <a:rPr lang="cs-CZ" sz="3200" dirty="0"/>
              <a:t>v námitce proti vyloučení</a:t>
            </a:r>
          </a:p>
          <a:p>
            <a:pPr algn="just"/>
            <a:endParaRPr lang="cs-CZ" sz="800" dirty="0"/>
          </a:p>
          <a:p>
            <a:pPr algn="just"/>
            <a:r>
              <a:rPr lang="cs-CZ" sz="2400" dirty="0"/>
              <a:t>NELZE u pravomocného odsouzení k zákazu plnění veřejných zakázek nebo účasti v koncesním řízení</a:t>
            </a:r>
          </a:p>
          <a:p>
            <a:pPr algn="just"/>
            <a:endParaRPr lang="cs-CZ" dirty="0"/>
          </a:p>
          <a:p>
            <a:pPr algn="just"/>
            <a:endParaRPr lang="cs-CZ" dirty="0"/>
          </a:p>
        </p:txBody>
      </p:sp>
      <p:sp>
        <p:nvSpPr>
          <p:cNvPr id="3" name="Nadpis 2"/>
          <p:cNvSpPr>
            <a:spLocks noGrp="1"/>
          </p:cNvSpPr>
          <p:nvPr>
            <p:ph type="title"/>
          </p:nvPr>
        </p:nvSpPr>
        <p:spPr>
          <a:xfrm>
            <a:off x="395536" y="908720"/>
            <a:ext cx="8291264" cy="1008112"/>
          </a:xfrm>
        </p:spPr>
        <p:txBody>
          <a:bodyPr/>
          <a:lstStyle/>
          <a:p>
            <a:r>
              <a:rPr lang="cs-CZ" dirty="0"/>
              <a:t>Obnovení způsobilosti</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337452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a:t>nápravná opatření (</a:t>
            </a:r>
            <a:r>
              <a:rPr lang="cs-CZ" dirty="0" err="1"/>
              <a:t>fak</a:t>
            </a:r>
            <a:r>
              <a:rPr lang="cs-CZ" dirty="0"/>
              <a:t>.)</a:t>
            </a:r>
          </a:p>
          <a:p>
            <a:pPr algn="just">
              <a:spcBef>
                <a:spcPts val="0"/>
              </a:spcBef>
              <a:spcAft>
                <a:spcPts val="0"/>
              </a:spcAft>
            </a:pPr>
            <a:r>
              <a:rPr lang="cs-CZ" dirty="0"/>
              <a:t>- uhrazení dlužných částek nebo nedoplatků </a:t>
            </a:r>
          </a:p>
          <a:p>
            <a:pPr algn="just">
              <a:spcBef>
                <a:spcPts val="0"/>
              </a:spcBef>
              <a:spcAft>
                <a:spcPts val="0"/>
              </a:spcAft>
            </a:pPr>
            <a:r>
              <a:rPr lang="cs-CZ" dirty="0"/>
              <a:t>- úplná náhrada újmy způsobená spácháním trestného činu nebo pochybením</a:t>
            </a:r>
          </a:p>
          <a:p>
            <a:pPr algn="just">
              <a:spcBef>
                <a:spcPts val="0"/>
              </a:spcBef>
              <a:spcAft>
                <a:spcPts val="0"/>
              </a:spcAft>
            </a:pPr>
            <a:r>
              <a:rPr lang="cs-CZ" dirty="0"/>
              <a:t>- aktivní spolupráce s orgány provádějícími vyšetřování, dozor, dohled nebo přezkum</a:t>
            </a:r>
          </a:p>
          <a:p>
            <a:pPr algn="just">
              <a:spcBef>
                <a:spcPts val="0"/>
              </a:spcBef>
              <a:spcAft>
                <a:spcPts val="0"/>
              </a:spcAft>
            </a:pPr>
            <a:r>
              <a:rPr lang="cs-CZ" dirty="0"/>
              <a:t>- přijetí technických, organizačních nebo personálních preventivních opatření</a:t>
            </a:r>
          </a:p>
          <a:p>
            <a:pPr algn="just"/>
            <a:endParaRPr lang="cs-CZ" dirty="0"/>
          </a:p>
        </p:txBody>
      </p:sp>
      <p:sp>
        <p:nvSpPr>
          <p:cNvPr id="3" name="Nadpis 2"/>
          <p:cNvSpPr>
            <a:spLocks noGrp="1"/>
          </p:cNvSpPr>
          <p:nvPr>
            <p:ph type="title"/>
          </p:nvPr>
        </p:nvSpPr>
        <p:spPr>
          <a:xfrm>
            <a:off x="395536" y="908720"/>
            <a:ext cx="8291264" cy="1008112"/>
          </a:xfrm>
        </p:spPr>
        <p:txBody>
          <a:bodyPr/>
          <a:lstStyle/>
          <a:p>
            <a:r>
              <a:rPr lang="cs-CZ" dirty="0"/>
              <a:t>Obnovení způsobilosti</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989303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a:t>Zadavatel posoudí, zda nápravná opatření považuje za dostatečná</a:t>
            </a:r>
          </a:p>
          <a:p>
            <a:pPr algn="just"/>
            <a:r>
              <a:rPr lang="cs-CZ" dirty="0"/>
              <a:t>zohlední závažnost a konkrétní okolnosti trestného činu nebo jiného pochybení. </a:t>
            </a:r>
          </a:p>
          <a:p>
            <a:pPr algn="just"/>
            <a:r>
              <a:rPr lang="cs-CZ" dirty="0"/>
              <a:t>ZÁVĚR: </a:t>
            </a:r>
          </a:p>
          <a:p>
            <a:pPr algn="just"/>
            <a:r>
              <a:rPr lang="cs-CZ" dirty="0"/>
              <a:t>ANO - nevyloučí nebo vyloučení zruší</a:t>
            </a:r>
          </a:p>
          <a:p>
            <a:pPr algn="just"/>
            <a:r>
              <a:rPr lang="cs-CZ" dirty="0"/>
              <a:t>NE – vyloučí nebo vyloučení potvrdí </a:t>
            </a:r>
          </a:p>
          <a:p>
            <a:pPr algn="just"/>
            <a:endParaRPr lang="cs-CZ" dirty="0"/>
          </a:p>
        </p:txBody>
      </p:sp>
      <p:sp>
        <p:nvSpPr>
          <p:cNvPr id="3" name="Nadpis 2"/>
          <p:cNvSpPr>
            <a:spLocks noGrp="1"/>
          </p:cNvSpPr>
          <p:nvPr>
            <p:ph type="title"/>
          </p:nvPr>
        </p:nvSpPr>
        <p:spPr>
          <a:xfrm>
            <a:off x="395536" y="1052736"/>
            <a:ext cx="8291264" cy="864096"/>
          </a:xfrm>
        </p:spPr>
        <p:txBody>
          <a:bodyPr/>
          <a:lstStyle/>
          <a:p>
            <a:r>
              <a:rPr lang="cs-CZ" dirty="0"/>
              <a:t>Obnovení způsobilosti</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459883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a:t>omezená oproti směrnicím </a:t>
            </a:r>
          </a:p>
          <a:p>
            <a:pPr algn="just"/>
            <a:r>
              <a:rPr lang="cs-CZ" dirty="0"/>
              <a:t>OBRAT</a:t>
            </a:r>
          </a:p>
          <a:p>
            <a:pPr algn="just"/>
            <a:r>
              <a:rPr lang="cs-CZ" dirty="0"/>
              <a:t>minimální roční obrat nejdéle za 3 bezprostředně předcházející účetní období</a:t>
            </a:r>
          </a:p>
          <a:p>
            <a:pPr algn="just"/>
            <a:r>
              <a:rPr lang="cs-CZ" dirty="0"/>
              <a:t>výše ročního obratu nesmí přesahovat dvojnásobek předpokládané hodnoty veřejné zakázky</a:t>
            </a:r>
          </a:p>
          <a:p>
            <a:pPr algn="just"/>
            <a:endParaRPr lang="cs-CZ" dirty="0"/>
          </a:p>
          <a:p>
            <a:pPr algn="just"/>
            <a:endParaRPr lang="cs-CZ" dirty="0"/>
          </a:p>
        </p:txBody>
      </p:sp>
      <p:sp>
        <p:nvSpPr>
          <p:cNvPr id="3" name="Nadpis 2"/>
          <p:cNvSpPr>
            <a:spLocks noGrp="1"/>
          </p:cNvSpPr>
          <p:nvPr>
            <p:ph type="title"/>
          </p:nvPr>
        </p:nvSpPr>
        <p:spPr>
          <a:xfrm>
            <a:off x="395536" y="1124744"/>
            <a:ext cx="8291264" cy="792088"/>
          </a:xfrm>
        </p:spPr>
        <p:txBody>
          <a:bodyPr/>
          <a:lstStyle/>
          <a:p>
            <a:r>
              <a:rPr lang="cs-CZ" dirty="0"/>
              <a:t>Ekonomická kvalifikace</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441963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zrušen pojem </a:t>
            </a:r>
          </a:p>
          <a:p>
            <a:pPr lvl="1"/>
            <a:r>
              <a:rPr lang="cs-CZ" dirty="0" smtClean="0"/>
              <a:t>dotovaný zadavatel</a:t>
            </a:r>
          </a:p>
          <a:p>
            <a:pPr lvl="1"/>
            <a:r>
              <a:rPr lang="cs-CZ" dirty="0" smtClean="0"/>
              <a:t>sektorový zadavatel</a:t>
            </a:r>
          </a:p>
          <a:p>
            <a:pPr lvl="1"/>
            <a:endParaRPr lang="cs-CZ" dirty="0" smtClean="0"/>
          </a:p>
          <a:p>
            <a:r>
              <a:rPr lang="cs-CZ" b="1" dirty="0" smtClean="0"/>
              <a:t>zadavatel</a:t>
            </a:r>
          </a:p>
          <a:p>
            <a:pPr lvl="1"/>
            <a:r>
              <a:rPr lang="cs-CZ" dirty="0" smtClean="0"/>
              <a:t>veřejný zadavatel</a:t>
            </a:r>
          </a:p>
          <a:p>
            <a:pPr lvl="1"/>
            <a:r>
              <a:rPr lang="cs-CZ" dirty="0" smtClean="0"/>
              <a:t>zadavatel, o kterém to stanoví zákon </a:t>
            </a:r>
          </a:p>
          <a:p>
            <a:pPr lvl="1"/>
            <a:r>
              <a:rPr lang="cs-CZ" dirty="0" smtClean="0"/>
              <a:t>(zadavatel veřejné zakázky)</a:t>
            </a:r>
          </a:p>
          <a:p>
            <a:endParaRPr lang="cs-CZ" dirty="0"/>
          </a:p>
        </p:txBody>
      </p:sp>
      <p:sp>
        <p:nvSpPr>
          <p:cNvPr id="3" name="Nadpis 2"/>
          <p:cNvSpPr>
            <a:spLocks noGrp="1"/>
          </p:cNvSpPr>
          <p:nvPr>
            <p:ph type="title"/>
          </p:nvPr>
        </p:nvSpPr>
        <p:spPr>
          <a:xfrm>
            <a:off x="395536" y="1124744"/>
            <a:ext cx="8291264" cy="792088"/>
          </a:xfrm>
        </p:spPr>
        <p:txBody>
          <a:bodyPr/>
          <a:lstStyle/>
          <a:p>
            <a:r>
              <a:rPr lang="cs-CZ" dirty="0" smtClean="0"/>
              <a:t>Zadavatel §  4</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8142318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a:t>prokázání výkazem zisku a ztrát dodavatele nebo obdobným dokladem </a:t>
            </a:r>
          </a:p>
          <a:p>
            <a:pPr algn="just"/>
            <a:r>
              <a:rPr lang="cs-CZ" dirty="0"/>
              <a:t>zákaz ekonomické kvalifikace u VZ na projektové a architektonické služby</a:t>
            </a:r>
          </a:p>
          <a:p>
            <a:pPr algn="just"/>
            <a:endParaRPr lang="cs-CZ" dirty="0"/>
          </a:p>
        </p:txBody>
      </p:sp>
      <p:sp>
        <p:nvSpPr>
          <p:cNvPr id="3" name="Nadpis 2"/>
          <p:cNvSpPr>
            <a:spLocks noGrp="1"/>
          </p:cNvSpPr>
          <p:nvPr>
            <p:ph type="title"/>
          </p:nvPr>
        </p:nvSpPr>
        <p:spPr>
          <a:xfrm>
            <a:off x="395536" y="1124744"/>
            <a:ext cx="8291264" cy="792088"/>
          </a:xfrm>
        </p:spPr>
        <p:txBody>
          <a:bodyPr/>
          <a:lstStyle/>
          <a:p>
            <a:r>
              <a:rPr lang="cs-CZ" dirty="0"/>
              <a:t>Ekonomická kvalifikace</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8485075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0000" lnSpcReduction="20000"/>
          </a:bodyPr>
          <a:lstStyle/>
          <a:p>
            <a:pPr algn="just">
              <a:spcBef>
                <a:spcPts val="0"/>
              </a:spcBef>
              <a:spcAft>
                <a:spcPts val="0"/>
              </a:spcAft>
            </a:pPr>
            <a:r>
              <a:rPr lang="cs-CZ" dirty="0"/>
              <a:t>omezený výčet, nerozlišuje se podle předmětu</a:t>
            </a:r>
          </a:p>
          <a:p>
            <a:pPr algn="just">
              <a:spcBef>
                <a:spcPts val="0"/>
              </a:spcBef>
              <a:spcAft>
                <a:spcPts val="0"/>
              </a:spcAft>
            </a:pPr>
            <a:endParaRPr lang="cs-CZ" sz="1400" dirty="0"/>
          </a:p>
          <a:p>
            <a:pPr marL="457200" indent="-457200" algn="just">
              <a:spcBef>
                <a:spcPts val="0"/>
              </a:spcBef>
              <a:buFont typeface="Arial" panose="020B0604020202020204" pitchFamily="34" charset="0"/>
              <a:buChar char="•"/>
            </a:pPr>
            <a:r>
              <a:rPr lang="cs-CZ" dirty="0"/>
              <a:t>seznam stavebních prací za posledních 5 let </a:t>
            </a:r>
          </a:p>
          <a:p>
            <a:pPr marL="457200" indent="-457200" algn="just">
              <a:spcBef>
                <a:spcPts val="0"/>
              </a:spcBef>
              <a:buFont typeface="Arial" panose="020B0604020202020204" pitchFamily="34" charset="0"/>
              <a:buChar char="•"/>
            </a:pPr>
            <a:r>
              <a:rPr lang="cs-CZ" dirty="0"/>
              <a:t>seznam dodávek nebo služeb za poslední 3 roky</a:t>
            </a:r>
          </a:p>
          <a:p>
            <a:pPr marL="457200" indent="-457200" algn="just">
              <a:spcBef>
                <a:spcPts val="0"/>
              </a:spcBef>
              <a:buFont typeface="Arial" panose="020B0604020202020204" pitchFamily="34" charset="0"/>
              <a:buChar char="•"/>
            </a:pPr>
            <a:r>
              <a:rPr lang="cs-CZ" dirty="0"/>
              <a:t>seznam techniků nebo technických útvarů</a:t>
            </a:r>
          </a:p>
          <a:p>
            <a:pPr marL="457200" indent="-457200" algn="just">
              <a:spcBef>
                <a:spcPts val="0"/>
              </a:spcBef>
              <a:buFont typeface="Arial" panose="020B0604020202020204" pitchFamily="34" charset="0"/>
              <a:buChar char="•"/>
            </a:pPr>
            <a:r>
              <a:rPr lang="cs-CZ" dirty="0"/>
              <a:t>osvědčení o vzdělání a odborné kvalifikaci </a:t>
            </a:r>
          </a:p>
          <a:p>
            <a:pPr marL="457200" indent="-457200" algn="just">
              <a:spcBef>
                <a:spcPts val="0"/>
              </a:spcBef>
              <a:buFont typeface="Arial" panose="020B0604020202020204" pitchFamily="34" charset="0"/>
              <a:buChar char="•"/>
            </a:pPr>
            <a:r>
              <a:rPr lang="cs-CZ" dirty="0"/>
              <a:t>popis technického vybavení…</a:t>
            </a:r>
          </a:p>
          <a:p>
            <a:pPr marL="457200" indent="-457200" algn="just">
              <a:spcBef>
                <a:spcPts val="0"/>
              </a:spcBef>
              <a:buFont typeface="Arial" panose="020B0604020202020204" pitchFamily="34" charset="0"/>
              <a:buChar char="•"/>
            </a:pPr>
            <a:r>
              <a:rPr lang="cs-CZ" dirty="0"/>
              <a:t>přehled o řízení dodavatelského řetězce </a:t>
            </a:r>
          </a:p>
          <a:p>
            <a:pPr marL="457200" indent="-457200" algn="just">
              <a:spcBef>
                <a:spcPts val="0"/>
              </a:spcBef>
              <a:buFont typeface="Arial" panose="020B0604020202020204" pitchFamily="34" charset="0"/>
              <a:buChar char="•"/>
            </a:pPr>
            <a:r>
              <a:rPr lang="cs-CZ" dirty="0"/>
              <a:t>provedení kontroly technické kapacity </a:t>
            </a:r>
          </a:p>
          <a:p>
            <a:pPr marL="457200" indent="-457200" algn="just">
              <a:spcBef>
                <a:spcPts val="0"/>
              </a:spcBef>
              <a:buFont typeface="Arial" panose="020B0604020202020204" pitchFamily="34" charset="0"/>
              <a:buChar char="•"/>
            </a:pPr>
            <a:r>
              <a:rPr lang="cs-CZ" dirty="0"/>
              <a:t>opatření v oblasti řízení z hlediska ochrany životního prostředí</a:t>
            </a:r>
          </a:p>
          <a:p>
            <a:pPr marL="457200" indent="-457200" algn="just">
              <a:spcBef>
                <a:spcPts val="0"/>
              </a:spcBef>
              <a:buFont typeface="Arial" panose="020B0604020202020204" pitchFamily="34" charset="0"/>
              <a:buChar char="•"/>
            </a:pPr>
            <a:r>
              <a:rPr lang="cs-CZ" dirty="0"/>
              <a:t>přehled průměrného ročního počtu zaměstnanců </a:t>
            </a:r>
          </a:p>
          <a:p>
            <a:pPr marL="457200" indent="-457200" algn="just">
              <a:spcBef>
                <a:spcPts val="0"/>
              </a:spcBef>
              <a:buFont typeface="Arial" panose="020B0604020202020204" pitchFamily="34" charset="0"/>
              <a:buChar char="•"/>
            </a:pPr>
            <a:r>
              <a:rPr lang="cs-CZ" dirty="0"/>
              <a:t>vzorky, popisy nebo fotografie </a:t>
            </a:r>
            <a:r>
              <a:rPr lang="cs-CZ" dirty="0" smtClean="0"/>
              <a:t>výrobků</a:t>
            </a:r>
            <a:endParaRPr lang="cs-CZ" dirty="0"/>
          </a:p>
        </p:txBody>
      </p:sp>
      <p:sp>
        <p:nvSpPr>
          <p:cNvPr id="3" name="Nadpis 2"/>
          <p:cNvSpPr>
            <a:spLocks noGrp="1"/>
          </p:cNvSpPr>
          <p:nvPr>
            <p:ph type="title"/>
          </p:nvPr>
        </p:nvSpPr>
        <p:spPr>
          <a:xfrm>
            <a:off x="395536" y="908720"/>
            <a:ext cx="8291264" cy="1008112"/>
          </a:xfrm>
        </p:spPr>
        <p:txBody>
          <a:bodyPr/>
          <a:lstStyle/>
          <a:p>
            <a:r>
              <a:rPr lang="cs-CZ" dirty="0"/>
              <a:t>Technická kvalifikace</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259372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just"/>
            <a:endParaRPr lang="cs-CZ" dirty="0" smtClean="0"/>
          </a:p>
          <a:p>
            <a:pPr algn="just"/>
            <a:r>
              <a:rPr lang="cs-CZ" dirty="0" smtClean="0"/>
              <a:t>možnost prokázat určitou </a:t>
            </a:r>
            <a:r>
              <a:rPr lang="cs-CZ" dirty="0"/>
              <a:t>část ekonomické kvalifikace, technické kvalifikace nebo profesní způsobilosti prostřednictvím jiných </a:t>
            </a:r>
            <a:r>
              <a:rPr lang="cs-CZ" dirty="0" smtClean="0"/>
              <a:t>osob</a:t>
            </a:r>
          </a:p>
          <a:p>
            <a:pPr algn="just"/>
            <a:endParaRPr lang="cs-CZ" dirty="0"/>
          </a:p>
        </p:txBody>
      </p:sp>
      <p:sp>
        <p:nvSpPr>
          <p:cNvPr id="3" name="Nadpis 2"/>
          <p:cNvSpPr>
            <a:spLocks noGrp="1"/>
          </p:cNvSpPr>
          <p:nvPr>
            <p:ph type="title"/>
          </p:nvPr>
        </p:nvSpPr>
        <p:spPr>
          <a:xfrm>
            <a:off x="395536" y="1052736"/>
            <a:ext cx="8291264" cy="864096"/>
          </a:xfrm>
        </p:spPr>
        <p:txBody>
          <a:bodyPr/>
          <a:lstStyle/>
          <a:p>
            <a:r>
              <a:rPr lang="cs-CZ" dirty="0"/>
              <a:t>Prokázání kvalifikace prostřednictvím jiných osob</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486258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gn="just"/>
            <a:endParaRPr lang="cs-CZ" dirty="0" smtClean="0"/>
          </a:p>
          <a:p>
            <a:pPr marL="342900" indent="-342900" algn="just">
              <a:spcBef>
                <a:spcPts val="0"/>
              </a:spcBef>
              <a:spcAft>
                <a:spcPts val="600"/>
              </a:spcAft>
              <a:buFont typeface="Arial" panose="020B0604020202020204" pitchFamily="34" charset="0"/>
              <a:buChar char="•"/>
            </a:pPr>
            <a:r>
              <a:rPr lang="cs-CZ" sz="2400" dirty="0"/>
              <a:t>doklady prokazující splnění základní způsobilosti </a:t>
            </a:r>
            <a:r>
              <a:rPr lang="cs-CZ" sz="2400" dirty="0" smtClean="0"/>
              <a:t>a profesní </a:t>
            </a:r>
            <a:r>
              <a:rPr lang="cs-CZ" sz="2400" dirty="0"/>
              <a:t>způsobilosti </a:t>
            </a:r>
            <a:r>
              <a:rPr lang="cs-CZ" sz="2400" dirty="0" smtClean="0"/>
              <a:t>jinou </a:t>
            </a:r>
            <a:r>
              <a:rPr lang="cs-CZ" sz="2400" dirty="0"/>
              <a:t>osobou,</a:t>
            </a:r>
          </a:p>
          <a:p>
            <a:pPr marL="342900" indent="-342900" algn="just">
              <a:spcBef>
                <a:spcPts val="0"/>
              </a:spcBef>
              <a:spcAft>
                <a:spcPts val="600"/>
              </a:spcAft>
              <a:buFont typeface="Arial" panose="020B0604020202020204" pitchFamily="34" charset="0"/>
              <a:buChar char="•"/>
            </a:pPr>
            <a:r>
              <a:rPr lang="cs-CZ" sz="2400" dirty="0" smtClean="0"/>
              <a:t>doklady </a:t>
            </a:r>
            <a:r>
              <a:rPr lang="cs-CZ" sz="2400" dirty="0"/>
              <a:t>prokazující splnění chybějící části kvalifikace prostřednictvím jiné osoby,</a:t>
            </a:r>
          </a:p>
          <a:p>
            <a:pPr marL="342900" indent="-342900" algn="just">
              <a:spcBef>
                <a:spcPts val="0"/>
              </a:spcBef>
              <a:spcAft>
                <a:spcPts val="600"/>
              </a:spcAft>
              <a:buFont typeface="Arial" panose="020B0604020202020204" pitchFamily="34" charset="0"/>
              <a:buChar char="•"/>
            </a:pPr>
            <a:r>
              <a:rPr lang="cs-CZ" sz="2400" dirty="0" smtClean="0"/>
              <a:t>písemný </a:t>
            </a:r>
            <a:r>
              <a:rPr lang="cs-CZ" sz="2400" dirty="0"/>
              <a:t>závazek jiné osoby k poskytnutí plnění určeného k plnění veřejné zakázky nebo k poskytnutí věcí nebo práv, s nimiž bude dodavatel oprávněn disponovat v rámci plnění veřejné zakázky, a to alespoň v rozsahu, v jakém jiná osoba prokázala kvalifikaci za </a:t>
            </a:r>
            <a:r>
              <a:rPr lang="cs-CZ" sz="2400" dirty="0" smtClean="0"/>
              <a:t>dodavatele</a:t>
            </a:r>
            <a:endParaRPr lang="cs-CZ" sz="2400" dirty="0"/>
          </a:p>
          <a:p>
            <a:pPr algn="just"/>
            <a:endParaRPr lang="cs-CZ" dirty="0"/>
          </a:p>
        </p:txBody>
      </p:sp>
      <p:sp>
        <p:nvSpPr>
          <p:cNvPr id="3" name="Nadpis 2"/>
          <p:cNvSpPr>
            <a:spLocks noGrp="1"/>
          </p:cNvSpPr>
          <p:nvPr>
            <p:ph type="title"/>
          </p:nvPr>
        </p:nvSpPr>
        <p:spPr>
          <a:xfrm>
            <a:off x="395536" y="980728"/>
            <a:ext cx="8291264" cy="936104"/>
          </a:xfrm>
        </p:spPr>
        <p:txBody>
          <a:bodyPr/>
          <a:lstStyle/>
          <a:p>
            <a:r>
              <a:rPr lang="cs-CZ" dirty="0"/>
              <a:t>Prokázání kvalifikace prostřednictvím jiných osob</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429936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just">
              <a:spcBef>
                <a:spcPts val="0"/>
              </a:spcBef>
              <a:spcAft>
                <a:spcPts val="1200"/>
              </a:spcAft>
            </a:pPr>
            <a:endParaRPr lang="cs-CZ" dirty="0" smtClean="0"/>
          </a:p>
          <a:p>
            <a:pPr algn="just">
              <a:spcBef>
                <a:spcPts val="0"/>
              </a:spcBef>
              <a:spcAft>
                <a:spcPts val="1200"/>
              </a:spcAft>
            </a:pPr>
            <a:r>
              <a:rPr lang="cs-CZ" dirty="0" smtClean="0"/>
              <a:t>Z může </a:t>
            </a:r>
            <a:r>
              <a:rPr lang="cs-CZ" dirty="0"/>
              <a:t>požadovat, aby účastník zadávacího řízení předložil doklady prokazující základní způsobilost </a:t>
            </a:r>
            <a:r>
              <a:rPr lang="cs-CZ" dirty="0" smtClean="0"/>
              <a:t>a </a:t>
            </a:r>
            <a:r>
              <a:rPr lang="cs-CZ" dirty="0"/>
              <a:t>profesní způsobilost </a:t>
            </a:r>
            <a:r>
              <a:rPr lang="cs-CZ" dirty="0" smtClean="0"/>
              <a:t>jeho poddodavatelů.</a:t>
            </a:r>
          </a:p>
          <a:p>
            <a:pPr algn="just">
              <a:spcBef>
                <a:spcPts val="0"/>
              </a:spcBef>
              <a:spcAft>
                <a:spcPts val="1200"/>
              </a:spcAft>
            </a:pPr>
            <a:r>
              <a:rPr lang="cs-CZ" dirty="0" smtClean="0"/>
              <a:t>Z </a:t>
            </a:r>
            <a:r>
              <a:rPr lang="cs-CZ" dirty="0"/>
              <a:t>může požadovat nahrazení poddodavatele, který neprokáže splnění zadavatelem požadovaných kritérií způsobilosti nebo u kterého zadavatel prokáže důvody jeho </a:t>
            </a:r>
            <a:r>
              <a:rPr lang="cs-CZ" dirty="0" smtClean="0"/>
              <a:t>nezpůsobilosti</a:t>
            </a:r>
            <a:endParaRPr lang="cs-CZ" dirty="0"/>
          </a:p>
        </p:txBody>
      </p:sp>
      <p:sp>
        <p:nvSpPr>
          <p:cNvPr id="3" name="Nadpis 2"/>
          <p:cNvSpPr>
            <a:spLocks noGrp="1"/>
          </p:cNvSpPr>
          <p:nvPr>
            <p:ph type="title"/>
          </p:nvPr>
        </p:nvSpPr>
        <p:spPr>
          <a:xfrm>
            <a:off x="395536" y="908720"/>
            <a:ext cx="8291264" cy="1008112"/>
          </a:xfrm>
        </p:spPr>
        <p:txBody>
          <a:bodyPr/>
          <a:lstStyle/>
          <a:p>
            <a:r>
              <a:rPr lang="cs-CZ" dirty="0"/>
              <a:t>Požadavek na prokázání kvalifikace poddodavatele</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51"/>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429951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1844824"/>
            <a:ext cx="8291264" cy="4608512"/>
          </a:xfrm>
        </p:spPr>
        <p:txBody>
          <a:bodyPr>
            <a:normAutofit fontScale="25000" lnSpcReduction="20000"/>
          </a:bodyPr>
          <a:lstStyle/>
          <a:p>
            <a:pPr algn="just"/>
            <a:r>
              <a:rPr lang="cs-CZ" sz="9600" dirty="0" smtClean="0"/>
              <a:t>povinnost uveřejnit zadávací dokumentaci</a:t>
            </a:r>
          </a:p>
          <a:p>
            <a:pPr algn="just"/>
            <a:r>
              <a:rPr lang="cs-CZ" sz="9600" dirty="0" smtClean="0"/>
              <a:t>neplatí</a:t>
            </a:r>
          </a:p>
          <a:p>
            <a:pPr marL="900113" lvl="1" indent="-442913" algn="just">
              <a:buFont typeface="Arial" panose="020B0604020202020204" pitchFamily="34" charset="0"/>
              <a:buChar char="•"/>
            </a:pPr>
            <a:r>
              <a:rPr lang="cs-CZ" sz="9600" dirty="0" smtClean="0"/>
              <a:t>zvláštní nástroje, zařízení nebo formáty souborů, jež nejsou obecně dostupné nebo podporované obecně dostupnými aplikacemi</a:t>
            </a:r>
          </a:p>
          <a:p>
            <a:pPr marL="900113" lvl="1" indent="-442913" algn="just">
              <a:buFont typeface="Arial" panose="020B0604020202020204" pitchFamily="34" charset="0"/>
              <a:buChar char="•"/>
            </a:pPr>
            <a:r>
              <a:rPr lang="cs-CZ" sz="9600" dirty="0" smtClean="0"/>
              <a:t>zvláštní kancelářské vybavení, které zadavatelé běžně nemají k dispozici,</a:t>
            </a:r>
          </a:p>
          <a:p>
            <a:pPr marL="900113" lvl="1" indent="-442913" algn="just">
              <a:buFont typeface="Arial" panose="020B0604020202020204" pitchFamily="34" charset="0"/>
              <a:buChar char="•"/>
            </a:pPr>
            <a:r>
              <a:rPr lang="cs-CZ" sz="9600" dirty="0" smtClean="0"/>
              <a:t>použití jiné než elektronické komunikace je nezbytné z důvodu narušení zabezpečení elektronické komunikace nebo zvláště citlivé povahy informací</a:t>
            </a:r>
            <a:endParaRPr lang="pl-PL" sz="9600" dirty="0" smtClean="0"/>
          </a:p>
          <a:p>
            <a:pPr algn="just">
              <a:spcBef>
                <a:spcPts val="0"/>
              </a:spcBef>
              <a:spcAft>
                <a:spcPts val="1200"/>
              </a:spcAft>
            </a:pPr>
            <a:endParaRPr lang="cs-CZ" sz="9600" dirty="0" smtClean="0"/>
          </a:p>
          <a:p>
            <a:pPr algn="just">
              <a:spcBef>
                <a:spcPts val="0"/>
              </a:spcBef>
              <a:spcAft>
                <a:spcPts val="1200"/>
              </a:spcAft>
            </a:pPr>
            <a:r>
              <a:rPr lang="cs-CZ" sz="9600" dirty="0" smtClean="0"/>
              <a:t>pak jiný vhodný způsob</a:t>
            </a:r>
          </a:p>
          <a:p>
            <a:pPr algn="just">
              <a:spcBef>
                <a:spcPts val="0"/>
              </a:spcBef>
              <a:spcAft>
                <a:spcPts val="1200"/>
              </a:spcAft>
            </a:pPr>
            <a:endParaRPr lang="cs-CZ" dirty="0" smtClean="0"/>
          </a:p>
          <a:p>
            <a:pPr algn="just">
              <a:spcBef>
                <a:spcPts val="0"/>
              </a:spcBef>
              <a:spcAft>
                <a:spcPts val="1200"/>
              </a:spcAft>
            </a:pPr>
            <a:r>
              <a:rPr lang="cs-CZ" dirty="0" smtClean="0"/>
              <a:t> </a:t>
            </a:r>
          </a:p>
          <a:p>
            <a:pPr algn="just"/>
            <a:endParaRPr lang="cs-CZ" dirty="0"/>
          </a:p>
          <a:p>
            <a:pPr algn="just"/>
            <a:endParaRPr lang="cs-CZ" dirty="0"/>
          </a:p>
        </p:txBody>
      </p:sp>
      <p:sp>
        <p:nvSpPr>
          <p:cNvPr id="3" name="Nadpis 2"/>
          <p:cNvSpPr>
            <a:spLocks noGrp="1"/>
          </p:cNvSpPr>
          <p:nvPr>
            <p:ph type="title"/>
          </p:nvPr>
        </p:nvSpPr>
        <p:spPr>
          <a:xfrm>
            <a:off x="395536" y="836712"/>
            <a:ext cx="8291264" cy="504056"/>
          </a:xfrm>
        </p:spPr>
        <p:txBody>
          <a:bodyPr/>
          <a:lstStyle/>
          <a:p>
            <a:r>
              <a:rPr lang="cs-CZ" dirty="0"/>
              <a:t>Dostupnost zadávací dokumentace</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6747715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algn="just"/>
            <a:r>
              <a:rPr lang="cs-CZ" dirty="0"/>
              <a:t>před uplynutím lhůty pro podání žádosti o účast, předběžných nabídek nebo </a:t>
            </a:r>
            <a:r>
              <a:rPr lang="cs-CZ" dirty="0" smtClean="0"/>
              <a:t>nabídek</a:t>
            </a:r>
          </a:p>
          <a:p>
            <a:pPr algn="just"/>
            <a:r>
              <a:rPr lang="cs-CZ" dirty="0"/>
              <a:t>uveřejněna nebo oznámena dodavatelům stejným způsobem jako zadávací </a:t>
            </a:r>
            <a:r>
              <a:rPr lang="cs-CZ" dirty="0" smtClean="0"/>
              <a:t>podmínka</a:t>
            </a:r>
            <a:r>
              <a:rPr lang="cs-CZ" dirty="0"/>
              <a:t>, která byla změněna nebo </a:t>
            </a:r>
            <a:r>
              <a:rPr lang="cs-CZ" dirty="0" smtClean="0"/>
              <a:t>doplněna</a:t>
            </a:r>
          </a:p>
          <a:p>
            <a:pPr algn="just"/>
            <a:r>
              <a:rPr lang="cs-CZ" dirty="0" smtClean="0"/>
              <a:t>prodloužení lhůty</a:t>
            </a:r>
          </a:p>
          <a:p>
            <a:pPr marL="800100" lvl="1" indent="-342900" algn="just">
              <a:buFont typeface="Arial" panose="020B0604020202020204" pitchFamily="34" charset="0"/>
              <a:buChar char="•"/>
            </a:pPr>
            <a:r>
              <a:rPr lang="cs-CZ" dirty="0" smtClean="0"/>
              <a:t>přiměřené</a:t>
            </a:r>
          </a:p>
          <a:p>
            <a:pPr marL="800100" lvl="1" indent="-342900" algn="just">
              <a:buFont typeface="Arial" panose="020B0604020202020204" pitchFamily="34" charset="0"/>
              <a:buChar char="•"/>
            </a:pPr>
            <a:r>
              <a:rPr lang="cs-CZ" dirty="0"/>
              <a:t>od odeslání změny nebo doplnění zadávací dokumentace </a:t>
            </a:r>
            <a:r>
              <a:rPr lang="cs-CZ" dirty="0" smtClean="0"/>
              <a:t>činí </a:t>
            </a:r>
            <a:r>
              <a:rPr lang="cs-CZ" dirty="0"/>
              <a:t>nejméně celou svou původní délku</a:t>
            </a:r>
          </a:p>
          <a:p>
            <a:pPr algn="just">
              <a:spcBef>
                <a:spcPts val="0"/>
              </a:spcBef>
              <a:spcAft>
                <a:spcPts val="1200"/>
              </a:spcAft>
            </a:pPr>
            <a:r>
              <a:rPr lang="cs-CZ" dirty="0" smtClean="0"/>
              <a:t> </a:t>
            </a:r>
          </a:p>
          <a:p>
            <a:pPr algn="just"/>
            <a:endParaRPr lang="cs-CZ" dirty="0"/>
          </a:p>
          <a:p>
            <a:pPr algn="just"/>
            <a:endParaRPr lang="cs-CZ" dirty="0"/>
          </a:p>
        </p:txBody>
      </p:sp>
      <p:sp>
        <p:nvSpPr>
          <p:cNvPr id="3" name="Nadpis 2"/>
          <p:cNvSpPr>
            <a:spLocks noGrp="1"/>
          </p:cNvSpPr>
          <p:nvPr>
            <p:ph type="title"/>
          </p:nvPr>
        </p:nvSpPr>
        <p:spPr>
          <a:xfrm>
            <a:off x="395536" y="1124744"/>
            <a:ext cx="8291264" cy="792088"/>
          </a:xfrm>
        </p:spPr>
        <p:txBody>
          <a:bodyPr/>
          <a:lstStyle/>
          <a:p>
            <a:r>
              <a:rPr lang="cs-CZ" dirty="0"/>
              <a:t>Změna nebo doplnění </a:t>
            </a:r>
            <a:r>
              <a:rPr lang="cs-CZ" dirty="0" smtClean="0"/>
              <a:t>ZD § 99</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3039848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just"/>
            <a:r>
              <a:rPr lang="cs-CZ" b="1" dirty="0"/>
              <a:t>povinnost</a:t>
            </a:r>
            <a:r>
              <a:rPr lang="cs-CZ" dirty="0"/>
              <a:t> </a:t>
            </a:r>
            <a:r>
              <a:rPr lang="cs-CZ" b="1" dirty="0"/>
              <a:t>požadovat</a:t>
            </a:r>
            <a:r>
              <a:rPr lang="cs-CZ" dirty="0"/>
              <a:t> (v ZD)</a:t>
            </a:r>
          </a:p>
          <a:p>
            <a:pPr marL="800100" lvl="1" indent="-342900" algn="just">
              <a:buFont typeface="Courier New" panose="02070309020205020404" pitchFamily="49" charset="0"/>
              <a:buChar char="o"/>
            </a:pPr>
            <a:r>
              <a:rPr lang="cs-CZ" dirty="0"/>
              <a:t>předložení údajů, dokumentů, vzorků nebo modelů, které potřebuje k hodnocení nabídek</a:t>
            </a:r>
          </a:p>
          <a:p>
            <a:pPr marL="800100" lvl="1" indent="-342900" algn="just">
              <a:buFont typeface="Courier New" panose="02070309020205020404" pitchFamily="49" charset="0"/>
              <a:buChar char="o"/>
            </a:pPr>
            <a:r>
              <a:rPr lang="cs-CZ" dirty="0"/>
              <a:t>předložení údajů, dokumentů, vzorků nebo modelů, které potřebuje k posouzení splnění podmínek účasti v zadávacím řízení</a:t>
            </a:r>
          </a:p>
          <a:p>
            <a:pPr marL="800100" lvl="1" indent="-342900" algn="just">
              <a:buFont typeface="Courier New" panose="02070309020205020404" pitchFamily="49" charset="0"/>
              <a:buChar char="o"/>
            </a:pPr>
            <a:r>
              <a:rPr lang="cs-CZ" dirty="0"/>
              <a:t>stanoví formu a způsob podání nabídek (příp. el. nástroj)</a:t>
            </a:r>
          </a:p>
          <a:p>
            <a:pPr algn="just">
              <a:spcBef>
                <a:spcPts val="0"/>
              </a:spcBef>
              <a:spcAft>
                <a:spcPts val="1200"/>
              </a:spcAft>
            </a:pPr>
            <a:endParaRPr lang="cs-CZ" dirty="0"/>
          </a:p>
        </p:txBody>
      </p:sp>
      <p:sp>
        <p:nvSpPr>
          <p:cNvPr id="3" name="Nadpis 2"/>
          <p:cNvSpPr>
            <a:spLocks noGrp="1"/>
          </p:cNvSpPr>
          <p:nvPr>
            <p:ph type="title"/>
          </p:nvPr>
        </p:nvSpPr>
        <p:spPr/>
        <p:txBody>
          <a:bodyPr/>
          <a:lstStyle/>
          <a:p>
            <a:r>
              <a:rPr lang="cs-CZ" dirty="0"/>
              <a:t>Podmínky sestavení a podání </a:t>
            </a:r>
            <a:r>
              <a:rPr lang="cs-CZ" dirty="0" err="1"/>
              <a:t>nab</a:t>
            </a:r>
            <a:r>
              <a:rPr lang="cs-CZ" dirty="0"/>
              <a:t>. § 103</a:t>
            </a:r>
          </a:p>
        </p:txBody>
      </p:sp>
    </p:spTree>
    <p:extLst>
      <p:ext uri="{BB962C8B-B14F-4D97-AF65-F5344CB8AC3E}">
        <p14:creationId xmlns:p14="http://schemas.microsoft.com/office/powerpoint/2010/main" val="276216137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just"/>
            <a:r>
              <a:rPr lang="cs-CZ" b="1" dirty="0"/>
              <a:t>možnost</a:t>
            </a:r>
            <a:r>
              <a:rPr lang="cs-CZ" dirty="0"/>
              <a:t> </a:t>
            </a:r>
            <a:r>
              <a:rPr lang="cs-CZ" b="1" dirty="0"/>
              <a:t>požadovat</a:t>
            </a:r>
            <a:r>
              <a:rPr lang="cs-CZ" dirty="0"/>
              <a:t> (v ZD)</a:t>
            </a:r>
          </a:p>
          <a:p>
            <a:pPr marL="800100" lvl="1" indent="-342900" algn="just">
              <a:buFont typeface="Courier New" panose="02070309020205020404" pitchFamily="49" charset="0"/>
              <a:buChar char="o"/>
            </a:pPr>
            <a:r>
              <a:rPr lang="cs-CZ" dirty="0"/>
              <a:t>předložení údajů o majetkové struktuře účastníka zadávacího řízení nebo jeho poddodavatele</a:t>
            </a:r>
          </a:p>
          <a:p>
            <a:pPr marL="800100" lvl="1" indent="-342900" algn="just">
              <a:buFont typeface="Courier New" panose="02070309020205020404" pitchFamily="49" charset="0"/>
              <a:buChar char="o"/>
            </a:pPr>
            <a:r>
              <a:rPr lang="cs-CZ" dirty="0"/>
              <a:t>jméno, nebo jména a příjmení a odbornou kvalifikaci pracovníků, kteří budou odpovědní za plnění VZ</a:t>
            </a:r>
          </a:p>
          <a:p>
            <a:pPr marL="800100" lvl="1" indent="-342900" algn="just">
              <a:buFont typeface="Courier New" panose="02070309020205020404" pitchFamily="49" charset="0"/>
              <a:buChar char="o"/>
            </a:pPr>
            <a:r>
              <a:rPr lang="cs-CZ" dirty="0"/>
              <a:t>společná účast - oprávnění požadovat odpovědnost společně a nerozdílně</a:t>
            </a:r>
          </a:p>
          <a:p>
            <a:pPr marL="800100" lvl="1" indent="-342900" algn="just">
              <a:buFont typeface="Courier New" panose="02070309020205020404" pitchFamily="49" charset="0"/>
              <a:buChar char="o"/>
            </a:pPr>
            <a:r>
              <a:rPr lang="cs-CZ" dirty="0"/>
              <a:t>doporučený způsob zpracování nabídky</a:t>
            </a:r>
          </a:p>
          <a:p>
            <a:pPr algn="just">
              <a:spcBef>
                <a:spcPts val="0"/>
              </a:spcBef>
              <a:spcAft>
                <a:spcPts val="1200"/>
              </a:spcAft>
            </a:pPr>
            <a:endParaRPr lang="cs-CZ" dirty="0"/>
          </a:p>
        </p:txBody>
      </p:sp>
      <p:sp>
        <p:nvSpPr>
          <p:cNvPr id="3" name="Nadpis 2"/>
          <p:cNvSpPr>
            <a:spLocks noGrp="1"/>
          </p:cNvSpPr>
          <p:nvPr>
            <p:ph type="title"/>
          </p:nvPr>
        </p:nvSpPr>
        <p:spPr/>
        <p:txBody>
          <a:bodyPr/>
          <a:lstStyle/>
          <a:p>
            <a:r>
              <a:rPr lang="cs-CZ" dirty="0"/>
              <a:t>Podmínky sestavení a podání </a:t>
            </a:r>
            <a:r>
              <a:rPr lang="cs-CZ" dirty="0" err="1"/>
              <a:t>nab</a:t>
            </a:r>
            <a:r>
              <a:rPr lang="cs-CZ" dirty="0"/>
              <a:t>. § 103</a:t>
            </a:r>
          </a:p>
        </p:txBody>
      </p:sp>
    </p:spTree>
    <p:extLst>
      <p:ext uri="{BB962C8B-B14F-4D97-AF65-F5344CB8AC3E}">
        <p14:creationId xmlns:p14="http://schemas.microsoft.com/office/powerpoint/2010/main" val="1823247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204864"/>
            <a:ext cx="8291264" cy="4248472"/>
          </a:xfrm>
        </p:spPr>
        <p:txBody>
          <a:bodyPr>
            <a:normAutofit/>
          </a:bodyPr>
          <a:lstStyle/>
          <a:p>
            <a:pPr algn="just">
              <a:spcBef>
                <a:spcPts val="0"/>
              </a:spcBef>
              <a:spcAft>
                <a:spcPts val="1200"/>
              </a:spcAft>
            </a:pPr>
            <a:r>
              <a:rPr lang="cs-CZ" dirty="0"/>
              <a:t>→ vybraný </a:t>
            </a:r>
            <a:r>
              <a:rPr lang="cs-CZ" dirty="0" smtClean="0"/>
              <a:t>dodavatel – právnická osoba</a:t>
            </a:r>
            <a:endParaRPr lang="cs-CZ" dirty="0"/>
          </a:p>
          <a:p>
            <a:pPr algn="just">
              <a:spcBef>
                <a:spcPts val="0"/>
              </a:spcBef>
              <a:spcAft>
                <a:spcPts val="1200"/>
              </a:spcAft>
            </a:pPr>
            <a:r>
              <a:rPr lang="cs-CZ" b="1" dirty="0" smtClean="0"/>
              <a:t>povinnost požadovat </a:t>
            </a:r>
            <a:r>
              <a:rPr lang="cs-CZ" dirty="0" smtClean="0"/>
              <a:t>(v ZD)</a:t>
            </a:r>
          </a:p>
          <a:p>
            <a:pPr marL="800100" lvl="1" indent="-342900" algn="just">
              <a:buFont typeface="Courier New" panose="02070309020205020404" pitchFamily="49" charset="0"/>
              <a:buChar char="o"/>
            </a:pPr>
            <a:r>
              <a:rPr lang="cs-CZ" dirty="0"/>
              <a:t>i</a:t>
            </a:r>
            <a:r>
              <a:rPr lang="cs-CZ" dirty="0" smtClean="0"/>
              <a:t>dentifikaci všech </a:t>
            </a:r>
            <a:r>
              <a:rPr lang="cs-CZ" dirty="0"/>
              <a:t>osob, které jsou jeho skutečným majitelem podle zákona o některých opatřeních proti legalizaci výnosů z trestné činnosti a financování terorismu, </a:t>
            </a:r>
          </a:p>
          <a:p>
            <a:pPr marL="800100" lvl="1" indent="-342900" algn="just">
              <a:buFont typeface="Courier New" panose="02070309020205020404" pitchFamily="49" charset="0"/>
              <a:buChar char="o"/>
            </a:pPr>
            <a:r>
              <a:rPr lang="cs-CZ" dirty="0" smtClean="0"/>
              <a:t>předložení dokladů, </a:t>
            </a:r>
            <a:r>
              <a:rPr lang="cs-CZ" dirty="0"/>
              <a:t>z nichž vyplývá vztah </a:t>
            </a:r>
            <a:r>
              <a:rPr lang="cs-CZ" dirty="0" smtClean="0"/>
              <a:t>takových osob k</a:t>
            </a:r>
            <a:r>
              <a:rPr lang="cs-CZ" dirty="0"/>
              <a:t> </a:t>
            </a:r>
            <a:r>
              <a:rPr lang="cs-CZ" dirty="0" smtClean="0"/>
              <a:t>dodavateli</a:t>
            </a:r>
            <a:endParaRPr lang="cs-CZ" dirty="0"/>
          </a:p>
          <a:p>
            <a:pPr algn="just">
              <a:spcBef>
                <a:spcPts val="0"/>
              </a:spcBef>
              <a:spcAft>
                <a:spcPts val="1200"/>
              </a:spcAft>
            </a:pPr>
            <a:endParaRPr lang="cs-CZ" dirty="0" smtClean="0"/>
          </a:p>
          <a:p>
            <a:pPr algn="just"/>
            <a:endParaRPr lang="cs-CZ" dirty="0"/>
          </a:p>
          <a:p>
            <a:pPr algn="just"/>
            <a:endParaRPr lang="cs-CZ" dirty="0"/>
          </a:p>
        </p:txBody>
      </p:sp>
      <p:sp>
        <p:nvSpPr>
          <p:cNvPr id="3" name="Nadpis 2"/>
          <p:cNvSpPr>
            <a:spLocks noGrp="1"/>
          </p:cNvSpPr>
          <p:nvPr>
            <p:ph type="title"/>
          </p:nvPr>
        </p:nvSpPr>
        <p:spPr>
          <a:xfrm>
            <a:off x="395536" y="692696"/>
            <a:ext cx="8291264" cy="1224136"/>
          </a:xfrm>
        </p:spPr>
        <p:txBody>
          <a:bodyPr/>
          <a:lstStyle/>
          <a:p>
            <a:r>
              <a:rPr lang="cs-CZ" dirty="0" smtClean="0"/>
              <a:t/>
            </a:r>
            <a:br>
              <a:rPr lang="cs-CZ" dirty="0" smtClean="0"/>
            </a:br>
            <a:r>
              <a:rPr lang="cs-CZ" dirty="0" smtClean="0"/>
              <a:t>Další </a:t>
            </a:r>
            <a:r>
              <a:rPr lang="cs-CZ" dirty="0"/>
              <a:t>podmínky pro uzavření </a:t>
            </a:r>
            <a:r>
              <a:rPr lang="cs-CZ" dirty="0" err="1" smtClean="0"/>
              <a:t>sml</a:t>
            </a:r>
            <a:r>
              <a:rPr lang="cs-CZ" dirty="0" smtClean="0"/>
              <a:t>. § 104</a:t>
            </a:r>
            <a:endParaRPr lang="cs-CZ" dirty="0"/>
          </a:p>
        </p:txBody>
      </p:sp>
    </p:spTree>
    <p:extLst>
      <p:ext uri="{BB962C8B-B14F-4D97-AF65-F5344CB8AC3E}">
        <p14:creationId xmlns:p14="http://schemas.microsoft.com/office/powerpoint/2010/main" val="42283576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a:bodyPr>
          <a:lstStyle/>
          <a:p>
            <a:pPr algn="just"/>
            <a:r>
              <a:rPr lang="cs-CZ" dirty="0" smtClean="0"/>
              <a:t>osoba</a:t>
            </a:r>
            <a:r>
              <a:rPr lang="cs-CZ" dirty="0"/>
              <a:t>, která zadává </a:t>
            </a:r>
            <a:endParaRPr lang="cs-CZ" dirty="0" smtClean="0"/>
          </a:p>
          <a:p>
            <a:pPr algn="just"/>
            <a:r>
              <a:rPr lang="cs-CZ" u="sng" dirty="0" smtClean="0"/>
              <a:t>nadlimitní </a:t>
            </a:r>
            <a:r>
              <a:rPr lang="cs-CZ" u="sng" dirty="0"/>
              <a:t>nebo podlimitní </a:t>
            </a:r>
            <a:r>
              <a:rPr lang="cs-CZ" dirty="0" smtClean="0"/>
              <a:t>VZ </a:t>
            </a:r>
          </a:p>
          <a:p>
            <a:pPr marL="457200" indent="-457200" algn="just">
              <a:buFont typeface="Arial" panose="020B0604020202020204" pitchFamily="34" charset="0"/>
              <a:buChar char="•"/>
            </a:pPr>
            <a:r>
              <a:rPr lang="cs-CZ" dirty="0" smtClean="0"/>
              <a:t>hrazenou </a:t>
            </a:r>
            <a:r>
              <a:rPr lang="cs-CZ" dirty="0"/>
              <a:t>z více než 50 % z </a:t>
            </a:r>
            <a:r>
              <a:rPr lang="cs-CZ" dirty="0" smtClean="0"/>
              <a:t>veřejných rozpočtů (rozpočet </a:t>
            </a:r>
            <a:r>
              <a:rPr lang="cs-CZ" dirty="0"/>
              <a:t>veřejného zadavatele, rozpočtu </a:t>
            </a:r>
            <a:r>
              <a:rPr lang="cs-CZ" dirty="0" smtClean="0"/>
              <a:t>EU, </a:t>
            </a:r>
            <a:r>
              <a:rPr lang="cs-CZ" dirty="0"/>
              <a:t>veřejného rozpočtu cizího </a:t>
            </a:r>
            <a:r>
              <a:rPr lang="cs-CZ" dirty="0" smtClean="0"/>
              <a:t>státu)</a:t>
            </a:r>
          </a:p>
          <a:p>
            <a:pPr algn="just"/>
            <a:r>
              <a:rPr lang="cs-CZ" dirty="0" smtClean="0"/>
              <a:t>	nebo </a:t>
            </a:r>
          </a:p>
          <a:p>
            <a:pPr marL="457200" indent="-457200" algn="just">
              <a:buFont typeface="Arial" panose="020B0604020202020204" pitchFamily="34" charset="0"/>
              <a:buChar char="•"/>
            </a:pPr>
            <a:r>
              <a:rPr lang="cs-CZ" dirty="0" smtClean="0"/>
              <a:t>pokud </a:t>
            </a:r>
            <a:r>
              <a:rPr lang="cs-CZ" dirty="0"/>
              <a:t>peněžní prostředky poskytnuté na veřejnou zakázku z těchto zdrojů přesahují 200 000 000 Kč</a:t>
            </a:r>
            <a:r>
              <a:rPr lang="cs-CZ" dirty="0" smtClean="0"/>
              <a:t>.</a:t>
            </a:r>
            <a:endParaRPr lang="cs-CZ" dirty="0"/>
          </a:p>
        </p:txBody>
      </p:sp>
      <p:sp>
        <p:nvSpPr>
          <p:cNvPr id="3" name="Nadpis 2"/>
          <p:cNvSpPr>
            <a:spLocks noGrp="1"/>
          </p:cNvSpPr>
          <p:nvPr>
            <p:ph type="title"/>
          </p:nvPr>
        </p:nvSpPr>
        <p:spPr>
          <a:xfrm>
            <a:off x="395536" y="1196752"/>
            <a:ext cx="8291264" cy="720080"/>
          </a:xfrm>
        </p:spPr>
        <p:txBody>
          <a:bodyPr/>
          <a:lstStyle/>
          <a:p>
            <a:r>
              <a:rPr lang="cs-CZ" dirty="0" smtClean="0"/>
              <a:t>Zadavatel § 4</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6632"/>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3228386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204864"/>
            <a:ext cx="8291264" cy="4248472"/>
          </a:xfrm>
        </p:spPr>
        <p:txBody>
          <a:bodyPr>
            <a:normAutofit fontScale="92500" lnSpcReduction="20000"/>
          </a:bodyPr>
          <a:lstStyle/>
          <a:p>
            <a:pPr algn="just">
              <a:spcBef>
                <a:spcPts val="0"/>
              </a:spcBef>
              <a:spcAft>
                <a:spcPts val="1200"/>
              </a:spcAft>
            </a:pPr>
            <a:r>
              <a:rPr lang="cs-CZ" dirty="0"/>
              <a:t>→ vybraný dodavatel</a:t>
            </a:r>
          </a:p>
          <a:p>
            <a:pPr algn="just">
              <a:spcBef>
                <a:spcPts val="0"/>
              </a:spcBef>
              <a:spcAft>
                <a:spcPts val="1200"/>
              </a:spcAft>
            </a:pPr>
            <a:r>
              <a:rPr lang="cs-CZ" b="1" dirty="0"/>
              <a:t>možnost požadovat </a:t>
            </a:r>
            <a:r>
              <a:rPr lang="cs-CZ" dirty="0"/>
              <a:t>(v ZD)</a:t>
            </a:r>
          </a:p>
          <a:p>
            <a:pPr marL="800100" lvl="1" indent="-342900" algn="just">
              <a:spcBef>
                <a:spcPts val="0"/>
              </a:spcBef>
              <a:spcAft>
                <a:spcPts val="1200"/>
              </a:spcAft>
              <a:buFont typeface="Courier New" panose="02070309020205020404" pitchFamily="49" charset="0"/>
              <a:buChar char="o"/>
            </a:pPr>
            <a:r>
              <a:rPr lang="cs-CZ" dirty="0"/>
              <a:t>předložení dokladů nebo vzorků vztahujících se k předmětu plnění veřejné zakázky nebo kvalifikaci dodavatele</a:t>
            </a:r>
          </a:p>
          <a:p>
            <a:pPr marL="800100" lvl="1" indent="-342900" algn="just">
              <a:spcBef>
                <a:spcPts val="0"/>
              </a:spcBef>
              <a:spcAft>
                <a:spcPts val="1200"/>
              </a:spcAft>
              <a:buFont typeface="Courier New" panose="02070309020205020404" pitchFamily="49" charset="0"/>
              <a:buChar char="o"/>
            </a:pPr>
            <a:r>
              <a:rPr lang="cs-CZ" dirty="0"/>
              <a:t>úspěšný výsledek zkoušek vzorků</a:t>
            </a:r>
          </a:p>
          <a:p>
            <a:pPr marL="800100" lvl="1" indent="-342900" algn="just">
              <a:spcBef>
                <a:spcPts val="0"/>
              </a:spcBef>
              <a:spcAft>
                <a:spcPts val="1200"/>
              </a:spcAft>
              <a:buFont typeface="Courier New" panose="02070309020205020404" pitchFamily="49" charset="0"/>
              <a:buChar char="o"/>
            </a:pPr>
            <a:r>
              <a:rPr lang="cs-CZ" dirty="0"/>
              <a:t>předložení dokladu prokazujícího schopnost dodavatele zabezpečit ochranu utajovaných informací (jen pokud nezbytné)</a:t>
            </a:r>
          </a:p>
          <a:p>
            <a:pPr marL="800100" lvl="1" indent="-342900" algn="just">
              <a:spcBef>
                <a:spcPts val="0"/>
              </a:spcBef>
              <a:spcAft>
                <a:spcPts val="1200"/>
              </a:spcAft>
              <a:buFont typeface="Courier New" panose="02070309020205020404" pitchFamily="49" charset="0"/>
              <a:buChar char="o"/>
            </a:pPr>
            <a:r>
              <a:rPr lang="cs-CZ" dirty="0"/>
              <a:t>přijetí určité právní formy </a:t>
            </a:r>
          </a:p>
          <a:p>
            <a:pPr marL="800100" lvl="1" indent="-342900" algn="just">
              <a:spcBef>
                <a:spcPts val="0"/>
              </a:spcBef>
              <a:spcAft>
                <a:spcPts val="1200"/>
              </a:spcAft>
              <a:buFont typeface="Courier New" panose="02070309020205020404" pitchFamily="49" charset="0"/>
              <a:buChar char="o"/>
            </a:pPr>
            <a:r>
              <a:rPr lang="cs-CZ" dirty="0"/>
              <a:t>bližší podmínky součinnosti před uzavřením smlouvy</a:t>
            </a:r>
          </a:p>
          <a:p>
            <a:pPr algn="just">
              <a:spcBef>
                <a:spcPts val="0"/>
              </a:spcBef>
              <a:spcAft>
                <a:spcPts val="1200"/>
              </a:spcAft>
            </a:pPr>
            <a:endParaRPr lang="cs-CZ" dirty="0" smtClean="0"/>
          </a:p>
          <a:p>
            <a:pPr algn="just"/>
            <a:endParaRPr lang="cs-CZ" dirty="0"/>
          </a:p>
          <a:p>
            <a:pPr algn="just"/>
            <a:endParaRPr lang="cs-CZ" dirty="0"/>
          </a:p>
        </p:txBody>
      </p:sp>
      <p:sp>
        <p:nvSpPr>
          <p:cNvPr id="3" name="Nadpis 2"/>
          <p:cNvSpPr>
            <a:spLocks noGrp="1"/>
          </p:cNvSpPr>
          <p:nvPr>
            <p:ph type="title"/>
          </p:nvPr>
        </p:nvSpPr>
        <p:spPr>
          <a:xfrm>
            <a:off x="395536" y="692696"/>
            <a:ext cx="8291264" cy="1224136"/>
          </a:xfrm>
        </p:spPr>
        <p:txBody>
          <a:bodyPr/>
          <a:lstStyle/>
          <a:p>
            <a:r>
              <a:rPr lang="cs-CZ" dirty="0" smtClean="0"/>
              <a:t/>
            </a:r>
            <a:br>
              <a:rPr lang="cs-CZ" dirty="0" smtClean="0"/>
            </a:br>
            <a:r>
              <a:rPr lang="cs-CZ" dirty="0" smtClean="0"/>
              <a:t>Další </a:t>
            </a:r>
            <a:r>
              <a:rPr lang="cs-CZ" dirty="0"/>
              <a:t>podmínky pro uzavření </a:t>
            </a:r>
            <a:r>
              <a:rPr lang="cs-CZ" dirty="0" err="1" smtClean="0"/>
              <a:t>sml</a:t>
            </a:r>
            <a:r>
              <a:rPr lang="cs-CZ" dirty="0" smtClean="0"/>
              <a:t>. § 104</a:t>
            </a:r>
            <a:endParaRPr lang="cs-CZ" dirty="0"/>
          </a:p>
        </p:txBody>
      </p:sp>
    </p:spTree>
    <p:extLst>
      <p:ext uri="{BB962C8B-B14F-4D97-AF65-F5344CB8AC3E}">
        <p14:creationId xmlns:p14="http://schemas.microsoft.com/office/powerpoint/2010/main" val="177555217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algn="just">
              <a:spcBef>
                <a:spcPts val="0"/>
              </a:spcBef>
              <a:spcAft>
                <a:spcPts val="1200"/>
              </a:spcAft>
            </a:pPr>
            <a:endParaRPr lang="cs-CZ" b="1" dirty="0" smtClean="0"/>
          </a:p>
          <a:p>
            <a:pPr algn="just">
              <a:spcBef>
                <a:spcPts val="0"/>
              </a:spcBef>
              <a:spcAft>
                <a:spcPts val="1200"/>
              </a:spcAft>
            </a:pPr>
            <a:r>
              <a:rPr lang="cs-CZ" b="1" dirty="0" smtClean="0"/>
              <a:t>Možnost</a:t>
            </a:r>
            <a:r>
              <a:rPr lang="cs-CZ" dirty="0" smtClean="0"/>
              <a:t> v ZD požadovat po účastníku </a:t>
            </a:r>
            <a:r>
              <a:rPr lang="cs-CZ" dirty="0"/>
              <a:t>zadávacího </a:t>
            </a:r>
            <a:r>
              <a:rPr lang="cs-CZ" dirty="0" smtClean="0"/>
              <a:t>řízení, aby </a:t>
            </a:r>
            <a:r>
              <a:rPr lang="cs-CZ" dirty="0"/>
              <a:t>v nabídce</a:t>
            </a:r>
          </a:p>
          <a:p>
            <a:pPr marL="800100" lvl="1" indent="-342900" algn="just">
              <a:spcBef>
                <a:spcPts val="0"/>
              </a:spcBef>
              <a:spcAft>
                <a:spcPts val="1200"/>
              </a:spcAft>
              <a:buFont typeface="Courier New" panose="02070309020205020404" pitchFamily="49" charset="0"/>
              <a:buChar char="o"/>
            </a:pPr>
            <a:r>
              <a:rPr lang="cs-CZ" dirty="0" smtClean="0"/>
              <a:t>určil </a:t>
            </a:r>
            <a:r>
              <a:rPr lang="cs-CZ" dirty="0"/>
              <a:t>části veřejné zakázky, které hodlá plnit prostřednictvím poddodavatelů, nebo</a:t>
            </a:r>
          </a:p>
          <a:p>
            <a:pPr marL="800100" lvl="1" indent="-342900" algn="just">
              <a:spcBef>
                <a:spcPts val="0"/>
              </a:spcBef>
              <a:spcAft>
                <a:spcPts val="1200"/>
              </a:spcAft>
              <a:buFont typeface="Courier New" panose="02070309020205020404" pitchFamily="49" charset="0"/>
              <a:buChar char="o"/>
            </a:pPr>
            <a:r>
              <a:rPr lang="cs-CZ" dirty="0" smtClean="0"/>
              <a:t>předložil </a:t>
            </a:r>
            <a:r>
              <a:rPr lang="cs-CZ" dirty="0"/>
              <a:t>seznam poddodavatelů, pokud jsou </a:t>
            </a:r>
            <a:r>
              <a:rPr lang="cs-CZ" dirty="0" smtClean="0"/>
              <a:t>mu známi, </a:t>
            </a:r>
            <a:r>
              <a:rPr lang="cs-CZ" dirty="0"/>
              <a:t>a uvedl, kterou část veřejné zakázky bude každý </a:t>
            </a:r>
            <a:r>
              <a:rPr lang="cs-CZ" dirty="0" smtClean="0"/>
              <a:t>z </a:t>
            </a:r>
            <a:r>
              <a:rPr lang="cs-CZ" dirty="0"/>
              <a:t>poddodavatelů plnit</a:t>
            </a:r>
          </a:p>
          <a:p>
            <a:pPr algn="just">
              <a:spcBef>
                <a:spcPts val="0"/>
              </a:spcBef>
              <a:spcAft>
                <a:spcPts val="1200"/>
              </a:spcAft>
            </a:pPr>
            <a:r>
              <a:rPr lang="cs-CZ" b="1" dirty="0" smtClean="0"/>
              <a:t>Povinnost</a:t>
            </a:r>
            <a:r>
              <a:rPr lang="cs-CZ" dirty="0" smtClean="0"/>
              <a:t> u VZ na stavební práce a služby pod přímým dohledem Z</a:t>
            </a:r>
          </a:p>
          <a:p>
            <a:pPr algn="just"/>
            <a:endParaRPr lang="cs-CZ" dirty="0"/>
          </a:p>
          <a:p>
            <a:pPr algn="just"/>
            <a:endParaRPr lang="cs-CZ" dirty="0"/>
          </a:p>
        </p:txBody>
      </p:sp>
      <p:sp>
        <p:nvSpPr>
          <p:cNvPr id="3" name="Nadpis 2"/>
          <p:cNvSpPr>
            <a:spLocks noGrp="1"/>
          </p:cNvSpPr>
          <p:nvPr>
            <p:ph type="title"/>
          </p:nvPr>
        </p:nvSpPr>
        <p:spPr>
          <a:xfrm>
            <a:off x="395536" y="1340768"/>
            <a:ext cx="8291264" cy="576064"/>
          </a:xfrm>
        </p:spPr>
        <p:txBody>
          <a:bodyPr/>
          <a:lstStyle/>
          <a:p>
            <a:r>
              <a:rPr lang="cs-CZ" dirty="0"/>
              <a:t>Využití </a:t>
            </a:r>
            <a:r>
              <a:rPr lang="cs-CZ" dirty="0" smtClean="0"/>
              <a:t>poddodavatele § 105</a:t>
            </a:r>
            <a:endParaRPr lang="cs-CZ" dirty="0"/>
          </a:p>
        </p:txBody>
      </p:sp>
    </p:spTree>
    <p:extLst>
      <p:ext uri="{BB962C8B-B14F-4D97-AF65-F5344CB8AC3E}">
        <p14:creationId xmlns:p14="http://schemas.microsoft.com/office/powerpoint/2010/main" val="367016430"/>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gn="just">
              <a:spcBef>
                <a:spcPts val="0"/>
              </a:spcBef>
              <a:spcAft>
                <a:spcPts val="1200"/>
              </a:spcAft>
            </a:pPr>
            <a:r>
              <a:rPr lang="cs-CZ" dirty="0" smtClean="0"/>
              <a:t>Z může </a:t>
            </a:r>
            <a:r>
              <a:rPr lang="cs-CZ" dirty="0"/>
              <a:t>v </a:t>
            </a:r>
            <a:r>
              <a:rPr lang="cs-CZ" dirty="0" smtClean="0"/>
              <a:t>ZD stanovit</a:t>
            </a:r>
          </a:p>
          <a:p>
            <a:pPr algn="just">
              <a:spcBef>
                <a:spcPts val="0"/>
              </a:spcBef>
              <a:spcAft>
                <a:spcPts val="1200"/>
              </a:spcAft>
            </a:pPr>
            <a:r>
              <a:rPr lang="cs-CZ" dirty="0" smtClean="0"/>
              <a:t>podmínky</a:t>
            </a:r>
            <a:r>
              <a:rPr lang="cs-CZ" dirty="0"/>
              <a:t>, při jejichž splnění budou na žádost poddodavatele převedeny splatné částky úhrady veřejné zakázky přímo </a:t>
            </a:r>
            <a:r>
              <a:rPr lang="cs-CZ" dirty="0" smtClean="0"/>
              <a:t>poddodavateli</a:t>
            </a:r>
          </a:p>
          <a:p>
            <a:pPr algn="just">
              <a:spcBef>
                <a:spcPts val="0"/>
              </a:spcBef>
              <a:spcAft>
                <a:spcPts val="1200"/>
              </a:spcAft>
            </a:pPr>
            <a:r>
              <a:rPr lang="cs-CZ" dirty="0" smtClean="0"/>
              <a:t>nejsou </a:t>
            </a:r>
            <a:r>
              <a:rPr lang="cs-CZ" dirty="0"/>
              <a:t>dotčeny jiné právní předpisy</a:t>
            </a:r>
            <a:endParaRPr lang="cs-CZ" dirty="0" smtClean="0"/>
          </a:p>
          <a:p>
            <a:pPr algn="just"/>
            <a:endParaRPr lang="cs-CZ" dirty="0"/>
          </a:p>
          <a:p>
            <a:pPr algn="just"/>
            <a:endParaRPr lang="cs-CZ" dirty="0"/>
          </a:p>
        </p:txBody>
      </p:sp>
      <p:sp>
        <p:nvSpPr>
          <p:cNvPr id="3" name="Nadpis 2"/>
          <p:cNvSpPr>
            <a:spLocks noGrp="1"/>
          </p:cNvSpPr>
          <p:nvPr>
            <p:ph type="title"/>
          </p:nvPr>
        </p:nvSpPr>
        <p:spPr>
          <a:xfrm>
            <a:off x="395536" y="980728"/>
            <a:ext cx="8291264" cy="936104"/>
          </a:xfrm>
        </p:spPr>
        <p:txBody>
          <a:bodyPr/>
          <a:lstStyle/>
          <a:p>
            <a:r>
              <a:rPr lang="cs-CZ" dirty="0"/>
              <a:t>Platby </a:t>
            </a:r>
            <a:r>
              <a:rPr lang="cs-CZ" dirty="0" smtClean="0"/>
              <a:t>poddodavatelům § 106</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127646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zákaz otevřít </a:t>
            </a:r>
            <a:r>
              <a:rPr lang="cs-CZ" dirty="0"/>
              <a:t>nabídku před uplynutím lhůty pro podání </a:t>
            </a:r>
            <a:r>
              <a:rPr lang="cs-CZ" dirty="0" smtClean="0"/>
              <a:t>nabídek</a:t>
            </a:r>
          </a:p>
          <a:p>
            <a:pPr algn="just"/>
            <a:r>
              <a:rPr lang="cs-CZ" dirty="0" smtClean="0"/>
              <a:t>rozlišení listinné a elektronické</a:t>
            </a:r>
          </a:p>
          <a:p>
            <a:pPr lvl="1" algn="just"/>
            <a:endParaRPr lang="cs-CZ" dirty="0"/>
          </a:p>
          <a:p>
            <a:pPr algn="just"/>
            <a:endParaRPr lang="cs-CZ" dirty="0"/>
          </a:p>
        </p:txBody>
      </p:sp>
      <p:sp>
        <p:nvSpPr>
          <p:cNvPr id="3" name="Nadpis 2"/>
          <p:cNvSpPr>
            <a:spLocks noGrp="1"/>
          </p:cNvSpPr>
          <p:nvPr>
            <p:ph type="title"/>
          </p:nvPr>
        </p:nvSpPr>
        <p:spPr>
          <a:xfrm>
            <a:off x="395536" y="1124744"/>
            <a:ext cx="8291264" cy="792088"/>
          </a:xfrm>
        </p:spPr>
        <p:txBody>
          <a:bodyPr/>
          <a:lstStyle/>
          <a:p>
            <a:r>
              <a:rPr lang="cs-CZ" dirty="0" smtClean="0"/>
              <a:t>Otevírání obálek § 108</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339372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2276872"/>
            <a:ext cx="8291264" cy="4176464"/>
          </a:xfrm>
        </p:spPr>
        <p:txBody>
          <a:bodyPr>
            <a:normAutofit fontScale="92500" lnSpcReduction="20000"/>
          </a:bodyPr>
          <a:lstStyle/>
          <a:p>
            <a:pPr algn="just"/>
            <a:r>
              <a:rPr lang="cs-CZ" dirty="0" smtClean="0"/>
              <a:t>oprávnění účasti D</a:t>
            </a:r>
          </a:p>
          <a:p>
            <a:pPr algn="just"/>
            <a:r>
              <a:rPr lang="cs-CZ" dirty="0"/>
              <a:t>bez zbytečného odkladu po uplynutí lhůty pro podání </a:t>
            </a:r>
            <a:r>
              <a:rPr lang="cs-CZ" dirty="0" smtClean="0"/>
              <a:t>nabídek</a:t>
            </a:r>
          </a:p>
          <a:p>
            <a:pPr algn="just"/>
            <a:r>
              <a:rPr lang="cs-CZ" dirty="0" smtClean="0"/>
              <a:t>sdělení identifikačního </a:t>
            </a:r>
            <a:r>
              <a:rPr lang="cs-CZ" dirty="0"/>
              <a:t>údaje účastníků </a:t>
            </a:r>
            <a:endParaRPr lang="cs-CZ" dirty="0" smtClean="0"/>
          </a:p>
          <a:p>
            <a:pPr algn="just"/>
            <a:r>
              <a:rPr lang="cs-CZ" dirty="0" smtClean="0"/>
              <a:t>údaje </a:t>
            </a:r>
            <a:r>
              <a:rPr lang="cs-CZ" dirty="0"/>
              <a:t>z nabídek odpovídající číselně vyjádřitelným kritériím </a:t>
            </a:r>
            <a:r>
              <a:rPr lang="cs-CZ" dirty="0" smtClean="0"/>
              <a:t>hodnocení</a:t>
            </a:r>
          </a:p>
          <a:p>
            <a:pPr algn="just"/>
            <a:r>
              <a:rPr lang="cs-CZ" dirty="0" smtClean="0"/>
              <a:t>x </a:t>
            </a:r>
            <a:r>
              <a:rPr lang="cs-CZ" dirty="0" err="1" smtClean="0"/>
              <a:t>dvouobálková</a:t>
            </a:r>
            <a:r>
              <a:rPr lang="cs-CZ" dirty="0" smtClean="0"/>
              <a:t> metoda (</a:t>
            </a:r>
            <a:r>
              <a:rPr lang="cs-CZ" dirty="0"/>
              <a:t>v samostatné obálce, která bude zadavatelem otevřena po vyhodnocení kritérií </a:t>
            </a:r>
            <a:r>
              <a:rPr lang="cs-CZ" dirty="0" smtClean="0"/>
              <a:t>kvality)</a:t>
            </a:r>
          </a:p>
          <a:p>
            <a:pPr lvl="1" algn="just"/>
            <a:endParaRPr lang="cs-CZ" dirty="0" smtClean="0"/>
          </a:p>
          <a:p>
            <a:pPr lvl="1" algn="just"/>
            <a:endParaRPr lang="cs-CZ" dirty="0"/>
          </a:p>
          <a:p>
            <a:pPr algn="just"/>
            <a:endParaRPr lang="cs-CZ" dirty="0"/>
          </a:p>
        </p:txBody>
      </p:sp>
      <p:sp>
        <p:nvSpPr>
          <p:cNvPr id="3" name="Nadpis 2"/>
          <p:cNvSpPr>
            <a:spLocks noGrp="1"/>
          </p:cNvSpPr>
          <p:nvPr>
            <p:ph type="title"/>
          </p:nvPr>
        </p:nvSpPr>
        <p:spPr>
          <a:xfrm>
            <a:off x="395536" y="1196752"/>
            <a:ext cx="8291264" cy="720080"/>
          </a:xfrm>
        </p:spPr>
        <p:txBody>
          <a:bodyPr/>
          <a:lstStyle/>
          <a:p>
            <a:r>
              <a:rPr lang="cs-CZ" dirty="0" smtClean="0"/>
              <a:t>Otevírání obálek – listinná forma</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9260554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smtClean="0"/>
              <a:t>povinnost posoudit</a:t>
            </a:r>
          </a:p>
          <a:p>
            <a:pPr algn="just"/>
            <a:r>
              <a:rPr lang="cs-CZ" dirty="0" smtClean="0"/>
              <a:t>v ZD lze stanovit</a:t>
            </a:r>
          </a:p>
          <a:p>
            <a:pPr marL="800100" lvl="1" indent="-342900" algn="just">
              <a:buFont typeface="Arial" panose="020B0604020202020204" pitchFamily="34" charset="0"/>
              <a:buChar char="•"/>
            </a:pPr>
            <a:r>
              <a:rPr lang="cs-CZ" dirty="0"/>
              <a:t>cenu nebo náklady, které bude považovat za mimořádně nízkou nabídkovou cenu, nebo</a:t>
            </a:r>
          </a:p>
          <a:p>
            <a:pPr marL="800100" lvl="1" indent="-342900" algn="just">
              <a:buFont typeface="Arial" panose="020B0604020202020204" pitchFamily="34" charset="0"/>
              <a:buChar char="•"/>
            </a:pPr>
            <a:r>
              <a:rPr lang="cs-CZ" dirty="0" smtClean="0"/>
              <a:t>způsob </a:t>
            </a:r>
            <a:r>
              <a:rPr lang="cs-CZ" dirty="0"/>
              <a:t>určení mimořádně nízké nabídkové ceny</a:t>
            </a:r>
          </a:p>
          <a:p>
            <a:pPr algn="just"/>
            <a:r>
              <a:rPr lang="cs-CZ" dirty="0"/>
              <a:t>písemné zdůvodnění způsobu stanovení mimořádně nízké nabídkové ceny</a:t>
            </a:r>
          </a:p>
        </p:txBody>
      </p:sp>
      <p:sp>
        <p:nvSpPr>
          <p:cNvPr id="3" name="Nadpis 2"/>
          <p:cNvSpPr>
            <a:spLocks noGrp="1"/>
          </p:cNvSpPr>
          <p:nvPr>
            <p:ph type="title"/>
          </p:nvPr>
        </p:nvSpPr>
        <p:spPr>
          <a:xfrm>
            <a:off x="395536" y="1196752"/>
            <a:ext cx="8291264" cy="720080"/>
          </a:xfrm>
        </p:spPr>
        <p:txBody>
          <a:bodyPr/>
          <a:lstStyle/>
          <a:p>
            <a:r>
              <a:rPr lang="cs-CZ" dirty="0" smtClean="0"/>
              <a:t>Mimořádně nízká nabídková cena</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98315104"/>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algn="just">
              <a:lnSpc>
                <a:spcPct val="110000"/>
              </a:lnSpc>
            </a:pPr>
            <a:r>
              <a:rPr lang="cs-CZ" dirty="0" smtClean="0"/>
              <a:t>povinnost vyloučit účastníka zadávacího řízení</a:t>
            </a:r>
          </a:p>
          <a:p>
            <a:pPr marL="814387" indent="-457200" algn="just">
              <a:lnSpc>
                <a:spcPct val="110000"/>
              </a:lnSpc>
              <a:buFont typeface="Arial" panose="020B0604020202020204" pitchFamily="34" charset="0"/>
              <a:buChar char="•"/>
            </a:pPr>
            <a:r>
              <a:rPr lang="cs-CZ" dirty="0" smtClean="0"/>
              <a:t>nabídková </a:t>
            </a:r>
            <a:r>
              <a:rPr lang="cs-CZ" dirty="0"/>
              <a:t>cena je mimořádně nízká nabídková cena z důvodu porušování </a:t>
            </a:r>
            <a:r>
              <a:rPr lang="cs-CZ" dirty="0" smtClean="0"/>
              <a:t>povinností z právních předpisů</a:t>
            </a:r>
            <a:endParaRPr lang="cs-CZ" dirty="0"/>
          </a:p>
          <a:p>
            <a:pPr marL="814387" indent="-457200" algn="just">
              <a:lnSpc>
                <a:spcPct val="110000"/>
              </a:lnSpc>
              <a:buFont typeface="Arial" panose="020B0604020202020204" pitchFamily="34" charset="0"/>
              <a:buChar char="•"/>
            </a:pPr>
            <a:r>
              <a:rPr lang="cs-CZ" dirty="0" smtClean="0"/>
              <a:t>účastník </a:t>
            </a:r>
            <a:r>
              <a:rPr lang="cs-CZ" dirty="0"/>
              <a:t>zadávacího řízení není schopen </a:t>
            </a:r>
            <a:r>
              <a:rPr lang="cs-CZ" dirty="0" smtClean="0"/>
              <a:t>prokázat</a:t>
            </a:r>
            <a:r>
              <a:rPr lang="cs-CZ" dirty="0"/>
              <a:t>, že veřejná podpora byla poskytnuta v souladu s předpisy Evropské </a:t>
            </a:r>
            <a:r>
              <a:rPr lang="cs-CZ" dirty="0" smtClean="0"/>
              <a:t>unie (povinnost informovat EK)</a:t>
            </a:r>
            <a:endParaRPr lang="cs-CZ" dirty="0"/>
          </a:p>
          <a:p>
            <a:pPr marL="814387" indent="-457200" algn="just">
              <a:lnSpc>
                <a:spcPct val="110000"/>
              </a:lnSpc>
              <a:buFont typeface="Arial" panose="020B0604020202020204" pitchFamily="34" charset="0"/>
              <a:buChar char="•"/>
            </a:pPr>
            <a:r>
              <a:rPr lang="cs-CZ" dirty="0" smtClean="0"/>
              <a:t>neobsahuje </a:t>
            </a:r>
            <a:r>
              <a:rPr lang="cs-CZ" dirty="0"/>
              <a:t>potvrzení </a:t>
            </a:r>
            <a:r>
              <a:rPr lang="cs-CZ" dirty="0" smtClean="0"/>
              <a:t>předchozích skutečností</a:t>
            </a:r>
          </a:p>
          <a:p>
            <a:endParaRPr lang="cs-CZ" dirty="0"/>
          </a:p>
          <a:p>
            <a:endParaRPr lang="cs-CZ" dirty="0"/>
          </a:p>
        </p:txBody>
      </p:sp>
      <p:sp>
        <p:nvSpPr>
          <p:cNvPr id="3" name="Nadpis 2"/>
          <p:cNvSpPr>
            <a:spLocks noGrp="1"/>
          </p:cNvSpPr>
          <p:nvPr>
            <p:ph type="title"/>
          </p:nvPr>
        </p:nvSpPr>
        <p:spPr/>
        <p:txBody>
          <a:bodyPr/>
          <a:lstStyle/>
          <a:p>
            <a:r>
              <a:rPr lang="cs-CZ" dirty="0" smtClean="0"/>
              <a:t>Mimořádně nízká nabídková cena</a:t>
            </a:r>
            <a:endParaRPr lang="cs-CZ" dirty="0"/>
          </a:p>
        </p:txBody>
      </p:sp>
    </p:spTree>
    <p:extLst>
      <p:ext uri="{BB962C8B-B14F-4D97-AF65-F5344CB8AC3E}">
        <p14:creationId xmlns:p14="http://schemas.microsoft.com/office/powerpoint/2010/main" val="393784826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536" y="1988840"/>
            <a:ext cx="8291264" cy="4392488"/>
          </a:xfrm>
        </p:spPr>
        <p:txBody>
          <a:bodyPr>
            <a:normAutofit fontScale="92500" lnSpcReduction="10000"/>
          </a:bodyPr>
          <a:lstStyle/>
          <a:p>
            <a:pPr algn="just"/>
            <a:r>
              <a:rPr lang="cs-CZ" dirty="0"/>
              <a:t>jediné kritérium</a:t>
            </a:r>
          </a:p>
          <a:p>
            <a:pPr algn="just"/>
            <a:r>
              <a:rPr lang="cs-CZ" b="1" dirty="0"/>
              <a:t>EKONOMICKÁ VÝHODNOST</a:t>
            </a:r>
          </a:p>
          <a:p>
            <a:pPr marL="457200" indent="-457200" algn="just">
              <a:buFont typeface="Arial" panose="020B0604020202020204" pitchFamily="34" charset="0"/>
              <a:buChar char="•"/>
            </a:pPr>
            <a:r>
              <a:rPr lang="cs-CZ" dirty="0"/>
              <a:t>nejvýhodnější poměr nabídkové ceny a kvality 	(vč. poměru nákladů životního cyklu a kvality) </a:t>
            </a:r>
          </a:p>
          <a:p>
            <a:pPr marL="457200" indent="-457200" algn="just">
              <a:buFont typeface="Arial" panose="020B0604020202020204" pitchFamily="34" charset="0"/>
              <a:buChar char="•"/>
            </a:pPr>
            <a:r>
              <a:rPr lang="cs-CZ" dirty="0"/>
              <a:t>nejnižší nabídkové cena nebo </a:t>
            </a:r>
          </a:p>
          <a:p>
            <a:pPr marL="457200" indent="-457200" algn="just">
              <a:buFont typeface="Arial" panose="020B0604020202020204" pitchFamily="34" charset="0"/>
              <a:buChar char="•"/>
            </a:pPr>
            <a:r>
              <a:rPr lang="cs-CZ" dirty="0"/>
              <a:t>nejnižší náklady životního cyklu</a:t>
            </a:r>
          </a:p>
          <a:p>
            <a:pPr algn="just"/>
            <a:r>
              <a:rPr lang="cs-CZ" dirty="0"/>
              <a:t>možnost stanovit pevnou cenu a hodnotit pouze kvalitu nabízeného plnění</a:t>
            </a:r>
          </a:p>
          <a:p>
            <a:pPr algn="just"/>
            <a:endParaRPr lang="cs-CZ" dirty="0"/>
          </a:p>
        </p:txBody>
      </p:sp>
      <p:sp>
        <p:nvSpPr>
          <p:cNvPr id="3" name="Nadpis 2"/>
          <p:cNvSpPr>
            <a:spLocks noGrp="1"/>
          </p:cNvSpPr>
          <p:nvPr>
            <p:ph type="title"/>
          </p:nvPr>
        </p:nvSpPr>
        <p:spPr>
          <a:xfrm>
            <a:off x="395536" y="1052736"/>
            <a:ext cx="8291264" cy="864096"/>
          </a:xfrm>
        </p:spPr>
        <p:txBody>
          <a:bodyPr/>
          <a:lstStyle/>
          <a:p>
            <a:r>
              <a:rPr lang="cs-CZ" dirty="0" smtClean="0"/>
              <a:t>Hodnocení § 114 - 121</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5997699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a:t>ZÁKAZ hodnotit pouze nejnižší nabídkovou cenu</a:t>
            </a:r>
          </a:p>
          <a:p>
            <a:pPr marL="457200" indent="-457200" algn="just">
              <a:buFont typeface="Arial" panose="020B0604020202020204" pitchFamily="34" charset="0"/>
              <a:buChar char="•"/>
            </a:pPr>
            <a:r>
              <a:rPr lang="cs-CZ" dirty="0" smtClean="0"/>
              <a:t>řízení </a:t>
            </a:r>
            <a:r>
              <a:rPr lang="cs-CZ" dirty="0"/>
              <a:t>se soutěžním dialogem nebo v řízení o inovačním partnerství</a:t>
            </a:r>
          </a:p>
          <a:p>
            <a:pPr marL="457200" indent="-457200" algn="just">
              <a:buFont typeface="Arial" panose="020B0604020202020204" pitchFamily="34" charset="0"/>
              <a:buChar char="•"/>
            </a:pPr>
            <a:r>
              <a:rPr lang="cs-CZ" dirty="0"/>
              <a:t>služby projektantů a architektů</a:t>
            </a:r>
          </a:p>
          <a:p>
            <a:pPr marL="457200" indent="-457200" algn="just">
              <a:buFont typeface="Arial" panose="020B0604020202020204" pitchFamily="34" charset="0"/>
              <a:buChar char="•"/>
            </a:pPr>
            <a:r>
              <a:rPr lang="cs-CZ" dirty="0"/>
              <a:t>n</a:t>
            </a:r>
            <a:r>
              <a:rPr lang="cs-CZ" dirty="0" smtClean="0"/>
              <a:t>ěkteré služby z přílohy č. 4 (zjednodušený režim)</a:t>
            </a:r>
            <a:endParaRPr lang="cs-CZ" dirty="0"/>
          </a:p>
          <a:p>
            <a:pPr algn="just"/>
            <a:endParaRPr lang="cs-CZ" dirty="0"/>
          </a:p>
        </p:txBody>
      </p:sp>
      <p:sp>
        <p:nvSpPr>
          <p:cNvPr id="3" name="Nadpis 2"/>
          <p:cNvSpPr>
            <a:spLocks noGrp="1"/>
          </p:cNvSpPr>
          <p:nvPr>
            <p:ph type="title"/>
          </p:nvPr>
        </p:nvSpPr>
        <p:spPr>
          <a:xfrm>
            <a:off x="395536" y="980728"/>
            <a:ext cx="8291264" cy="936104"/>
          </a:xfrm>
        </p:spPr>
        <p:txBody>
          <a:bodyPr/>
          <a:lstStyle/>
          <a:p>
            <a:r>
              <a:rPr lang="cs-CZ" dirty="0" smtClean="0"/>
              <a:t>Hodnocení</a:t>
            </a:r>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2222818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lgn="just"/>
            <a:r>
              <a:rPr lang="cs-CZ" dirty="0"/>
              <a:t>v ZD</a:t>
            </a:r>
          </a:p>
          <a:p>
            <a:pPr marL="457200" indent="-457200" algn="just">
              <a:buFont typeface="Arial" panose="020B0604020202020204" pitchFamily="34" charset="0"/>
              <a:buChar char="•"/>
            </a:pPr>
            <a:r>
              <a:rPr lang="cs-CZ" dirty="0"/>
              <a:t>kritéria hodnocení</a:t>
            </a:r>
          </a:p>
          <a:p>
            <a:pPr marL="457200" indent="-457200" algn="just">
              <a:buFont typeface="Arial" panose="020B0604020202020204" pitchFamily="34" charset="0"/>
              <a:buChar char="•"/>
            </a:pPr>
            <a:r>
              <a:rPr lang="cs-CZ" dirty="0"/>
              <a:t>metodu vyhodnocení nabídek v jednotlivých kritériích</a:t>
            </a:r>
          </a:p>
          <a:p>
            <a:pPr marL="457200" indent="-457200" algn="just">
              <a:buFont typeface="Arial" panose="020B0604020202020204" pitchFamily="34" charset="0"/>
              <a:buChar char="•"/>
            </a:pPr>
            <a:r>
              <a:rPr lang="cs-CZ" dirty="0"/>
              <a:t>váhu nebo jiný matematický vztah mezi kritérii</a:t>
            </a:r>
          </a:p>
          <a:p>
            <a:pPr algn="just"/>
            <a:endParaRPr lang="cs-CZ" dirty="0"/>
          </a:p>
          <a:p>
            <a:pPr algn="just"/>
            <a:endParaRPr lang="cs-CZ" dirty="0"/>
          </a:p>
        </p:txBody>
      </p:sp>
      <p:sp>
        <p:nvSpPr>
          <p:cNvPr id="3" name="Nadpis 2"/>
          <p:cNvSpPr>
            <a:spLocks noGrp="1"/>
          </p:cNvSpPr>
          <p:nvPr>
            <p:ph type="title"/>
          </p:nvPr>
        </p:nvSpPr>
        <p:spPr>
          <a:xfrm>
            <a:off x="395536" y="980728"/>
            <a:ext cx="8291264" cy="936104"/>
          </a:xfrm>
        </p:spPr>
        <p:txBody>
          <a:bodyPr/>
          <a:lstStyle/>
          <a:p>
            <a:r>
              <a:rPr lang="cs-CZ" dirty="0"/>
              <a:t>Pravidla hodnocení</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099"/>
            <a:ext cx="2376263" cy="720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627636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763</TotalTime>
  <Words>4976</Words>
  <Application>Microsoft Office PowerPoint</Application>
  <PresentationFormat>Předvádění na obrazovce (4:3)</PresentationFormat>
  <Paragraphs>776</Paragraphs>
  <Slides>134</Slides>
  <Notes>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134</vt:i4>
      </vt:variant>
    </vt:vector>
  </HeadingPairs>
  <TitlesOfParts>
    <vt:vector size="140" baseType="lpstr">
      <vt:lpstr>Arial</vt:lpstr>
      <vt:lpstr>Calibri</vt:lpstr>
      <vt:lpstr>Courier New</vt:lpstr>
      <vt:lpstr>Marlett</vt:lpstr>
      <vt:lpstr>Wingdings</vt:lpstr>
      <vt:lpstr>Motiv systému Office</vt:lpstr>
      <vt:lpstr>Prezentace aplikace PowerPoint</vt:lpstr>
      <vt:lpstr>Nové zadávací směrnice</vt:lpstr>
      <vt:lpstr>Zákon o zadávání veřejných zakázek</vt:lpstr>
      <vt:lpstr>Struktura zákona I</vt:lpstr>
      <vt:lpstr>Struktura zákona II</vt:lpstr>
      <vt:lpstr>Zadání VZ  § 2</vt:lpstr>
      <vt:lpstr>Veřejná zakázka § 14</vt:lpstr>
      <vt:lpstr>Zadavatel §  4</vt:lpstr>
      <vt:lpstr>Zadavatel § 4</vt:lpstr>
      <vt:lpstr>Zadavatel</vt:lpstr>
      <vt:lpstr>Zadavatel</vt:lpstr>
      <vt:lpstr>Zásady § 6</vt:lpstr>
      <vt:lpstr>Společné zadávání (§ 7)</vt:lpstr>
      <vt:lpstr>Centrální zadávání (§ 9)</vt:lpstr>
      <vt:lpstr>Vertikální a horizontální spol. § 11-13</vt:lpstr>
      <vt:lpstr>Vertikální spolupráce - podmínky</vt:lpstr>
      <vt:lpstr>Vertikální spolupráce - ovládání</vt:lpstr>
      <vt:lpstr>Horizontální spolupráce - podmínky</vt:lpstr>
      <vt:lpstr>Předpokládaná hodnota VZ (§ 16 – 23)</vt:lpstr>
      <vt:lpstr>Předpokládaná hodnota § 16 - 23</vt:lpstr>
      <vt:lpstr>Předpokládaná hodnota provozní jednotky</vt:lpstr>
      <vt:lpstr>Režim VZ § 24 - 27</vt:lpstr>
      <vt:lpstr>Seznam pojmů</vt:lpstr>
      <vt:lpstr>Výjimky – obecné § 29</vt:lpstr>
      <vt:lpstr>Výjimky - obecné</vt:lpstr>
      <vt:lpstr>Výjimky podlimitní § 30</vt:lpstr>
      <vt:lpstr>Předběžné tržní konzultace § 33</vt:lpstr>
      <vt:lpstr>Zadávací dokumentace § 36</vt:lpstr>
      <vt:lpstr>Podmínky účasti v zadávacím řízení § 37</vt:lpstr>
      <vt:lpstr>Vyhrazené veřejné zakázky § 38</vt:lpstr>
      <vt:lpstr>Průběh zadávacího řízení § 39</vt:lpstr>
      <vt:lpstr>Průběh zadávacího řízení § 39</vt:lpstr>
      <vt:lpstr>Průběh zadávacího řízení § 39</vt:lpstr>
      <vt:lpstr>Jistota § 41</vt:lpstr>
      <vt:lpstr>Komise § 42</vt:lpstr>
      <vt:lpstr>Přizvaní odborníci</vt:lpstr>
      <vt:lpstr>Smluvní zastoupení zadavatele § 43</vt:lpstr>
      <vt:lpstr>Střet zájmů § 44</vt:lpstr>
      <vt:lpstr>Střet zájmů</vt:lpstr>
      <vt:lpstr>Doklady § 45</vt:lpstr>
      <vt:lpstr>Doklady</vt:lpstr>
      <vt:lpstr>Objasnění /doplnění údajů a dokladů § 46</vt:lpstr>
      <vt:lpstr>Objasnění nebo doplnění údajů a dokladů</vt:lpstr>
      <vt:lpstr>Účastník zadávacího řízení § 47</vt:lpstr>
      <vt:lpstr>Zánik účastenství § 47, 48</vt:lpstr>
      <vt:lpstr>Vyloučení účastníka zadávacího řízení</vt:lpstr>
      <vt:lpstr>Vyloučení účastníka zadávacího řízení</vt:lpstr>
      <vt:lpstr>Vyloučení účastníka zadávacího řízení</vt:lpstr>
      <vt:lpstr>Vyloučení účastníka zadávacího řízení</vt:lpstr>
      <vt:lpstr>Vyloučení účastníka zadávacího řízení</vt:lpstr>
      <vt:lpstr>Vyloučení účastníka zadávacího řízení</vt:lpstr>
      <vt:lpstr>Vyloučení účastníka zadávacího řízení</vt:lpstr>
      <vt:lpstr>Vyloučení účastníka zadávacího řízení</vt:lpstr>
      <vt:lpstr>Vyloučení účastníka zadávacího řízení</vt:lpstr>
      <vt:lpstr>Vyloučení účastníka zadávacího řízení</vt:lpstr>
      <vt:lpstr>Vyloučení účastníka zadávacího řízení</vt:lpstr>
      <vt:lpstr>Opatření k nápravě § 49</vt:lpstr>
      <vt:lpstr>Podlimitní režim § 52</vt:lpstr>
      <vt:lpstr>Zjednodušené podlimitní řízení § 53</vt:lpstr>
      <vt:lpstr>Zjednodušené podlimitní řízení</vt:lpstr>
      <vt:lpstr>Zjednodušené podlimitní řízení</vt:lpstr>
      <vt:lpstr>Zjednodušené podlimitní řízení</vt:lpstr>
      <vt:lpstr>Nadlimitní režim § 55</vt:lpstr>
      <vt:lpstr>Otevřené řízení – lhůty 57</vt:lpstr>
      <vt:lpstr>Užší řízení § 58</vt:lpstr>
      <vt:lpstr>Jednací řízení bez uveřejnění</vt:lpstr>
      <vt:lpstr>Jednací řízení s uveřejněním § 60</vt:lpstr>
      <vt:lpstr>Soutěžní dialog § 68</vt:lpstr>
      <vt:lpstr>Inovační partnerství § 70</vt:lpstr>
      <vt:lpstr>Zjednodušený režim § 129</vt:lpstr>
      <vt:lpstr>Zjednodušený režim</vt:lpstr>
      <vt:lpstr>Kvalifikace  § 73 - 88</vt:lpstr>
      <vt:lpstr>Nadlimitní kvalifikace</vt:lpstr>
      <vt:lpstr>Nadlimitní kvalifikace</vt:lpstr>
      <vt:lpstr>Obnovení způsobilosti</vt:lpstr>
      <vt:lpstr>Obnovení způsobilosti</vt:lpstr>
      <vt:lpstr>Obnovení způsobilosti</vt:lpstr>
      <vt:lpstr>Obnovení způsobilosti</vt:lpstr>
      <vt:lpstr>Ekonomická kvalifikace</vt:lpstr>
      <vt:lpstr>Ekonomická kvalifikace</vt:lpstr>
      <vt:lpstr>Technická kvalifikace</vt:lpstr>
      <vt:lpstr>Prokázání kvalifikace prostřednictvím jiných osob</vt:lpstr>
      <vt:lpstr>Prokázání kvalifikace prostřednictvím jiných osob</vt:lpstr>
      <vt:lpstr>Požadavek na prokázání kvalifikace poddodavatele</vt:lpstr>
      <vt:lpstr>Dostupnost zadávací dokumentace</vt:lpstr>
      <vt:lpstr>Změna nebo doplnění ZD § 99</vt:lpstr>
      <vt:lpstr>Podmínky sestavení a podání nab. § 103</vt:lpstr>
      <vt:lpstr>Podmínky sestavení a podání nab. § 103</vt:lpstr>
      <vt:lpstr> Další podmínky pro uzavření sml. § 104</vt:lpstr>
      <vt:lpstr> Další podmínky pro uzavření sml. § 104</vt:lpstr>
      <vt:lpstr>Využití poddodavatele § 105</vt:lpstr>
      <vt:lpstr>Platby poddodavatelům § 106</vt:lpstr>
      <vt:lpstr>Otevírání obálek § 108</vt:lpstr>
      <vt:lpstr>Otevírání obálek – listinná forma</vt:lpstr>
      <vt:lpstr>Mimořádně nízká nabídková cena</vt:lpstr>
      <vt:lpstr>Mimořádně nízká nabídková cena</vt:lpstr>
      <vt:lpstr>Hodnocení § 114 - 121</vt:lpstr>
      <vt:lpstr>Hodnocení</vt:lpstr>
      <vt:lpstr>Pravidla hodnocení</vt:lpstr>
      <vt:lpstr>Kritéria kvality</vt:lpstr>
      <vt:lpstr>Kritéria kvality</vt:lpstr>
      <vt:lpstr>Kritéria kvality</vt:lpstr>
      <vt:lpstr>Náklady životního cyklu</vt:lpstr>
      <vt:lpstr>Náklady životního cyklu</vt:lpstr>
      <vt:lpstr>Zpráva o hodnocení nabídek § 119</vt:lpstr>
      <vt:lpstr>Výběr dodavatele § 122</vt:lpstr>
      <vt:lpstr>Výběr dodavatele § 123</vt:lpstr>
      <vt:lpstr>Uzavření smlouvy § 124</vt:lpstr>
      <vt:lpstr>Uzavření smlouvy na veřejnou zakázku</vt:lpstr>
      <vt:lpstr>Postup po vyloučení vybraného dodavatele § 125 </vt:lpstr>
      <vt:lpstr>Zrušení zadávacího řízení § 127</vt:lpstr>
      <vt:lpstr>Zrušení zadávacího řízení</vt:lpstr>
      <vt:lpstr>Písemná zpráva zadavatele</vt:lpstr>
      <vt:lpstr>Písemná zpráva zadavatele</vt:lpstr>
      <vt:lpstr>Písemná zpráva zadavatele</vt:lpstr>
      <vt:lpstr>Změny smlouvy § 222</vt:lpstr>
      <vt:lpstr>Nepodstatná změna § 222/2</vt:lpstr>
      <vt:lpstr>Nepodstatná změna (§ 222 odst. 3)</vt:lpstr>
      <vt:lpstr>Nepodstatné změny smlouvy § 222/4</vt:lpstr>
      <vt:lpstr>Nepodstatná změna § 222/5</vt:lpstr>
      <vt:lpstr>Nepodstatné změny smlouvy § 222/5</vt:lpstr>
      <vt:lpstr>Nepodstatné změny smlouvy § 222/6</vt:lpstr>
      <vt:lpstr>Nepodstatné změny smlouvy § 222/9</vt:lpstr>
      <vt:lpstr>Původní hodnota závazku § 222/9</vt:lpstr>
      <vt:lpstr>Nepodstatná změna smlouvy § 222/7</vt:lpstr>
      <vt:lpstr>Nepodstatná změna smlouvy § 222/10</vt:lpstr>
      <vt:lpstr>Nepodstatné změny smlouvy</vt:lpstr>
      <vt:lpstr>Ukončení závazku (§ 223)</vt:lpstr>
      <vt:lpstr>Ukončení závazku</vt:lpstr>
      <vt:lpstr>Přechodná ustanovení</vt:lpstr>
      <vt:lpstr>Přechodná ustanovení</vt:lpstr>
      <vt:lpstr>Prováděcí předpisy</vt:lpstr>
      <vt:lpstr>Prováděcí předpisy</vt:lpstr>
      <vt:lpstr>DĚKUJEME VÁM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uzivatel</dc:creator>
  <cp:lastModifiedBy>NB</cp:lastModifiedBy>
  <cp:revision>36</cp:revision>
  <dcterms:created xsi:type="dcterms:W3CDTF">2016-04-03T15:54:01Z</dcterms:created>
  <dcterms:modified xsi:type="dcterms:W3CDTF">2016-12-13T11:21:51Z</dcterms:modified>
</cp:coreProperties>
</file>