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7" r:id="rId4"/>
    <p:sldId id="275" r:id="rId5"/>
    <p:sldId id="276" r:id="rId6"/>
    <p:sldId id="259" r:id="rId7"/>
    <p:sldId id="260" r:id="rId8"/>
    <p:sldId id="261" r:id="rId9"/>
    <p:sldId id="262" r:id="rId10"/>
    <p:sldId id="269" r:id="rId11"/>
    <p:sldId id="278" r:id="rId12"/>
    <p:sldId id="279" r:id="rId13"/>
    <p:sldId id="280" r:id="rId14"/>
    <p:sldId id="281" r:id="rId15"/>
    <p:sldId id="270" r:id="rId16"/>
    <p:sldId id="271" r:id="rId17"/>
    <p:sldId id="274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123" d="100"/>
          <a:sy n="123" d="100"/>
        </p:scale>
        <p:origin x="-11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F3928-9184-43C8-96ED-F253446F8E17}" type="datetimeFigureOut">
              <a:rPr lang="cs-CZ" smtClean="0"/>
              <a:t>23.5.2017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580FF-4A2F-47A2-AE69-BF4057A1F3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2328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F3928-9184-43C8-96ED-F253446F8E17}" type="datetimeFigureOut">
              <a:rPr lang="cs-CZ" smtClean="0"/>
              <a:t>23.5.2017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580FF-4A2F-47A2-AE69-BF4057A1F3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3952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F3928-9184-43C8-96ED-F253446F8E17}" type="datetimeFigureOut">
              <a:rPr lang="cs-CZ" smtClean="0"/>
              <a:t>23.5.2017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580FF-4A2F-47A2-AE69-BF4057A1F3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0606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F3928-9184-43C8-96ED-F253446F8E17}" type="datetimeFigureOut">
              <a:rPr lang="cs-CZ" smtClean="0"/>
              <a:t>23.5.2017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580FF-4A2F-47A2-AE69-BF4057A1F3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7814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F3928-9184-43C8-96ED-F253446F8E17}" type="datetimeFigureOut">
              <a:rPr lang="cs-CZ" smtClean="0"/>
              <a:t>23.5.2017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580FF-4A2F-47A2-AE69-BF4057A1F3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741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F3928-9184-43C8-96ED-F253446F8E17}" type="datetimeFigureOut">
              <a:rPr lang="cs-CZ" smtClean="0"/>
              <a:t>23.5.2017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580FF-4A2F-47A2-AE69-BF4057A1F3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5254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F3928-9184-43C8-96ED-F253446F8E17}" type="datetimeFigureOut">
              <a:rPr lang="cs-CZ" smtClean="0"/>
              <a:t>23.5.2017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580FF-4A2F-47A2-AE69-BF4057A1F3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1857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F3928-9184-43C8-96ED-F253446F8E17}" type="datetimeFigureOut">
              <a:rPr lang="cs-CZ" smtClean="0"/>
              <a:t>23.5.2017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580FF-4A2F-47A2-AE69-BF4057A1F3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7585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F3928-9184-43C8-96ED-F253446F8E17}" type="datetimeFigureOut">
              <a:rPr lang="cs-CZ" smtClean="0"/>
              <a:t>23.5.2017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580FF-4A2F-47A2-AE69-BF4057A1F3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4035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F3928-9184-43C8-96ED-F253446F8E17}" type="datetimeFigureOut">
              <a:rPr lang="cs-CZ" smtClean="0"/>
              <a:t>23.5.2017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580FF-4A2F-47A2-AE69-BF4057A1F3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1751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F3928-9184-43C8-96ED-F253446F8E17}" type="datetimeFigureOut">
              <a:rPr lang="cs-CZ" smtClean="0"/>
              <a:t>23.5.2017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580FF-4A2F-47A2-AE69-BF4057A1F3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9851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F3928-9184-43C8-96ED-F253446F8E17}" type="datetimeFigureOut">
              <a:rPr lang="cs-CZ" smtClean="0"/>
              <a:t>23.5.2017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580FF-4A2F-47A2-AE69-BF4057A1F3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2712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ske-socialni-podnikani.cz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Jak připravit dobrý podnikatelský plán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Martin Fojtíček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748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/>
              <a:t>Informace o sociálním podniku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19497"/>
            <a:ext cx="10515600" cy="5651863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cs-CZ" dirty="0" smtClean="0"/>
              <a:t>jednoznačně </a:t>
            </a:r>
            <a:r>
              <a:rPr lang="cs-CZ" dirty="0"/>
              <a:t>popište, </a:t>
            </a:r>
            <a:endParaRPr lang="cs-CZ" dirty="0" smtClean="0"/>
          </a:p>
          <a:p>
            <a:pPr lvl="0">
              <a:buFontTx/>
              <a:buChar char="-"/>
            </a:pPr>
            <a:r>
              <a:rPr lang="cs-CZ" dirty="0" smtClean="0"/>
              <a:t>zda </a:t>
            </a:r>
            <a:r>
              <a:rPr lang="cs-CZ" dirty="0"/>
              <a:t>se jedná o založení </a:t>
            </a:r>
            <a:r>
              <a:rPr lang="cs-CZ" dirty="0" smtClean="0"/>
              <a:t>nového</a:t>
            </a:r>
          </a:p>
          <a:p>
            <a:pPr lvl="0">
              <a:buFontTx/>
              <a:buChar char="-"/>
            </a:pPr>
            <a:r>
              <a:rPr lang="cs-CZ" dirty="0" smtClean="0"/>
              <a:t>či </a:t>
            </a:r>
            <a:r>
              <a:rPr lang="cs-CZ" dirty="0"/>
              <a:t>rozvoj stávajícího </a:t>
            </a:r>
            <a:r>
              <a:rPr lang="cs-CZ" dirty="0" smtClean="0"/>
              <a:t>podniku</a:t>
            </a:r>
          </a:p>
          <a:p>
            <a:pPr marL="0" lvl="0" indent="0">
              <a:buNone/>
            </a:pPr>
            <a:r>
              <a:rPr lang="cs-CZ" dirty="0" smtClean="0"/>
              <a:t>Pokud </a:t>
            </a:r>
            <a:r>
              <a:rPr lang="cs-CZ" dirty="0"/>
              <a:t>se jedná </a:t>
            </a:r>
            <a:r>
              <a:rPr lang="cs-CZ" b="1" dirty="0"/>
              <a:t>o novou podnikatelskou </a:t>
            </a:r>
            <a:r>
              <a:rPr lang="cs-CZ" b="1" dirty="0" smtClean="0"/>
              <a:t>aktivitu</a:t>
            </a:r>
            <a:r>
              <a:rPr lang="cs-CZ" dirty="0" smtClean="0"/>
              <a:t>, </a:t>
            </a:r>
            <a:r>
              <a:rPr lang="cs-CZ" dirty="0"/>
              <a:t>je nezbytné činnost stávající a novou jednoznačně oddělit a toto oddělení jednoznačně popsat. </a:t>
            </a:r>
            <a:endParaRPr lang="cs-CZ" dirty="0" smtClean="0"/>
          </a:p>
          <a:p>
            <a:pPr marL="0" lvl="0" indent="0">
              <a:buNone/>
            </a:pPr>
            <a:r>
              <a:rPr lang="cs-CZ" dirty="0" smtClean="0"/>
              <a:t>Pokud </a:t>
            </a:r>
            <a:r>
              <a:rPr lang="cs-CZ" dirty="0"/>
              <a:t>se jedná </a:t>
            </a:r>
            <a:r>
              <a:rPr lang="cs-CZ" b="1" dirty="0"/>
              <a:t>o rozšíření podniku</a:t>
            </a:r>
            <a:r>
              <a:rPr lang="cs-CZ" dirty="0"/>
              <a:t>, popište činnost novou v kontextu činnosti stávající, aby byla zřejmá jejich návaznost a zároveň stručně informujte o dosavadním hospodaření Vašeho podniku. </a:t>
            </a:r>
            <a:endParaRPr lang="cs-CZ" dirty="0" smtClean="0"/>
          </a:p>
          <a:p>
            <a:pPr marL="0" lvl="0" indent="0">
              <a:buNone/>
            </a:pPr>
            <a:r>
              <a:rPr lang="cs-CZ" dirty="0" smtClean="0"/>
              <a:t>Popište </a:t>
            </a:r>
            <a:r>
              <a:rPr lang="cs-CZ" dirty="0"/>
              <a:t>historii Vašeho podniku (včetně vlastnických poměrů) a uveďte zkušenosti členů týmu/zaměstnanců sociálního podniku/partnerské nebo spolupracující organizace, příp. jiného relevantního </a:t>
            </a:r>
            <a:r>
              <a:rPr lang="cs-CZ" dirty="0" err="1"/>
              <a:t>stakeholdera</a:t>
            </a:r>
            <a:r>
              <a:rPr lang="cs-CZ" dirty="0"/>
              <a:t> z oblasti sociální a podnikatelské (včetně zkušenosti s oborem podnikání, které je předmětem žádosti), případně uveďte, jak bude odbornost v těchto oblastech zajištěna. Uveďte motivaci k založení sociálního podniku. </a:t>
            </a:r>
            <a:endParaRPr lang="cs-CZ" dirty="0" smtClean="0"/>
          </a:p>
          <a:p>
            <a:pPr marL="0" lvl="0" indent="0">
              <a:buNone/>
            </a:pPr>
            <a:r>
              <a:rPr lang="cs-CZ" dirty="0" smtClean="0"/>
              <a:t>Definujte </a:t>
            </a:r>
            <a:r>
              <a:rPr lang="cs-CZ" dirty="0"/>
              <a:t>cíle sociálního podnikání, a to za důsledného dodržení metody SMART - cíle podnikatelské a sociální budou v rovnováze.  </a:t>
            </a:r>
          </a:p>
        </p:txBody>
      </p:sp>
    </p:spTree>
    <p:extLst>
      <p:ext uri="{BB962C8B-B14F-4D97-AF65-F5344CB8AC3E}">
        <p14:creationId xmlns:p14="http://schemas.microsoft.com/office/powerpoint/2010/main" val="147964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/>
              <a:t>Naplňování principů sociálního podniku v praxi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19497"/>
            <a:ext cx="10515600" cy="421494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sz="3200" dirty="0" smtClean="0"/>
          </a:p>
          <a:p>
            <a:pPr marL="0" indent="0">
              <a:buNone/>
            </a:pPr>
            <a:r>
              <a:rPr lang="cs-CZ" sz="3200" dirty="0" smtClean="0"/>
              <a:t>Popište </a:t>
            </a:r>
            <a:r>
              <a:rPr lang="cs-CZ" sz="3200" dirty="0"/>
              <a:t>jejich konkrétní naplňování (detailně popište poskytování podpory zaměstnancům z CS). </a:t>
            </a:r>
            <a:endParaRPr lang="cs-CZ" sz="3200" dirty="0" smtClean="0"/>
          </a:p>
          <a:p>
            <a:pPr marL="0" indent="0">
              <a:buNone/>
            </a:pPr>
            <a:endParaRPr lang="cs-CZ" sz="3200" dirty="0" smtClean="0"/>
          </a:p>
          <a:p>
            <a:pPr marL="0" indent="0">
              <a:buNone/>
            </a:pPr>
            <a:r>
              <a:rPr lang="cs-CZ" sz="3200" dirty="0" smtClean="0"/>
              <a:t>Cílovou </a:t>
            </a:r>
            <a:r>
              <a:rPr lang="cs-CZ" sz="3200" dirty="0"/>
              <a:t>skupinu zaměstnanců popište v žádosti, zde uveďte jen doplňující informace, které se do žádosti nevešly.</a:t>
            </a:r>
          </a:p>
          <a:p>
            <a:pPr marL="0" lv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051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/>
              <a:t>Popis vaší podnikatelské příležitosti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976845"/>
            <a:ext cx="10515600" cy="4807131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dirty="0" smtClean="0"/>
              <a:t>Popište:</a:t>
            </a:r>
          </a:p>
          <a:p>
            <a:pPr lvl="0">
              <a:buFontTx/>
              <a:buChar char="-"/>
            </a:pPr>
            <a:r>
              <a:rPr lang="cs-CZ" dirty="0" smtClean="0"/>
              <a:t>váš </a:t>
            </a:r>
            <a:r>
              <a:rPr lang="cs-CZ" dirty="0"/>
              <a:t>produkt, příp. vložte fotku </a:t>
            </a:r>
            <a:r>
              <a:rPr lang="cs-CZ" dirty="0" smtClean="0"/>
              <a:t>produktu</a:t>
            </a:r>
          </a:p>
          <a:p>
            <a:pPr lvl="0">
              <a:buFontTx/>
              <a:buChar char="-"/>
            </a:pPr>
            <a:r>
              <a:rPr lang="cs-CZ" dirty="0" smtClean="0"/>
              <a:t>provozovnu/prostory </a:t>
            </a:r>
            <a:r>
              <a:rPr lang="cs-CZ" dirty="0"/>
              <a:t>pro podnikání/potřebné vybavení (vč. toho, které není pořizováno v rámci projektu); </a:t>
            </a:r>
            <a:endParaRPr lang="cs-CZ" dirty="0" smtClean="0"/>
          </a:p>
          <a:p>
            <a:pPr lvl="1">
              <a:buFontTx/>
              <a:buChar char="-"/>
            </a:pPr>
            <a:r>
              <a:rPr lang="cs-CZ" dirty="0" smtClean="0"/>
              <a:t>pořizované </a:t>
            </a:r>
            <a:r>
              <a:rPr lang="cs-CZ" dirty="0"/>
              <a:t>vybavení specifikujte, uveďte jeho (technické) parametry a zdůvodněte jeho </a:t>
            </a:r>
            <a:r>
              <a:rPr lang="cs-CZ" dirty="0" smtClean="0"/>
              <a:t>potřebnost</a:t>
            </a:r>
          </a:p>
          <a:p>
            <a:pPr lvl="1">
              <a:buFontTx/>
              <a:buChar char="-"/>
            </a:pPr>
            <a:r>
              <a:rPr lang="cs-CZ" dirty="0" smtClean="0"/>
              <a:t>specifikaci </a:t>
            </a:r>
            <a:r>
              <a:rPr lang="cs-CZ" dirty="0"/>
              <a:t>prostor (lokace, výměra, počet místností apod</a:t>
            </a:r>
            <a:r>
              <a:rPr lang="cs-CZ" dirty="0" smtClean="0"/>
              <a:t>.)</a:t>
            </a:r>
          </a:p>
          <a:p>
            <a:pPr lvl="0">
              <a:buFontTx/>
              <a:buChar char="-"/>
            </a:pPr>
            <a:r>
              <a:rPr lang="cs-CZ" dirty="0"/>
              <a:t>provozní dobu, </a:t>
            </a:r>
            <a:r>
              <a:rPr lang="cs-CZ" dirty="0" smtClean="0"/>
              <a:t>směnnost</a:t>
            </a:r>
          </a:p>
          <a:p>
            <a:pPr marL="0" lvl="0" indent="0">
              <a:buNone/>
            </a:pPr>
            <a:endParaRPr lang="cs-CZ" dirty="0" smtClean="0"/>
          </a:p>
          <a:p>
            <a:pPr marL="0" lvl="0" indent="0">
              <a:buNone/>
            </a:pPr>
            <a:r>
              <a:rPr lang="cs-CZ" i="1" dirty="0" smtClean="0"/>
              <a:t>Z</a:t>
            </a:r>
            <a:r>
              <a:rPr lang="cs-CZ" i="1" dirty="0"/>
              <a:t> popisu musí být jednoznačné, jak bude fungovat provoz podniku. </a:t>
            </a:r>
          </a:p>
        </p:txBody>
      </p:sp>
    </p:spTree>
    <p:extLst>
      <p:ext uri="{BB962C8B-B14F-4D97-AF65-F5344CB8AC3E}">
        <p14:creationId xmlns:p14="http://schemas.microsoft.com/office/powerpoint/2010/main" val="24043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/>
              <a:t>Analýza trhu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58835"/>
            <a:ext cx="10515600" cy="5225142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cs-CZ" dirty="0"/>
              <a:t>P</a:t>
            </a:r>
            <a:r>
              <a:rPr lang="cs-CZ" dirty="0" smtClean="0"/>
              <a:t>opište </a:t>
            </a:r>
            <a:r>
              <a:rPr lang="cs-CZ" dirty="0"/>
              <a:t>prostředí, ve kterém se chcete pohybovat: </a:t>
            </a:r>
            <a:endParaRPr lang="cs-CZ" dirty="0" smtClean="0"/>
          </a:p>
          <a:p>
            <a:pPr lvl="0">
              <a:buFontTx/>
              <a:buChar char="-"/>
            </a:pPr>
            <a:r>
              <a:rPr lang="cs-CZ" dirty="0" smtClean="0"/>
              <a:t>jak </a:t>
            </a:r>
            <a:r>
              <a:rPr lang="cs-CZ" dirty="0"/>
              <a:t>velký je váš trh, </a:t>
            </a:r>
            <a:endParaRPr lang="cs-CZ" dirty="0" smtClean="0"/>
          </a:p>
          <a:p>
            <a:pPr lvl="0">
              <a:buFontTx/>
              <a:buChar char="-"/>
            </a:pPr>
            <a:r>
              <a:rPr lang="cs-CZ" dirty="0" smtClean="0"/>
              <a:t>na </a:t>
            </a:r>
            <a:r>
              <a:rPr lang="cs-CZ" dirty="0"/>
              <a:t>jaké segmenty se hodláte zaměřit, </a:t>
            </a:r>
            <a:endParaRPr lang="cs-CZ" dirty="0" smtClean="0"/>
          </a:p>
          <a:p>
            <a:pPr lvl="0">
              <a:buFontTx/>
              <a:buChar char="-"/>
            </a:pPr>
            <a:r>
              <a:rPr lang="cs-CZ" dirty="0" smtClean="0"/>
              <a:t>kdo </a:t>
            </a:r>
            <a:r>
              <a:rPr lang="cs-CZ" dirty="0"/>
              <a:t>budou vaši zákazníci, </a:t>
            </a:r>
            <a:endParaRPr lang="cs-CZ" dirty="0" smtClean="0"/>
          </a:p>
          <a:p>
            <a:pPr lvl="0">
              <a:buFontTx/>
              <a:buChar char="-"/>
            </a:pPr>
            <a:r>
              <a:rPr lang="cs-CZ" dirty="0" smtClean="0"/>
              <a:t>kdo </a:t>
            </a:r>
            <a:r>
              <a:rPr lang="cs-CZ" dirty="0"/>
              <a:t>budou vaši dodavatelé a odběratelé; </a:t>
            </a:r>
            <a:endParaRPr lang="cs-CZ" dirty="0" smtClean="0"/>
          </a:p>
          <a:p>
            <a:pPr lvl="0">
              <a:buFontTx/>
              <a:buChar char="-"/>
            </a:pPr>
            <a:r>
              <a:rPr lang="cs-CZ" dirty="0" smtClean="0"/>
              <a:t>proveďte </a:t>
            </a:r>
            <a:r>
              <a:rPr lang="cs-CZ" dirty="0"/>
              <a:t>analýzu konkurence a definujte konkurenční výhodu; </a:t>
            </a:r>
            <a:endParaRPr lang="cs-CZ" dirty="0" smtClean="0"/>
          </a:p>
          <a:p>
            <a:pPr lvl="0">
              <a:buFontTx/>
              <a:buChar char="-"/>
            </a:pPr>
            <a:r>
              <a:rPr lang="cs-CZ" dirty="0" smtClean="0"/>
              <a:t>uveďte </a:t>
            </a:r>
            <a:r>
              <a:rPr lang="cs-CZ" dirty="0"/>
              <a:t>seznam předjednaných zakázek a jejich výši, nebo doložte smlouvy s odběrateli (může být doloženo jako samostatná příloha podnikatelského plánu</a:t>
            </a:r>
            <a:r>
              <a:rPr lang="cs-CZ" dirty="0" smtClean="0"/>
              <a:t>)</a:t>
            </a:r>
          </a:p>
          <a:p>
            <a:pPr lvl="0">
              <a:buFontTx/>
              <a:buChar char="-"/>
            </a:pPr>
            <a:r>
              <a:rPr lang="cs-CZ" dirty="0" smtClean="0"/>
              <a:t>popište </a:t>
            </a:r>
            <a:r>
              <a:rPr lang="cs-CZ" dirty="0"/>
              <a:t>způsob, jak budete  na začátku i v průběhu podnikání hledat nové zákazníky a jak budete komunikovat se stávajícími, </a:t>
            </a:r>
            <a:endParaRPr lang="cs-CZ" dirty="0" smtClean="0"/>
          </a:p>
          <a:p>
            <a:pPr lvl="0">
              <a:buFontTx/>
              <a:buChar char="-"/>
            </a:pPr>
            <a:r>
              <a:rPr lang="cs-CZ" dirty="0" smtClean="0"/>
              <a:t>uveďte</a:t>
            </a:r>
            <a:r>
              <a:rPr lang="cs-CZ" dirty="0"/>
              <a:t>, jakým způsobem budete propagovat vaše výrobky/služby, jaké marketingové komunikační nástroje budou používány.</a:t>
            </a:r>
          </a:p>
        </p:txBody>
      </p:sp>
    </p:spTree>
    <p:extLst>
      <p:ext uri="{BB962C8B-B14F-4D97-AF65-F5344CB8AC3E}">
        <p14:creationId xmlns:p14="http://schemas.microsoft.com/office/powerpoint/2010/main" val="322179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/>
              <a:t>Management a lidské zdroje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58835"/>
            <a:ext cx="10515600" cy="522514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dirty="0" smtClean="0"/>
              <a:t>Představte stručně</a:t>
            </a:r>
          </a:p>
          <a:p>
            <a:pPr lvl="0">
              <a:buFontTx/>
              <a:buChar char="-"/>
            </a:pPr>
            <a:r>
              <a:rPr lang="cs-CZ" dirty="0" smtClean="0"/>
              <a:t>váš </a:t>
            </a:r>
            <a:r>
              <a:rPr lang="cs-CZ" dirty="0"/>
              <a:t>tým</a:t>
            </a:r>
            <a:r>
              <a:rPr lang="cs-CZ" dirty="0" smtClean="0"/>
              <a:t>,</a:t>
            </a:r>
          </a:p>
          <a:p>
            <a:pPr lvl="0">
              <a:buFontTx/>
              <a:buChar char="-"/>
            </a:pPr>
            <a:r>
              <a:rPr lang="cs-CZ" dirty="0" smtClean="0"/>
              <a:t>počet </a:t>
            </a:r>
            <a:r>
              <a:rPr lang="cs-CZ" dirty="0"/>
              <a:t>pracovníků, jejich úvazků, </a:t>
            </a:r>
            <a:endParaRPr lang="cs-CZ" dirty="0" smtClean="0"/>
          </a:p>
          <a:p>
            <a:pPr lvl="0">
              <a:buFontTx/>
              <a:buChar char="-"/>
            </a:pPr>
            <a:r>
              <a:rPr lang="cs-CZ" dirty="0" smtClean="0"/>
              <a:t>náplně </a:t>
            </a:r>
            <a:r>
              <a:rPr lang="cs-CZ" dirty="0"/>
              <a:t>práce (musí být zřejmé, jak budou zaměstnanci zapojeni do provozu podniku</a:t>
            </a:r>
            <a:r>
              <a:rPr lang="cs-CZ" dirty="0" smtClean="0"/>
              <a:t>) </a:t>
            </a:r>
          </a:p>
          <a:p>
            <a:pPr marL="0" lvl="0" indent="0">
              <a:buNone/>
            </a:pPr>
            <a:r>
              <a:rPr lang="cs-CZ" dirty="0" smtClean="0"/>
              <a:t>Popište </a:t>
            </a:r>
            <a:r>
              <a:rPr lang="cs-CZ" dirty="0"/>
              <a:t>výběrový proces zaměstnanců, kvalifikační předpoklady/pracovní zkušenosti. </a:t>
            </a:r>
            <a:endParaRPr lang="cs-CZ" dirty="0" smtClean="0"/>
          </a:p>
          <a:p>
            <a:pPr marL="0" lvl="0" indent="0">
              <a:buNone/>
            </a:pPr>
            <a:r>
              <a:rPr lang="cs-CZ" dirty="0" smtClean="0"/>
              <a:t>Pokud </a:t>
            </a:r>
            <a:r>
              <a:rPr lang="cs-CZ" dirty="0"/>
              <a:t>máte konkrétní zaměstnance a realizační tým již vybrané, uveďte to, a to včetně jejich kvalifikace/pracovní zkušenosti. </a:t>
            </a:r>
          </a:p>
        </p:txBody>
      </p:sp>
    </p:spTree>
    <p:extLst>
      <p:ext uri="{BB962C8B-B14F-4D97-AF65-F5344CB8AC3E}">
        <p14:creationId xmlns:p14="http://schemas.microsoft.com/office/powerpoint/2010/main" val="346281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txBody>
          <a:bodyPr/>
          <a:lstStyle/>
          <a:p>
            <a:r>
              <a:rPr lang="fr-FR" b="1" u="sng" dirty="0" smtClean="0"/>
              <a:t>Management a lidské zdroje</a:t>
            </a:r>
            <a:endParaRPr lang="fr-FR" u="sng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2133" y="1629728"/>
            <a:ext cx="4724400" cy="4962525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70927" y="3100252"/>
            <a:ext cx="2436223" cy="76635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1800" b="1" dirty="0" smtClean="0">
                <a:solidFill>
                  <a:schemeClr val="accent1">
                    <a:lumMod val="75000"/>
                  </a:schemeClr>
                </a:solidFill>
              </a:rPr>
              <a:t>projektový</a:t>
            </a:r>
          </a:p>
          <a:p>
            <a:pPr marL="0" indent="0" algn="ctr">
              <a:buNone/>
            </a:pPr>
            <a:r>
              <a:rPr lang="cs-CZ" sz="1800" b="1" dirty="0" smtClean="0">
                <a:solidFill>
                  <a:schemeClr val="accent1">
                    <a:lumMod val="75000"/>
                  </a:schemeClr>
                </a:solidFill>
              </a:rPr>
              <a:t>manažer</a:t>
            </a:r>
            <a:endParaRPr lang="cs-CZ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Ovál 4"/>
          <p:cNvSpPr/>
          <p:nvPr/>
        </p:nvSpPr>
        <p:spPr>
          <a:xfrm>
            <a:off x="3492137" y="2769326"/>
            <a:ext cx="4232366" cy="142820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4014021" y="3213464"/>
            <a:ext cx="2436223" cy="7663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+</a:t>
            </a:r>
            <a:endParaRPr lang="cs-CZ" sz="18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795909" y="4298838"/>
            <a:ext cx="2436223" cy="7663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cs-CZ" sz="2400" b="1" dirty="0" smtClean="0">
                <a:solidFill>
                  <a:srgbClr val="FF0000"/>
                </a:solidFill>
              </a:rPr>
              <a:t>NEPŘÍMÉ NÁKLADY</a:t>
            </a:r>
            <a:endParaRPr lang="cs-CZ" b="1" dirty="0" smtClean="0">
              <a:solidFill>
                <a:srgbClr val="FF0000"/>
              </a:solidFill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8354556" y="1272678"/>
            <a:ext cx="2557284" cy="9486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</a:rPr>
              <a:t>PŘÍMÉ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</a:rPr>
              <a:t>NÁKLADY</a:t>
            </a:r>
            <a:endParaRPr lang="cs-CZ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58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/>
              <a:t>Finanční plán sociálního podniku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5394960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cs-CZ" dirty="0" smtClean="0"/>
              <a:t>formou </a:t>
            </a:r>
            <a:r>
              <a:rPr lang="cs-CZ" dirty="0"/>
              <a:t>samostatné přílohy v Excelu – </a:t>
            </a:r>
            <a:r>
              <a:rPr lang="cs-CZ" dirty="0" smtClean="0"/>
              <a:t>uveďte:</a:t>
            </a:r>
          </a:p>
          <a:p>
            <a:pPr lvl="0">
              <a:buFontTx/>
              <a:buChar char="-"/>
            </a:pPr>
            <a:r>
              <a:rPr lang="cs-CZ" dirty="0" smtClean="0"/>
              <a:t>plánované </a:t>
            </a:r>
            <a:r>
              <a:rPr lang="cs-CZ" dirty="0"/>
              <a:t>náklady</a:t>
            </a:r>
            <a:r>
              <a:rPr lang="cs-CZ" dirty="0" smtClean="0"/>
              <a:t>,</a:t>
            </a:r>
          </a:p>
          <a:p>
            <a:pPr lvl="0">
              <a:buFontTx/>
              <a:buChar char="-"/>
            </a:pPr>
            <a:r>
              <a:rPr lang="cs-CZ" dirty="0" smtClean="0"/>
              <a:t>výnosy </a:t>
            </a:r>
            <a:r>
              <a:rPr lang="cs-CZ" dirty="0"/>
              <a:t>alespoň po dobu 3 let (min. 1 rok po skončení projektu), minimálně po čtvrtletích (v případě rozšíření podniku novou činnost/nový produkt oddělte); informace ve finančním plánu okomentujte slovně včetně jeho shrnutí; </a:t>
            </a:r>
            <a:endParaRPr lang="cs-CZ" dirty="0" smtClean="0"/>
          </a:p>
          <a:p>
            <a:pPr lvl="0">
              <a:buFontTx/>
              <a:buChar char="-"/>
            </a:pPr>
            <a:r>
              <a:rPr lang="cs-CZ" dirty="0" smtClean="0"/>
              <a:t>popište </a:t>
            </a:r>
            <a:r>
              <a:rPr lang="cs-CZ" dirty="0"/>
              <a:t>zdroje financování (pokud žádáte v IROP, uveďte v jakém objemu a na jaké položky), </a:t>
            </a:r>
            <a:endParaRPr lang="cs-CZ" dirty="0" smtClean="0"/>
          </a:p>
          <a:p>
            <a:pPr lvl="0">
              <a:buFontTx/>
              <a:buChar char="-"/>
            </a:pPr>
            <a:r>
              <a:rPr lang="cs-CZ" dirty="0" smtClean="0"/>
              <a:t>uveďte </a:t>
            </a:r>
            <a:r>
              <a:rPr lang="cs-CZ" dirty="0"/>
              <a:t>bližší informace o tom, co bude z jakého zdroje financováno; </a:t>
            </a:r>
            <a:endParaRPr lang="cs-CZ" dirty="0" smtClean="0"/>
          </a:p>
          <a:p>
            <a:pPr lvl="0">
              <a:buFontTx/>
              <a:buChar char="-"/>
            </a:pPr>
            <a:r>
              <a:rPr lang="cs-CZ" dirty="0" smtClean="0"/>
              <a:t>vypočítejte </a:t>
            </a:r>
            <a:r>
              <a:rPr lang="cs-CZ" dirty="0"/>
              <a:t>bod zvratu; </a:t>
            </a:r>
            <a:endParaRPr lang="cs-CZ" dirty="0" smtClean="0"/>
          </a:p>
          <a:p>
            <a:pPr lvl="0">
              <a:buFontTx/>
              <a:buChar char="-"/>
            </a:pPr>
            <a:r>
              <a:rPr lang="cs-CZ" dirty="0" smtClean="0"/>
              <a:t>rozepište </a:t>
            </a:r>
            <a:r>
              <a:rPr lang="cs-CZ" dirty="0"/>
              <a:t>cash </a:t>
            </a:r>
            <a:r>
              <a:rPr lang="cs-CZ" dirty="0" err="1"/>
              <a:t>flow</a:t>
            </a:r>
            <a:r>
              <a:rPr lang="cs-CZ" dirty="0"/>
              <a:t>; </a:t>
            </a:r>
            <a:endParaRPr lang="cs-CZ" dirty="0" smtClean="0"/>
          </a:p>
          <a:p>
            <a:pPr lvl="0">
              <a:buFontTx/>
              <a:buChar char="-"/>
            </a:pPr>
            <a:r>
              <a:rPr lang="cs-CZ" dirty="0" smtClean="0"/>
              <a:t>uveďte </a:t>
            </a:r>
            <a:r>
              <a:rPr lang="cs-CZ" dirty="0"/>
              <a:t>kalkulaci ceny produktu vč. marže (kalkulaci proveďte u hlavních produktů konkrétně, u zakázkové činnosti doporučujeme uvést vzorovou/é zakázku/y). </a:t>
            </a:r>
            <a:endParaRPr lang="cs-CZ" dirty="0" smtClean="0"/>
          </a:p>
          <a:p>
            <a:pPr marL="0" lvl="0" indent="0">
              <a:buNone/>
            </a:pPr>
            <a:r>
              <a:rPr lang="cs-CZ" dirty="0" smtClean="0"/>
              <a:t>Vaše </a:t>
            </a:r>
            <a:r>
              <a:rPr lang="cs-CZ" dirty="0"/>
              <a:t>propočty musí být pro hodnotitele srozumitelné, dostatečně a důvěryhodně podložené předchozím textem podnikatelského plánu (analýzou trhu a zájmu odběratelů, doložením budoucího odběru atd.) a musí vykazovat předpoklady udržitelnosti</a:t>
            </a:r>
            <a:r>
              <a:rPr lang="cs-CZ" dirty="0" smtClean="0"/>
              <a:t>.</a:t>
            </a:r>
          </a:p>
          <a:p>
            <a:pPr marL="0" lvl="0" indent="0">
              <a:buNone/>
            </a:pPr>
            <a:r>
              <a:rPr lang="cs-CZ" dirty="0" smtClean="0"/>
              <a:t>Nezaměňujte </a:t>
            </a:r>
            <a:r>
              <a:rPr lang="cs-CZ" dirty="0"/>
              <a:t>finanční plán s rozpočtem </a:t>
            </a:r>
            <a:r>
              <a:rPr lang="cs-CZ" dirty="0" smtClean="0"/>
              <a:t>projektu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203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i="1" dirty="0" smtClean="0"/>
          </a:p>
          <a:p>
            <a:pPr marL="0" indent="0" algn="ctr">
              <a:buNone/>
            </a:pPr>
            <a:endParaRPr lang="cs-CZ" i="1" dirty="0" smtClean="0"/>
          </a:p>
          <a:p>
            <a:pPr marL="0" indent="0" algn="ctr">
              <a:buNone/>
            </a:pPr>
            <a:endParaRPr lang="cs-CZ" i="1" dirty="0"/>
          </a:p>
          <a:p>
            <a:pPr marL="0" indent="0" algn="ctr">
              <a:buNone/>
            </a:pPr>
            <a:r>
              <a:rPr lang="cs-CZ" i="1" dirty="0" smtClean="0"/>
              <a:t>Děkuji za pozornost!</a:t>
            </a:r>
          </a:p>
          <a:p>
            <a:pPr marL="0" indent="0" algn="ctr">
              <a:buNone/>
            </a:pPr>
            <a:r>
              <a:rPr lang="cs-CZ" i="1" dirty="0" smtClean="0"/>
              <a:t>martin@fojticek.cz</a:t>
            </a:r>
          </a:p>
        </p:txBody>
      </p:sp>
    </p:spTree>
    <p:extLst>
      <p:ext uri="{BB962C8B-B14F-4D97-AF65-F5344CB8AC3E}">
        <p14:creationId xmlns:p14="http://schemas.microsoft.com/office/powerpoint/2010/main" val="45768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sociální podnikání a co je sociální podnik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V české legislativě neexistuje</a:t>
            </a:r>
          </a:p>
          <a:p>
            <a:r>
              <a:rPr lang="cs-CZ" dirty="0" smtClean="0"/>
              <a:t>Sociální podnik nepodniká primárně za účelem (finančního) zisku, ale budování sociálního kapitálu</a:t>
            </a:r>
          </a:p>
          <a:p>
            <a:r>
              <a:rPr lang="cs-CZ" dirty="0" smtClean="0"/>
              <a:t>Drží v rovnováze ekonomický, sociální a environmentální prvek podnikání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479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91589" y="2652989"/>
            <a:ext cx="12000411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dirty="0" smtClean="0">
                <a:hlinkClick r:id="rId2"/>
              </a:rPr>
              <a:t>www.ceske-socialni-podnikani.cz</a:t>
            </a:r>
            <a:endParaRPr lang="cs-CZ" sz="40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4425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96" y="1332411"/>
            <a:ext cx="11875186" cy="4289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690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2052" y="-108857"/>
            <a:ext cx="7851537" cy="6966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500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Sociální podnik stojí na dvou nohou </a:t>
            </a:r>
            <a:br>
              <a:rPr lang="cs-CZ" dirty="0" smtClean="0"/>
            </a:br>
            <a:r>
              <a:rPr lang="cs-CZ" dirty="0" smtClean="0"/>
              <a:t>- sociální a </a:t>
            </a:r>
            <a:r>
              <a:rPr lang="cs-CZ" dirty="0" err="1" smtClean="0"/>
              <a:t>byznysové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514350" indent="-514350">
              <a:buAutoNum type="arabicPeriod"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200" dirty="0" smtClean="0"/>
              <a:t>… ideální je stát pevně obou nohou, spojit výhody obou</a:t>
            </a:r>
            <a:endParaRPr lang="cs-CZ" sz="22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9759455"/>
              </p:ext>
            </p:extLst>
          </p:nvPr>
        </p:nvGraphicFramePr>
        <p:xfrm>
          <a:off x="838200" y="1825624"/>
          <a:ext cx="9593688" cy="3789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78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978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1978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351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Výhody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Rizika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435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/>
                        <a:t>Když podnik vymýšlejí „sociálové“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cs-CZ" dirty="0" smtClean="0"/>
                        <a:t>berou ohled na znevýhodněnou</a:t>
                      </a:r>
                      <a:r>
                        <a:rPr lang="cs-CZ" baseline="0" dirty="0" smtClean="0"/>
                        <a:t> cílovou skupinu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cs-CZ" dirty="0" smtClean="0"/>
                        <a:t>neumí být draví, neumí si „říct cenu“, musí se byznys teprve naučit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dirty="0" smtClean="0"/>
                        <a:t>jsou zvyklí</a:t>
                      </a:r>
                      <a:r>
                        <a:rPr lang="cs-CZ" baseline="0" dirty="0" smtClean="0"/>
                        <a:t> na podporu státu a samospráv, dárců, …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524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/>
                        <a:t>Když podnik vymýšlejí „lidé z byznysu“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 umí „se postarat“, jdou za penězi, citlivě reagují na vývoj na trhu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cs-CZ" dirty="0" smtClean="0"/>
                        <a:t>mohou necitlivě zneužívat lidi</a:t>
                      </a:r>
                      <a:r>
                        <a:rPr lang="cs-CZ" baseline="0" dirty="0" smtClean="0"/>
                        <a:t> se znevýhodněním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baseline="0" dirty="0" smtClean="0"/>
                        <a:t>„tunelují“ dotaci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baseline="0" dirty="0" smtClean="0"/>
                        <a:t>nejde jim o udržitelnost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786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Podnikatelský záměr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i="1" dirty="0" smtClean="0"/>
              <a:t>„Co neumím říct jasně, není jasné ani mně samému“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Co, s kým, pro koho, proč, jak, kde (a za co) dělám?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dirty="0" smtClean="0"/>
              <a:t>V několika větách (2000 znaků?)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Dobré pro PR, </a:t>
            </a:r>
            <a:r>
              <a:rPr lang="cs-CZ" dirty="0" err="1" smtClean="0"/>
              <a:t>lobbying</a:t>
            </a:r>
            <a:r>
              <a:rPr lang="cs-CZ" dirty="0"/>
              <a:t> </a:t>
            </a:r>
            <a:r>
              <a:rPr lang="cs-CZ" dirty="0" smtClean="0"/>
              <a:t>i do projektové žádosti.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514350" indent="-514350">
              <a:buAutoNum type="arabicPeriod"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126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Podnikatelský záměr - 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Cílem předloženého projektu je rozjezd sociální firmy Třídírna oděvů </a:t>
            </a:r>
            <a:r>
              <a:rPr lang="cs-CZ" dirty="0" smtClean="0"/>
              <a:t>XXX, </a:t>
            </a:r>
            <a:r>
              <a:rPr lang="cs-CZ" dirty="0"/>
              <a:t>jejíž hlavní činností je nákup</a:t>
            </a:r>
            <a:r>
              <a:rPr lang="cs-CZ" dirty="0" smtClean="0"/>
              <a:t>, zpracování </a:t>
            </a:r>
            <a:r>
              <a:rPr lang="cs-CZ" dirty="0"/>
              <a:t>a prodej použitých oděvů - prioritně použitých </a:t>
            </a:r>
            <a:r>
              <a:rPr lang="cs-CZ" dirty="0" smtClean="0"/>
              <a:t>oděvů vysoké </a:t>
            </a:r>
            <a:r>
              <a:rPr lang="cs-CZ" dirty="0"/>
              <a:t>kvality pro síť sociálních firem </a:t>
            </a:r>
            <a:r>
              <a:rPr lang="cs-CZ" dirty="0" smtClean="0"/>
              <a:t>franšízy YYY, </a:t>
            </a:r>
            <a:r>
              <a:rPr lang="cs-CZ" dirty="0"/>
              <a:t>sekundárně ostatních oděvů dalším zákazníkům a to jak formou velkoobchodu, </a:t>
            </a:r>
            <a:r>
              <a:rPr lang="cs-CZ" dirty="0" smtClean="0"/>
              <a:t>tak maloobchodu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Firma bude podnikat v </a:t>
            </a:r>
            <a:r>
              <a:rPr lang="cs-CZ" dirty="0" smtClean="0"/>
              <a:t>ZZZ </a:t>
            </a:r>
            <a:r>
              <a:rPr lang="cs-CZ" dirty="0"/>
              <a:t>a vytvoří nejméně 10 udržitelných a motivujících pracovních míst pro </a:t>
            </a:r>
            <a:r>
              <a:rPr lang="cs-CZ" dirty="0" smtClean="0"/>
              <a:t>osoby se </a:t>
            </a:r>
            <a:r>
              <a:rPr lang="cs-CZ" dirty="0"/>
              <a:t>zdravotním postižením.</a:t>
            </a:r>
          </a:p>
          <a:p>
            <a:pPr marL="0" indent="0">
              <a:buNone/>
            </a:pPr>
            <a:r>
              <a:rPr lang="cs-CZ" dirty="0"/>
              <a:t>Firma navázala kontakt se zahraničními dodavateli použitých oděvů a otestovala jejich vzorky. Od tří </a:t>
            </a:r>
            <a:r>
              <a:rPr lang="cs-CZ" dirty="0" smtClean="0"/>
              <a:t>stávajících second </a:t>
            </a:r>
            <a:r>
              <a:rPr lang="cs-CZ" dirty="0"/>
              <a:t>handů </a:t>
            </a:r>
            <a:r>
              <a:rPr lang="cs-CZ" dirty="0" smtClean="0"/>
              <a:t>YYY </a:t>
            </a:r>
            <a:r>
              <a:rPr lang="cs-CZ" dirty="0"/>
              <a:t>má přislíben garantovaný odběr 1300kg oděvů nejlepší kvality měsíčně, </a:t>
            </a:r>
            <a:r>
              <a:rPr lang="cs-CZ" dirty="0" smtClean="0"/>
              <a:t>od dalších </a:t>
            </a:r>
            <a:r>
              <a:rPr lang="cs-CZ" dirty="0"/>
              <a:t>second handů příslib odběru zboží nižší kvality. Další zbytkovou produkci bude </a:t>
            </a:r>
            <a:r>
              <a:rPr lang="cs-CZ" dirty="0" smtClean="0"/>
              <a:t>XXX </a:t>
            </a:r>
            <a:r>
              <a:rPr lang="cs-CZ" dirty="0"/>
              <a:t>vyprodávat </a:t>
            </a:r>
            <a:r>
              <a:rPr lang="cs-CZ" dirty="0" smtClean="0"/>
              <a:t>ve vlastním </a:t>
            </a:r>
            <a:r>
              <a:rPr lang="cs-CZ" dirty="0"/>
              <a:t>second handu v centru </a:t>
            </a:r>
            <a:r>
              <a:rPr lang="cs-CZ" dirty="0" smtClean="0"/>
              <a:t>ZZZ. </a:t>
            </a:r>
            <a:r>
              <a:rPr lang="cs-CZ" dirty="0"/>
              <a:t>Odpadní materiál zpracuje </a:t>
            </a:r>
            <a:r>
              <a:rPr lang="cs-CZ" dirty="0" smtClean="0"/>
              <a:t>XXX </a:t>
            </a:r>
            <a:r>
              <a:rPr lang="cs-CZ" dirty="0"/>
              <a:t>na čistící hadry a prodá </a:t>
            </a:r>
            <a:r>
              <a:rPr lang="cs-CZ" dirty="0" smtClean="0"/>
              <a:t>místním podnikům </a:t>
            </a:r>
            <a:r>
              <a:rPr lang="cs-CZ" dirty="0"/>
              <a:t>a živnostníkům.</a:t>
            </a:r>
          </a:p>
          <a:p>
            <a:pPr marL="0" indent="0">
              <a:buNone/>
            </a:pPr>
            <a:r>
              <a:rPr lang="cs-CZ" dirty="0"/>
              <a:t>V podpoře pracovníků přebírá </a:t>
            </a:r>
            <a:r>
              <a:rPr lang="cs-CZ" dirty="0" smtClean="0"/>
              <a:t>XXX </a:t>
            </a:r>
            <a:r>
              <a:rPr lang="cs-CZ" dirty="0"/>
              <a:t>metodiku vyvinutou v o.s. </a:t>
            </a:r>
            <a:r>
              <a:rPr lang="cs-CZ" dirty="0" smtClean="0"/>
              <a:t>ABC </a:t>
            </a:r>
            <a:r>
              <a:rPr lang="cs-CZ" dirty="0"/>
              <a:t>a ověřenou v sociálních firmách </a:t>
            </a:r>
            <a:r>
              <a:rPr lang="cs-CZ" dirty="0" smtClean="0"/>
              <a:t>YYY, WWW, ZZZ </a:t>
            </a:r>
            <a:r>
              <a:rPr lang="cs-CZ" dirty="0"/>
              <a:t>a </a:t>
            </a:r>
            <a:r>
              <a:rPr lang="cs-CZ" dirty="0" smtClean="0"/>
              <a:t>ŽŽŽ. </a:t>
            </a:r>
            <a:r>
              <a:rPr lang="cs-CZ" dirty="0"/>
              <a:t>Při tvorbě a implementaci principů </a:t>
            </a:r>
            <a:r>
              <a:rPr lang="cs-CZ" dirty="0" smtClean="0"/>
              <a:t>sociálního podnikání </a:t>
            </a:r>
            <a:r>
              <a:rPr lang="cs-CZ" dirty="0"/>
              <a:t>se bude </a:t>
            </a:r>
            <a:r>
              <a:rPr lang="cs-CZ" dirty="0" smtClean="0"/>
              <a:t>XXX </a:t>
            </a:r>
            <a:r>
              <a:rPr lang="cs-CZ" dirty="0"/>
              <a:t>inspirovat rovněž zkušenostmi těchto úspěšných sociálních podniků.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517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Podnikatelský plán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cs-CZ" dirty="0"/>
              <a:t>Informace o sociálním </a:t>
            </a:r>
            <a:r>
              <a:rPr lang="cs-CZ" dirty="0" smtClean="0"/>
              <a:t>podniku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 smtClean="0"/>
              <a:t>Naplňování </a:t>
            </a:r>
            <a:r>
              <a:rPr lang="cs-CZ" dirty="0"/>
              <a:t>principů sociálního podniku v </a:t>
            </a:r>
            <a:r>
              <a:rPr lang="cs-CZ" dirty="0" smtClean="0"/>
              <a:t>praxi</a:t>
            </a:r>
            <a:endParaRPr lang="cs-CZ" dirty="0"/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Popis vaší podnikatelské příležitosti </a:t>
            </a:r>
            <a:endParaRPr lang="cs-CZ" dirty="0" smtClean="0"/>
          </a:p>
          <a:p>
            <a:pPr marL="514350" lvl="0" indent="-514350">
              <a:buFont typeface="+mj-lt"/>
              <a:buAutoNum type="arabicPeriod"/>
            </a:pPr>
            <a:r>
              <a:rPr lang="cs-CZ" dirty="0" smtClean="0"/>
              <a:t>Analýza trhu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 smtClean="0"/>
              <a:t>Management </a:t>
            </a:r>
            <a:r>
              <a:rPr lang="cs-CZ" dirty="0"/>
              <a:t>a lidské </a:t>
            </a:r>
            <a:r>
              <a:rPr lang="cs-CZ" dirty="0" smtClean="0"/>
              <a:t>zdroje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 smtClean="0"/>
              <a:t>Finanční </a:t>
            </a:r>
            <a:r>
              <a:rPr lang="cs-CZ" dirty="0"/>
              <a:t>plán sociálního </a:t>
            </a:r>
            <a:r>
              <a:rPr lang="cs-CZ" dirty="0" smtClean="0"/>
              <a:t>podniku</a:t>
            </a:r>
            <a:endParaRPr lang="cs-CZ" dirty="0"/>
          </a:p>
          <a:p>
            <a:pPr marL="0" lvl="0" indent="0">
              <a:buNone/>
            </a:pPr>
            <a:endParaRPr lang="cs-CZ" dirty="0" smtClean="0"/>
          </a:p>
          <a:p>
            <a:pPr marL="0" lvl="0" indent="0">
              <a:buNone/>
            </a:pPr>
            <a:r>
              <a:rPr lang="cs-CZ" i="1" dirty="0" smtClean="0"/>
              <a:t>max. 20 stránek, případně přílohy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52853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</TotalTime>
  <Words>640</Words>
  <Application>Microsoft Office PowerPoint</Application>
  <PresentationFormat>Vlastní</PresentationFormat>
  <Paragraphs>124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Office</vt:lpstr>
      <vt:lpstr>Jak připravit dobrý podnikatelský plán</vt:lpstr>
      <vt:lpstr>Co je sociální podnikání a co je sociální podnik</vt:lpstr>
      <vt:lpstr>Prezentace aplikace PowerPoint</vt:lpstr>
      <vt:lpstr>Prezentace aplikace PowerPoint</vt:lpstr>
      <vt:lpstr>Prezentace aplikace PowerPoint</vt:lpstr>
      <vt:lpstr>Sociální podnik stojí na dvou nohou  - sociální a byznysové</vt:lpstr>
      <vt:lpstr>Podnikatelský záměr</vt:lpstr>
      <vt:lpstr>Podnikatelský záměr - příklad</vt:lpstr>
      <vt:lpstr>Podnikatelský plán</vt:lpstr>
      <vt:lpstr>Informace o sociálním podniku</vt:lpstr>
      <vt:lpstr>Naplňování principů sociálního podniku v praxi</vt:lpstr>
      <vt:lpstr>Popis vaší podnikatelské příležitosti</vt:lpstr>
      <vt:lpstr>Analýza trhu</vt:lpstr>
      <vt:lpstr>Management a lidské zdroje</vt:lpstr>
      <vt:lpstr>Management a lidské zdroje</vt:lpstr>
      <vt:lpstr>Finanční plán sociálního podniku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připravit dobrý podnikatelský plán</dc:title>
  <dc:creator>Martin Fojtíček</dc:creator>
  <cp:lastModifiedBy>Vokálová Šárka Mgr.</cp:lastModifiedBy>
  <cp:revision>21</cp:revision>
  <dcterms:created xsi:type="dcterms:W3CDTF">2015-04-18T19:51:19Z</dcterms:created>
  <dcterms:modified xsi:type="dcterms:W3CDTF">2017-05-23T11:08:42Z</dcterms:modified>
</cp:coreProperties>
</file>