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handoutMasterIdLst>
    <p:handoutMasterId r:id="rId48"/>
  </p:handoutMasterIdLst>
  <p:sldIdLst>
    <p:sldId id="362" r:id="rId2"/>
    <p:sldId id="464" r:id="rId3"/>
    <p:sldId id="363" r:id="rId4"/>
    <p:sldId id="465" r:id="rId5"/>
    <p:sldId id="368" r:id="rId6"/>
    <p:sldId id="466" r:id="rId7"/>
    <p:sldId id="467" r:id="rId8"/>
    <p:sldId id="414" r:id="rId9"/>
    <p:sldId id="433" r:id="rId10"/>
    <p:sldId id="472" r:id="rId11"/>
    <p:sldId id="434" r:id="rId12"/>
    <p:sldId id="291" r:id="rId13"/>
    <p:sldId id="425" r:id="rId14"/>
    <p:sldId id="437" r:id="rId15"/>
    <p:sldId id="473" r:id="rId16"/>
    <p:sldId id="476" r:id="rId17"/>
    <p:sldId id="474" r:id="rId18"/>
    <p:sldId id="477" r:id="rId19"/>
    <p:sldId id="475" r:id="rId20"/>
    <p:sldId id="416" r:id="rId21"/>
    <p:sldId id="468" r:id="rId22"/>
    <p:sldId id="478" r:id="rId23"/>
    <p:sldId id="443" r:id="rId24"/>
    <p:sldId id="479" r:id="rId25"/>
    <p:sldId id="444" r:id="rId26"/>
    <p:sldId id="480" r:id="rId27"/>
    <p:sldId id="481" r:id="rId28"/>
    <p:sldId id="417" r:id="rId29"/>
    <p:sldId id="482" r:id="rId30"/>
    <p:sldId id="483" r:id="rId31"/>
    <p:sldId id="484" r:id="rId32"/>
    <p:sldId id="485" r:id="rId33"/>
    <p:sldId id="355" r:id="rId34"/>
    <p:sldId id="463" r:id="rId35"/>
    <p:sldId id="461" r:id="rId36"/>
    <p:sldId id="462" r:id="rId37"/>
    <p:sldId id="487" r:id="rId38"/>
    <p:sldId id="488" r:id="rId39"/>
    <p:sldId id="486" r:id="rId40"/>
    <p:sldId id="357" r:id="rId41"/>
    <p:sldId id="489" r:id="rId42"/>
    <p:sldId id="471" r:id="rId43"/>
    <p:sldId id="490" r:id="rId44"/>
    <p:sldId id="385" r:id="rId45"/>
    <p:sldId id="286" r:id="rId46"/>
  </p:sldIdLst>
  <p:sldSz cx="9144000" cy="6858000" type="screen4x3"/>
  <p:notesSz cx="6669088" cy="9926638"/>
  <p:defaultTextStyle>
    <a:defPPr>
      <a:defRPr lang="cs-CZ"/>
    </a:defPPr>
    <a:lvl1pPr algn="l" rtl="0" fontAlgn="base">
      <a:spcBef>
        <a:spcPct val="0"/>
      </a:spcBef>
      <a:spcAft>
        <a:spcPct val="0"/>
      </a:spcAft>
      <a:defRPr kern="1200">
        <a:solidFill>
          <a:schemeClr val="tx1"/>
        </a:solidFill>
        <a:latin typeface="Arial Narrow" pitchFamily="34" charset="0"/>
        <a:ea typeface="+mn-ea"/>
        <a:cs typeface="+mn-cs"/>
      </a:defRPr>
    </a:lvl1pPr>
    <a:lvl2pPr marL="457200" algn="l" rtl="0" fontAlgn="base">
      <a:spcBef>
        <a:spcPct val="0"/>
      </a:spcBef>
      <a:spcAft>
        <a:spcPct val="0"/>
      </a:spcAft>
      <a:defRPr kern="1200">
        <a:solidFill>
          <a:schemeClr val="tx1"/>
        </a:solidFill>
        <a:latin typeface="Arial Narrow" pitchFamily="34" charset="0"/>
        <a:ea typeface="+mn-ea"/>
        <a:cs typeface="+mn-cs"/>
      </a:defRPr>
    </a:lvl2pPr>
    <a:lvl3pPr marL="914400" algn="l" rtl="0" fontAlgn="base">
      <a:spcBef>
        <a:spcPct val="0"/>
      </a:spcBef>
      <a:spcAft>
        <a:spcPct val="0"/>
      </a:spcAft>
      <a:defRPr kern="1200">
        <a:solidFill>
          <a:schemeClr val="tx1"/>
        </a:solidFill>
        <a:latin typeface="Arial Narrow" pitchFamily="34" charset="0"/>
        <a:ea typeface="+mn-ea"/>
        <a:cs typeface="+mn-cs"/>
      </a:defRPr>
    </a:lvl3pPr>
    <a:lvl4pPr marL="1371600" algn="l" rtl="0" fontAlgn="base">
      <a:spcBef>
        <a:spcPct val="0"/>
      </a:spcBef>
      <a:spcAft>
        <a:spcPct val="0"/>
      </a:spcAft>
      <a:defRPr kern="1200">
        <a:solidFill>
          <a:schemeClr val="tx1"/>
        </a:solidFill>
        <a:latin typeface="Arial Narrow" pitchFamily="34" charset="0"/>
        <a:ea typeface="+mn-ea"/>
        <a:cs typeface="+mn-cs"/>
      </a:defRPr>
    </a:lvl4pPr>
    <a:lvl5pPr marL="1828800" algn="l" rtl="0" fontAlgn="base">
      <a:spcBef>
        <a:spcPct val="0"/>
      </a:spcBef>
      <a:spcAft>
        <a:spcPct val="0"/>
      </a:spcAft>
      <a:defRPr kern="1200">
        <a:solidFill>
          <a:schemeClr val="tx1"/>
        </a:solidFill>
        <a:latin typeface="Arial Narrow" pitchFamily="34" charset="0"/>
        <a:ea typeface="+mn-ea"/>
        <a:cs typeface="+mn-cs"/>
      </a:defRPr>
    </a:lvl5pPr>
    <a:lvl6pPr marL="2286000" algn="l" defTabSz="914400" rtl="0" eaLnBrk="1" latinLnBrk="0" hangingPunct="1">
      <a:defRPr kern="1200">
        <a:solidFill>
          <a:schemeClr val="tx1"/>
        </a:solidFill>
        <a:latin typeface="Arial Narrow" pitchFamily="34" charset="0"/>
        <a:ea typeface="+mn-ea"/>
        <a:cs typeface="+mn-cs"/>
      </a:defRPr>
    </a:lvl6pPr>
    <a:lvl7pPr marL="2743200" algn="l" defTabSz="914400" rtl="0" eaLnBrk="1" latinLnBrk="0" hangingPunct="1">
      <a:defRPr kern="1200">
        <a:solidFill>
          <a:schemeClr val="tx1"/>
        </a:solidFill>
        <a:latin typeface="Arial Narrow" pitchFamily="34" charset="0"/>
        <a:ea typeface="+mn-ea"/>
        <a:cs typeface="+mn-cs"/>
      </a:defRPr>
    </a:lvl7pPr>
    <a:lvl8pPr marL="3200400" algn="l" defTabSz="914400" rtl="0" eaLnBrk="1" latinLnBrk="0" hangingPunct="1">
      <a:defRPr kern="1200">
        <a:solidFill>
          <a:schemeClr val="tx1"/>
        </a:solidFill>
        <a:latin typeface="Arial Narrow" pitchFamily="34" charset="0"/>
        <a:ea typeface="+mn-ea"/>
        <a:cs typeface="+mn-cs"/>
      </a:defRPr>
    </a:lvl8pPr>
    <a:lvl9pPr marL="3657600" algn="l" defTabSz="914400" rtl="0" eaLnBrk="1" latinLnBrk="0" hangingPunct="1">
      <a:defRPr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437"/>
    <a:srgbClr val="BA2F2C"/>
    <a:srgbClr val="D9E1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9" d="100"/>
          <a:sy n="79" d="100"/>
        </p:scale>
        <p:origin x="-1938" y="-2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ChangeArrowheads="1"/>
          </p:cNvSpPr>
          <p:nvPr>
            <p:ph type="hdr" sz="quarter"/>
          </p:nvPr>
        </p:nvSpPr>
        <p:spPr bwMode="auto">
          <a:xfrm>
            <a:off x="0" y="0"/>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153603" name="Rectangle 3"/>
          <p:cNvSpPr>
            <a:spLocks noGrp="1" noChangeArrowheads="1"/>
          </p:cNvSpPr>
          <p:nvPr>
            <p:ph type="dt" sz="quarter" idx="1"/>
          </p:nvPr>
        </p:nvSpPr>
        <p:spPr bwMode="auto">
          <a:xfrm>
            <a:off x="3777608" y="0"/>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153604" name="Rectangle 4"/>
          <p:cNvSpPr>
            <a:spLocks noGrp="1" noChangeArrowheads="1"/>
          </p:cNvSpPr>
          <p:nvPr>
            <p:ph type="ftr" sz="quarter" idx="2"/>
          </p:nvPr>
        </p:nvSpPr>
        <p:spPr bwMode="auto">
          <a:xfrm>
            <a:off x="0" y="9428584"/>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153605" name="Rectangle 5"/>
          <p:cNvSpPr>
            <a:spLocks noGrp="1" noChangeArrowheads="1"/>
          </p:cNvSpPr>
          <p:nvPr>
            <p:ph type="sldNum" sz="quarter" idx="3"/>
          </p:nvPr>
        </p:nvSpPr>
        <p:spPr bwMode="auto">
          <a:xfrm>
            <a:off x="3777608" y="9428584"/>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F6F4855-F023-4FCC-91C7-514DFCB71A8F}" type="slidenum">
              <a:rPr lang="cs-CZ"/>
              <a:pPr>
                <a:defRPr/>
              </a:pPr>
              <a:t>‹#›</a:t>
            </a:fld>
            <a:endParaRPr lang="cs-CZ"/>
          </a:p>
        </p:txBody>
      </p:sp>
    </p:spTree>
    <p:extLst>
      <p:ext uri="{BB962C8B-B14F-4D97-AF65-F5344CB8AC3E}">
        <p14:creationId xmlns:p14="http://schemas.microsoft.com/office/powerpoint/2010/main" val="1070052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62467" name="Rectangle 3"/>
          <p:cNvSpPr>
            <a:spLocks noGrp="1" noChangeArrowheads="1"/>
          </p:cNvSpPr>
          <p:nvPr>
            <p:ph type="dt" idx="1"/>
          </p:nvPr>
        </p:nvSpPr>
        <p:spPr bwMode="auto">
          <a:xfrm>
            <a:off x="3777608" y="0"/>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58372"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a:effectLst/>
        </p:spPr>
      </p:sp>
      <p:sp>
        <p:nvSpPr>
          <p:cNvPr id="62469" name="Rectangle 5"/>
          <p:cNvSpPr>
            <a:spLocks noGrp="1" noChangeArrowheads="1"/>
          </p:cNvSpPr>
          <p:nvPr>
            <p:ph type="body" sz="quarter" idx="3"/>
          </p:nvPr>
        </p:nvSpPr>
        <p:spPr bwMode="auto">
          <a:xfrm>
            <a:off x="666909" y="4715154"/>
            <a:ext cx="533527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2470" name="Rectangle 6"/>
          <p:cNvSpPr>
            <a:spLocks noGrp="1" noChangeArrowheads="1"/>
          </p:cNvSpPr>
          <p:nvPr>
            <p:ph type="ftr" sz="quarter" idx="4"/>
          </p:nvPr>
        </p:nvSpPr>
        <p:spPr bwMode="auto">
          <a:xfrm>
            <a:off x="0" y="9428584"/>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62471" name="Rectangle 7"/>
          <p:cNvSpPr>
            <a:spLocks noGrp="1" noChangeArrowheads="1"/>
          </p:cNvSpPr>
          <p:nvPr>
            <p:ph type="sldNum" sz="quarter" idx="5"/>
          </p:nvPr>
        </p:nvSpPr>
        <p:spPr bwMode="auto">
          <a:xfrm>
            <a:off x="3777608" y="9428584"/>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B5BA47A6-03C1-489E-8F82-F4522FB94C9E}" type="slidenum">
              <a:rPr lang="cs-CZ"/>
              <a:pPr>
                <a:defRPr/>
              </a:pPr>
              <a:t>‹#›</a:t>
            </a:fld>
            <a:endParaRPr lang="cs-CZ"/>
          </a:p>
        </p:txBody>
      </p:sp>
    </p:spTree>
    <p:extLst>
      <p:ext uri="{BB962C8B-B14F-4D97-AF65-F5344CB8AC3E}">
        <p14:creationId xmlns:p14="http://schemas.microsoft.com/office/powerpoint/2010/main" val="25205280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10</a:t>
            </a:fld>
            <a:endParaRPr lang="cs-CZ"/>
          </a:p>
        </p:txBody>
      </p:sp>
    </p:spTree>
    <p:extLst>
      <p:ext uri="{BB962C8B-B14F-4D97-AF65-F5344CB8AC3E}">
        <p14:creationId xmlns:p14="http://schemas.microsoft.com/office/powerpoint/2010/main" val="20801968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11</a:t>
            </a:fld>
            <a:endParaRPr lang="cs-CZ"/>
          </a:p>
        </p:txBody>
      </p:sp>
    </p:spTree>
    <p:extLst>
      <p:ext uri="{BB962C8B-B14F-4D97-AF65-F5344CB8AC3E}">
        <p14:creationId xmlns:p14="http://schemas.microsoft.com/office/powerpoint/2010/main" val="209962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12</a:t>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13</a:t>
            </a:fld>
            <a:endParaRPr lang="cs-CZ"/>
          </a:p>
        </p:txBody>
      </p:sp>
    </p:spTree>
    <p:extLst>
      <p:ext uri="{BB962C8B-B14F-4D97-AF65-F5344CB8AC3E}">
        <p14:creationId xmlns:p14="http://schemas.microsoft.com/office/powerpoint/2010/main" val="521799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14</a:t>
            </a:fld>
            <a:endParaRPr lang="cs-CZ"/>
          </a:p>
        </p:txBody>
      </p:sp>
    </p:spTree>
    <p:extLst>
      <p:ext uri="{BB962C8B-B14F-4D97-AF65-F5344CB8AC3E}">
        <p14:creationId xmlns:p14="http://schemas.microsoft.com/office/powerpoint/2010/main" val="38198942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15</a:t>
            </a:fld>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16</a:t>
            </a:fld>
            <a:endParaRPr lang="cs-CZ"/>
          </a:p>
        </p:txBody>
      </p:sp>
    </p:spTree>
    <p:extLst>
      <p:ext uri="{BB962C8B-B14F-4D97-AF65-F5344CB8AC3E}">
        <p14:creationId xmlns:p14="http://schemas.microsoft.com/office/powerpoint/2010/main" val="5217995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17</a:t>
            </a:fld>
            <a:endParaRPr lang="cs-CZ"/>
          </a:p>
        </p:txBody>
      </p:sp>
    </p:spTree>
    <p:extLst>
      <p:ext uri="{BB962C8B-B14F-4D97-AF65-F5344CB8AC3E}">
        <p14:creationId xmlns:p14="http://schemas.microsoft.com/office/powerpoint/2010/main" val="5217995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18</a:t>
            </a:fld>
            <a:endParaRPr lang="cs-CZ"/>
          </a:p>
        </p:txBody>
      </p:sp>
    </p:spTree>
    <p:extLst>
      <p:ext uri="{BB962C8B-B14F-4D97-AF65-F5344CB8AC3E}">
        <p14:creationId xmlns:p14="http://schemas.microsoft.com/office/powerpoint/2010/main" val="5217995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19</a:t>
            </a:fld>
            <a:endParaRPr lang="cs-CZ"/>
          </a:p>
        </p:txBody>
      </p:sp>
    </p:spTree>
    <p:extLst>
      <p:ext uri="{BB962C8B-B14F-4D97-AF65-F5344CB8AC3E}">
        <p14:creationId xmlns:p14="http://schemas.microsoft.com/office/powerpoint/2010/main" val="3819894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2</a:t>
            </a:fld>
            <a:endParaRPr 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20</a:t>
            </a:fld>
            <a:endParaRPr 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21</a:t>
            </a:fld>
            <a:endParaRPr lang="cs-CZ"/>
          </a:p>
        </p:txBody>
      </p:sp>
    </p:spTree>
    <p:extLst>
      <p:ext uri="{BB962C8B-B14F-4D97-AF65-F5344CB8AC3E}">
        <p14:creationId xmlns:p14="http://schemas.microsoft.com/office/powerpoint/2010/main" val="33032962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22</a:t>
            </a:fld>
            <a:endParaRPr lang="cs-CZ"/>
          </a:p>
        </p:txBody>
      </p:sp>
    </p:spTree>
    <p:extLst>
      <p:ext uri="{BB962C8B-B14F-4D97-AF65-F5344CB8AC3E}">
        <p14:creationId xmlns:p14="http://schemas.microsoft.com/office/powerpoint/2010/main" val="33032962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23</a:t>
            </a:fld>
            <a:endParaRPr lang="cs-CZ"/>
          </a:p>
        </p:txBody>
      </p:sp>
    </p:spTree>
    <p:extLst>
      <p:ext uri="{BB962C8B-B14F-4D97-AF65-F5344CB8AC3E}">
        <p14:creationId xmlns:p14="http://schemas.microsoft.com/office/powerpoint/2010/main" val="9569587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24</a:t>
            </a:fld>
            <a:endParaRPr lang="cs-CZ"/>
          </a:p>
        </p:txBody>
      </p:sp>
    </p:spTree>
    <p:extLst>
      <p:ext uri="{BB962C8B-B14F-4D97-AF65-F5344CB8AC3E}">
        <p14:creationId xmlns:p14="http://schemas.microsoft.com/office/powerpoint/2010/main" val="9569587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25</a:t>
            </a:fld>
            <a:endParaRPr lang="cs-CZ"/>
          </a:p>
        </p:txBody>
      </p:sp>
    </p:spTree>
    <p:extLst>
      <p:ext uri="{BB962C8B-B14F-4D97-AF65-F5344CB8AC3E}">
        <p14:creationId xmlns:p14="http://schemas.microsoft.com/office/powerpoint/2010/main" val="20614152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26</a:t>
            </a:fld>
            <a:endParaRPr lang="cs-CZ"/>
          </a:p>
        </p:txBody>
      </p:sp>
    </p:spTree>
    <p:extLst>
      <p:ext uri="{BB962C8B-B14F-4D97-AF65-F5344CB8AC3E}">
        <p14:creationId xmlns:p14="http://schemas.microsoft.com/office/powerpoint/2010/main" val="20614152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27</a:t>
            </a:fld>
            <a:endParaRPr lang="cs-CZ"/>
          </a:p>
        </p:txBody>
      </p:sp>
    </p:spTree>
    <p:extLst>
      <p:ext uri="{BB962C8B-B14F-4D97-AF65-F5344CB8AC3E}">
        <p14:creationId xmlns:p14="http://schemas.microsoft.com/office/powerpoint/2010/main" val="20614152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28</a:t>
            </a:fld>
            <a:endParaRPr lang="cs-C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29</a:t>
            </a:fld>
            <a:endParaRPr lang="cs-CZ"/>
          </a:p>
        </p:txBody>
      </p:sp>
    </p:spTree>
    <p:extLst>
      <p:ext uri="{BB962C8B-B14F-4D97-AF65-F5344CB8AC3E}">
        <p14:creationId xmlns:p14="http://schemas.microsoft.com/office/powerpoint/2010/main" val="956958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3</a:t>
            </a:fld>
            <a:endParaRPr lang="cs-CZ"/>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30</a:t>
            </a:fld>
            <a:endParaRPr lang="cs-CZ"/>
          </a:p>
        </p:txBody>
      </p:sp>
    </p:spTree>
    <p:extLst>
      <p:ext uri="{BB962C8B-B14F-4D97-AF65-F5344CB8AC3E}">
        <p14:creationId xmlns:p14="http://schemas.microsoft.com/office/powerpoint/2010/main" val="20614152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31</a:t>
            </a:fld>
            <a:endParaRPr lang="cs-CZ"/>
          </a:p>
        </p:txBody>
      </p:sp>
    </p:spTree>
    <p:extLst>
      <p:ext uri="{BB962C8B-B14F-4D97-AF65-F5344CB8AC3E}">
        <p14:creationId xmlns:p14="http://schemas.microsoft.com/office/powerpoint/2010/main" val="20614152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32</a:t>
            </a:fld>
            <a:endParaRPr lang="cs-CZ"/>
          </a:p>
        </p:txBody>
      </p:sp>
    </p:spTree>
    <p:extLst>
      <p:ext uri="{BB962C8B-B14F-4D97-AF65-F5344CB8AC3E}">
        <p14:creationId xmlns:p14="http://schemas.microsoft.com/office/powerpoint/2010/main" val="20614152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33</a:t>
            </a:fld>
            <a:endParaRPr lang="cs-CZ"/>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34</a:t>
            </a:fld>
            <a:endParaRPr lang="cs-CZ"/>
          </a:p>
        </p:txBody>
      </p:sp>
    </p:spTree>
    <p:extLst>
      <p:ext uri="{BB962C8B-B14F-4D97-AF65-F5344CB8AC3E}">
        <p14:creationId xmlns:p14="http://schemas.microsoft.com/office/powerpoint/2010/main" val="136019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35</a:t>
            </a:fld>
            <a:endParaRPr lang="cs-CZ"/>
          </a:p>
        </p:txBody>
      </p:sp>
    </p:spTree>
    <p:extLst>
      <p:ext uri="{BB962C8B-B14F-4D97-AF65-F5344CB8AC3E}">
        <p14:creationId xmlns:p14="http://schemas.microsoft.com/office/powerpoint/2010/main" val="30040696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36</a:t>
            </a:fld>
            <a:endParaRPr lang="cs-CZ"/>
          </a:p>
        </p:txBody>
      </p:sp>
    </p:spTree>
    <p:extLst>
      <p:ext uri="{BB962C8B-B14F-4D97-AF65-F5344CB8AC3E}">
        <p14:creationId xmlns:p14="http://schemas.microsoft.com/office/powerpoint/2010/main" val="36554047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37</a:t>
            </a:fld>
            <a:endParaRPr lang="cs-CZ"/>
          </a:p>
        </p:txBody>
      </p:sp>
    </p:spTree>
    <p:extLst>
      <p:ext uri="{BB962C8B-B14F-4D97-AF65-F5344CB8AC3E}">
        <p14:creationId xmlns:p14="http://schemas.microsoft.com/office/powerpoint/2010/main" val="36554047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38</a:t>
            </a:fld>
            <a:endParaRPr lang="cs-CZ"/>
          </a:p>
        </p:txBody>
      </p:sp>
    </p:spTree>
    <p:extLst>
      <p:ext uri="{BB962C8B-B14F-4D97-AF65-F5344CB8AC3E}">
        <p14:creationId xmlns:p14="http://schemas.microsoft.com/office/powerpoint/2010/main" val="365540474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39</a:t>
            </a:fld>
            <a:endParaRPr lang="cs-CZ"/>
          </a:p>
        </p:txBody>
      </p:sp>
    </p:spTree>
    <p:extLst>
      <p:ext uri="{BB962C8B-B14F-4D97-AF65-F5344CB8AC3E}">
        <p14:creationId xmlns:p14="http://schemas.microsoft.com/office/powerpoint/2010/main" val="3655404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4</a:t>
            </a:fld>
            <a:endParaRPr lang="cs-CZ"/>
          </a:p>
        </p:txBody>
      </p:sp>
    </p:spTree>
    <p:extLst>
      <p:ext uri="{BB962C8B-B14F-4D97-AF65-F5344CB8AC3E}">
        <p14:creationId xmlns:p14="http://schemas.microsoft.com/office/powerpoint/2010/main" val="351296522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40</a:t>
            </a:fld>
            <a:endParaRPr lang="cs-CZ"/>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41</a:t>
            </a:fld>
            <a:endParaRPr lang="cs-CZ"/>
          </a:p>
        </p:txBody>
      </p:sp>
    </p:spTree>
    <p:extLst>
      <p:ext uri="{BB962C8B-B14F-4D97-AF65-F5344CB8AC3E}">
        <p14:creationId xmlns:p14="http://schemas.microsoft.com/office/powerpoint/2010/main" val="397553631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42</a:t>
            </a:fld>
            <a:endParaRPr lang="cs-CZ"/>
          </a:p>
        </p:txBody>
      </p:sp>
    </p:spTree>
    <p:extLst>
      <p:ext uri="{BB962C8B-B14F-4D97-AF65-F5344CB8AC3E}">
        <p14:creationId xmlns:p14="http://schemas.microsoft.com/office/powerpoint/2010/main" val="397553631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43</a:t>
            </a:fld>
            <a:endParaRPr lang="cs-CZ"/>
          </a:p>
        </p:txBody>
      </p:sp>
    </p:spTree>
    <p:extLst>
      <p:ext uri="{BB962C8B-B14F-4D97-AF65-F5344CB8AC3E}">
        <p14:creationId xmlns:p14="http://schemas.microsoft.com/office/powerpoint/2010/main" val="397553631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44</a:t>
            </a:fld>
            <a:endParaRPr lang="cs-CZ"/>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45</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5</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6</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7</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8</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B5BA47A6-03C1-489E-8F82-F4522FB94C9E}" type="slidenum">
              <a:rPr lang="cs-CZ" smtClean="0"/>
              <a:pPr>
                <a:defRPr/>
              </a:pPr>
              <a:t>9</a:t>
            </a:fld>
            <a:endParaRPr lang="cs-CZ"/>
          </a:p>
        </p:txBody>
      </p:sp>
    </p:spTree>
    <p:extLst>
      <p:ext uri="{BB962C8B-B14F-4D97-AF65-F5344CB8AC3E}">
        <p14:creationId xmlns:p14="http://schemas.microsoft.com/office/powerpoint/2010/main" val="2080196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E98727AB-6366-419D-8067-5FF1A02F93B3}"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1EB97FC6-B0B1-450D-BD31-E3A776D50DFE}"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496CD40C-F5F7-41B6-9413-E9E4D61DE6D5}"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3BF19EC8-3C7E-4B42-9122-3EE8DA74D709}"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4838B176-E5C4-4E1C-AD71-22D1CF68242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7A53175E-29AE-44D4-A6AB-9A829C2B4FE5}"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5C89B08F-3676-4162-9F1A-7C36615A91C9}"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63626445-27F9-4F2B-A10D-EEF6FCEA3AC7}"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1876F7ED-E6EA-4965-97EC-522703C286A5}"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F639C1B5-0CFC-48DF-8345-12FB7D8410A4}"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2B46AAB2-A7D7-4D46-94EB-CE0F66C67449}"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9E1A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D077EE68-6CC2-4CCD-AD54-5B47339B331E}"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kyjovske-slovacko.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mailto:leader.ks@centrum.cz"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www.kyjovske-slovacko.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5650" y="1989138"/>
            <a:ext cx="7772400" cy="1470025"/>
          </a:xfrm>
        </p:spPr>
        <p:txBody>
          <a:bodyPr/>
          <a:lstStyle/>
          <a:p>
            <a:pPr eaLnBrk="1" hangingPunct="1"/>
            <a:r>
              <a:rPr lang="cs-CZ" sz="4000" dirty="0" smtClean="0">
                <a:solidFill>
                  <a:srgbClr val="4E7437"/>
                </a:solidFill>
                <a:latin typeface="Arial Narrow" pitchFamily="34" charset="0"/>
              </a:rPr>
              <a:t/>
            </a:r>
            <a:br>
              <a:rPr lang="cs-CZ" sz="4000" dirty="0" smtClean="0">
                <a:solidFill>
                  <a:srgbClr val="4E7437"/>
                </a:solidFill>
                <a:latin typeface="Arial Narrow" pitchFamily="34" charset="0"/>
              </a:rPr>
            </a:br>
            <a:r>
              <a:rPr lang="cs-CZ" sz="4000" dirty="0" smtClean="0">
                <a:solidFill>
                  <a:srgbClr val="4E7437"/>
                </a:solidFill>
                <a:latin typeface="Arial Narrow" pitchFamily="34" charset="0"/>
              </a:rPr>
              <a:t/>
            </a:r>
            <a:br>
              <a:rPr lang="cs-CZ" sz="4000" dirty="0" smtClean="0">
                <a:solidFill>
                  <a:srgbClr val="4E7437"/>
                </a:solidFill>
                <a:latin typeface="Arial Narrow" pitchFamily="34" charset="0"/>
              </a:rPr>
            </a:br>
            <a:r>
              <a:rPr lang="cs-CZ" sz="4000" dirty="0" smtClean="0">
                <a:solidFill>
                  <a:srgbClr val="4E7437"/>
                </a:solidFill>
                <a:latin typeface="Arial Narrow" pitchFamily="34" charset="0"/>
              </a:rPr>
              <a:t>1. výzva</a:t>
            </a:r>
            <a:br>
              <a:rPr lang="cs-CZ" sz="4000" dirty="0" smtClean="0">
                <a:solidFill>
                  <a:srgbClr val="4E7437"/>
                </a:solidFill>
                <a:latin typeface="Arial Narrow" pitchFamily="34" charset="0"/>
              </a:rPr>
            </a:br>
            <a:r>
              <a:rPr lang="cs-CZ" sz="4000" dirty="0" smtClean="0">
                <a:solidFill>
                  <a:srgbClr val="4E7437"/>
                </a:solidFill>
                <a:latin typeface="Arial Narrow" pitchFamily="34" charset="0"/>
              </a:rPr>
              <a:t>červenec</a:t>
            </a:r>
            <a:r>
              <a:rPr lang="cs-CZ" sz="4000" dirty="0" smtClean="0">
                <a:solidFill>
                  <a:srgbClr val="BA2F2C"/>
                </a:solidFill>
                <a:latin typeface="Arial Narrow" pitchFamily="34" charset="0"/>
              </a:rPr>
              <a:t> 2017</a:t>
            </a:r>
          </a:p>
        </p:txBody>
      </p:sp>
      <p:sp>
        <p:nvSpPr>
          <p:cNvPr id="2051" name="Rectangle 3"/>
          <p:cNvSpPr>
            <a:spLocks noGrp="1" noChangeArrowheads="1"/>
          </p:cNvSpPr>
          <p:nvPr>
            <p:ph type="subTitle" idx="1"/>
          </p:nvPr>
        </p:nvSpPr>
        <p:spPr/>
        <p:txBody>
          <a:bodyPr/>
          <a:lstStyle/>
          <a:p>
            <a:pPr eaLnBrk="1" hangingPunct="1"/>
            <a:endParaRPr lang="cs-CZ" smtClean="0">
              <a:solidFill>
                <a:srgbClr val="BA2F2C"/>
              </a:solidFill>
              <a:latin typeface="Arial Narrow" pitchFamily="34" charset="0"/>
            </a:endParaRPr>
          </a:p>
        </p:txBody>
      </p:sp>
      <p:pic>
        <p:nvPicPr>
          <p:cNvPr id="2052" name="Picture 4" descr="KSVP kosarek na pruhlednem pozadi (maly) RGB"/>
          <p:cNvPicPr>
            <a:picLocks noChangeAspect="1" noChangeArrowheads="1"/>
          </p:cNvPicPr>
          <p:nvPr/>
        </p:nvPicPr>
        <p:blipFill>
          <a:blip r:embed="rId3" cstate="print"/>
          <a:srcRect/>
          <a:stretch>
            <a:fillRect/>
          </a:stretch>
        </p:blipFill>
        <p:spPr bwMode="auto">
          <a:xfrm>
            <a:off x="633412" y="485074"/>
            <a:ext cx="7877175" cy="3848100"/>
          </a:xfrm>
          <a:prstGeom prst="rect">
            <a:avLst/>
          </a:prstGeom>
          <a:noFill/>
          <a:ln w="9525">
            <a:noFill/>
            <a:miter lim="800000"/>
            <a:headEnd/>
            <a:tailEnd/>
          </a:ln>
        </p:spPr>
      </p:pic>
      <p:pic>
        <p:nvPicPr>
          <p:cNvPr id="2053" name="Picture 5" descr="logo EU"/>
          <p:cNvPicPr>
            <a:picLocks noChangeAspect="1" noChangeArrowheads="1"/>
          </p:cNvPicPr>
          <p:nvPr/>
        </p:nvPicPr>
        <p:blipFill>
          <a:blip r:embed="rId4" cstate="print"/>
          <a:srcRect/>
          <a:stretch>
            <a:fillRect/>
          </a:stretch>
        </p:blipFill>
        <p:spPr bwMode="auto">
          <a:xfrm>
            <a:off x="1619250" y="5373688"/>
            <a:ext cx="1076325" cy="733425"/>
          </a:xfrm>
          <a:prstGeom prst="rect">
            <a:avLst/>
          </a:prstGeom>
          <a:noFill/>
          <a:ln w="9525">
            <a:noFill/>
            <a:miter lim="800000"/>
            <a:headEnd/>
            <a:tailEnd/>
          </a:ln>
        </p:spPr>
      </p:pic>
      <p:pic>
        <p:nvPicPr>
          <p:cNvPr id="2054" name="Picture 6" descr="PRV_logo"/>
          <p:cNvPicPr>
            <a:picLocks noChangeAspect="1" noChangeArrowheads="1"/>
          </p:cNvPicPr>
          <p:nvPr/>
        </p:nvPicPr>
        <p:blipFill>
          <a:blip r:embed="rId5" cstate="print"/>
          <a:srcRect/>
          <a:stretch>
            <a:fillRect/>
          </a:stretch>
        </p:blipFill>
        <p:spPr bwMode="auto">
          <a:xfrm>
            <a:off x="6011863" y="5445125"/>
            <a:ext cx="1590675" cy="647700"/>
          </a:xfrm>
          <a:prstGeom prst="rect">
            <a:avLst/>
          </a:prstGeom>
          <a:noFill/>
          <a:ln w="9525">
            <a:noFill/>
            <a:miter lim="800000"/>
            <a:headEnd/>
            <a:tailEnd/>
          </a:ln>
        </p:spPr>
      </p:pic>
      <p:pic>
        <p:nvPicPr>
          <p:cNvPr id="2055" name="Picture 7" descr="logo Leader"/>
          <p:cNvPicPr>
            <a:picLocks noChangeAspect="1" noChangeArrowheads="1"/>
          </p:cNvPicPr>
          <p:nvPr/>
        </p:nvPicPr>
        <p:blipFill>
          <a:blip r:embed="rId6" cstate="print"/>
          <a:srcRect/>
          <a:stretch>
            <a:fillRect/>
          </a:stretch>
        </p:blipFill>
        <p:spPr bwMode="auto">
          <a:xfrm>
            <a:off x="2771775" y="5373688"/>
            <a:ext cx="704850" cy="704850"/>
          </a:xfrm>
          <a:prstGeom prst="rect">
            <a:avLst/>
          </a:prstGeom>
          <a:noFill/>
          <a:ln w="9525">
            <a:noFill/>
            <a:miter lim="800000"/>
            <a:headEnd/>
            <a:tailEnd/>
          </a:ln>
        </p:spPr>
      </p:pic>
      <p:sp>
        <p:nvSpPr>
          <p:cNvPr id="2056" name="Rectangle 8"/>
          <p:cNvSpPr>
            <a:spLocks noChangeArrowheads="1"/>
          </p:cNvSpPr>
          <p:nvPr/>
        </p:nvSpPr>
        <p:spPr bwMode="auto">
          <a:xfrm>
            <a:off x="0" y="2111375"/>
            <a:ext cx="9144000" cy="0"/>
          </a:xfrm>
          <a:prstGeom prst="rect">
            <a:avLst/>
          </a:prstGeom>
          <a:noFill/>
          <a:ln w="9525">
            <a:noFill/>
            <a:miter lim="800000"/>
            <a:headEnd/>
            <a:tailEnd/>
          </a:ln>
          <a:effectLst/>
        </p:spPr>
        <p:txBody>
          <a:bodyPr wrap="none" anchor="ctr">
            <a:spAutoFit/>
          </a:bodyPr>
          <a:lstStyle/>
          <a:p>
            <a:endParaRPr lang="cs-CZ"/>
          </a:p>
        </p:txBody>
      </p:sp>
      <p:sp>
        <p:nvSpPr>
          <p:cNvPr id="2057" name="Rectangle 9"/>
          <p:cNvSpPr>
            <a:spLocks noChangeArrowheads="1"/>
          </p:cNvSpPr>
          <p:nvPr/>
        </p:nvSpPr>
        <p:spPr bwMode="auto">
          <a:xfrm>
            <a:off x="4265613" y="2844800"/>
            <a:ext cx="612775" cy="274638"/>
          </a:xfrm>
          <a:prstGeom prst="rect">
            <a:avLst/>
          </a:prstGeom>
          <a:noFill/>
          <a:ln w="9525">
            <a:noFill/>
            <a:miter lim="800000"/>
            <a:headEnd/>
            <a:tailEnd/>
          </a:ln>
          <a:effectLst/>
        </p:spPr>
        <p:txBody>
          <a:bodyPr wrap="none" anchor="ctr">
            <a:spAutoFit/>
          </a:bodyPr>
          <a:lstStyle/>
          <a:p>
            <a:pPr algn="ctr"/>
            <a:r>
              <a:rPr lang="cs-CZ" sz="1200">
                <a:latin typeface="Arial" charset="0"/>
                <a:cs typeface="Times New Roman" pitchFamily="18" charset="0"/>
              </a:rPr>
              <a:t>          </a:t>
            </a:r>
            <a:endParaRPr lang="cs-CZ">
              <a:latin typeface="Arial" charset="0"/>
            </a:endParaRPr>
          </a:p>
        </p:txBody>
      </p:sp>
      <p:sp>
        <p:nvSpPr>
          <p:cNvPr id="2058" name="Rectangle 10"/>
          <p:cNvSpPr>
            <a:spLocks noChangeArrowheads="1"/>
          </p:cNvSpPr>
          <p:nvPr/>
        </p:nvSpPr>
        <p:spPr bwMode="auto">
          <a:xfrm>
            <a:off x="4265613" y="3767138"/>
            <a:ext cx="612775" cy="274637"/>
          </a:xfrm>
          <a:prstGeom prst="rect">
            <a:avLst/>
          </a:prstGeom>
          <a:noFill/>
          <a:ln w="9525">
            <a:noFill/>
            <a:miter lim="800000"/>
            <a:headEnd/>
            <a:tailEnd/>
          </a:ln>
          <a:effectLst/>
        </p:spPr>
        <p:txBody>
          <a:bodyPr wrap="none" anchor="ctr">
            <a:spAutoFit/>
          </a:bodyPr>
          <a:lstStyle/>
          <a:p>
            <a:pPr algn="ctr"/>
            <a:r>
              <a:rPr lang="cs-CZ" sz="1200">
                <a:latin typeface="Arial" charset="0"/>
                <a:cs typeface="Times New Roman" pitchFamily="18" charset="0"/>
              </a:rPr>
              <a:t>          </a:t>
            </a:r>
            <a:endParaRPr lang="cs-CZ">
              <a:latin typeface="Arial" charset="0"/>
            </a:endParaRPr>
          </a:p>
        </p:txBody>
      </p:sp>
      <p:sp>
        <p:nvSpPr>
          <p:cNvPr id="2059" name="Rectangle 11"/>
          <p:cNvSpPr>
            <a:spLocks noChangeArrowheads="1"/>
          </p:cNvSpPr>
          <p:nvPr/>
        </p:nvSpPr>
        <p:spPr bwMode="auto">
          <a:xfrm>
            <a:off x="0" y="4746625"/>
            <a:ext cx="9144000" cy="0"/>
          </a:xfrm>
          <a:prstGeom prst="rect">
            <a:avLst/>
          </a:prstGeom>
          <a:noFill/>
          <a:ln w="9525">
            <a:noFill/>
            <a:miter lim="800000"/>
            <a:headEnd/>
            <a:tailEnd/>
          </a:ln>
          <a:effectLst/>
        </p:spPr>
        <p:txBody>
          <a:bodyPr wrap="none" anchor="ctr">
            <a:spAutoFit/>
          </a:bodyPr>
          <a:lstStyle/>
          <a:p>
            <a:endParaRPr lang="cs-CZ">
              <a:latin typeface="Arial" charset="0"/>
            </a:endParaRPr>
          </a:p>
        </p:txBody>
      </p:sp>
      <p:pic>
        <p:nvPicPr>
          <p:cNvPr id="2060" name="Picture 12" descr="KSVP logo v ovalu na pruhlednem pozadi (pidi) RGB"/>
          <p:cNvPicPr>
            <a:picLocks noChangeAspect="1" noChangeArrowheads="1"/>
          </p:cNvPicPr>
          <p:nvPr/>
        </p:nvPicPr>
        <p:blipFill>
          <a:blip r:embed="rId7" cstate="print"/>
          <a:srcRect/>
          <a:stretch>
            <a:fillRect/>
          </a:stretch>
        </p:blipFill>
        <p:spPr bwMode="auto">
          <a:xfrm>
            <a:off x="3924300" y="5373688"/>
            <a:ext cx="1466850" cy="790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cs-CZ" dirty="0" smtClean="0">
                <a:solidFill>
                  <a:srgbClr val="BA2F2C"/>
                </a:solidFill>
                <a:latin typeface="Arial Narrow" pitchFamily="34" charset="0"/>
              </a:rPr>
              <a:t>Dotaci nelze poskytnout na:</a:t>
            </a:r>
            <a:endParaRPr lang="cs-CZ" dirty="0">
              <a:solidFill>
                <a:srgbClr val="BA2F2C"/>
              </a:solidFill>
              <a:latin typeface="Arial Narrow" pitchFamily="34" charset="0"/>
            </a:endParaRPr>
          </a:p>
        </p:txBody>
      </p:sp>
      <p:sp>
        <p:nvSpPr>
          <p:cNvPr id="72707" name="Rectangle 3"/>
          <p:cNvSpPr>
            <a:spLocks noGrp="1" noChangeArrowheads="1"/>
          </p:cNvSpPr>
          <p:nvPr>
            <p:ph type="body" idx="1"/>
          </p:nvPr>
        </p:nvSpPr>
        <p:spPr>
          <a:xfrm>
            <a:off x="457200" y="1196752"/>
            <a:ext cx="8229600" cy="4929411"/>
          </a:xfrm>
        </p:spPr>
        <p:txBody>
          <a:bodyPr/>
          <a:lstStyle/>
          <a:p>
            <a:pPr>
              <a:lnSpc>
                <a:spcPct val="80000"/>
              </a:lnSpc>
            </a:pPr>
            <a:r>
              <a:rPr lang="cs-CZ" sz="2000" dirty="0" smtClean="0">
                <a:solidFill>
                  <a:srgbClr val="4E7437"/>
                </a:solidFill>
                <a:latin typeface="Arial Narrow" pitchFamily="34" charset="0"/>
              </a:rPr>
              <a:t>Pořízení použitého majetku</a:t>
            </a:r>
          </a:p>
          <a:p>
            <a:pPr>
              <a:lnSpc>
                <a:spcPct val="80000"/>
              </a:lnSpc>
            </a:pPr>
            <a:r>
              <a:rPr lang="cs-CZ" sz="2000" dirty="0" smtClean="0">
                <a:solidFill>
                  <a:srgbClr val="4E7437"/>
                </a:solidFill>
                <a:latin typeface="Arial Narrow" pitchFamily="34" charset="0"/>
              </a:rPr>
              <a:t>Nákup platebních nároků, zemědělských produkčních práv, nákup zvířat, jednoletých rostlin a jejich vysazování</a:t>
            </a:r>
          </a:p>
          <a:p>
            <a:pPr>
              <a:lnSpc>
                <a:spcPct val="80000"/>
              </a:lnSpc>
            </a:pPr>
            <a:r>
              <a:rPr lang="cs-CZ" sz="2000" dirty="0" smtClean="0">
                <a:solidFill>
                  <a:srgbClr val="4E7437"/>
                </a:solidFill>
                <a:latin typeface="Arial Narrow" pitchFamily="34" charset="0"/>
              </a:rPr>
              <a:t>DPH u plátců</a:t>
            </a:r>
          </a:p>
          <a:p>
            <a:pPr>
              <a:lnSpc>
                <a:spcPct val="80000"/>
              </a:lnSpc>
            </a:pPr>
            <a:r>
              <a:rPr lang="cs-CZ" sz="2000" dirty="0" smtClean="0">
                <a:solidFill>
                  <a:srgbClr val="4E7437"/>
                </a:solidFill>
                <a:latin typeface="Arial Narrow" pitchFamily="34" charset="0"/>
              </a:rPr>
              <a:t>Prosté nahrazení investice</a:t>
            </a:r>
          </a:p>
          <a:p>
            <a:pPr>
              <a:lnSpc>
                <a:spcPct val="80000"/>
              </a:lnSpc>
            </a:pPr>
            <a:r>
              <a:rPr lang="cs-CZ" sz="2000" dirty="0" smtClean="0">
                <a:solidFill>
                  <a:srgbClr val="4E7437"/>
                </a:solidFill>
                <a:latin typeface="Arial Narrow" pitchFamily="34" charset="0"/>
              </a:rPr>
              <a:t>Kotle na biomasu a bioplynové stanice</a:t>
            </a:r>
          </a:p>
          <a:p>
            <a:pPr>
              <a:lnSpc>
                <a:spcPct val="80000"/>
              </a:lnSpc>
            </a:pPr>
            <a:r>
              <a:rPr lang="cs-CZ" sz="2000" dirty="0" smtClean="0">
                <a:solidFill>
                  <a:srgbClr val="4E7437"/>
                </a:solidFill>
                <a:latin typeface="Arial Narrow" pitchFamily="34" charset="0"/>
              </a:rPr>
              <a:t>Závlahové systémy a studny včetně průzkumných vrtů</a:t>
            </a:r>
          </a:p>
          <a:p>
            <a:pPr>
              <a:lnSpc>
                <a:spcPct val="80000"/>
              </a:lnSpc>
            </a:pPr>
            <a:r>
              <a:rPr lang="cs-CZ" sz="2000" dirty="0" smtClean="0">
                <a:solidFill>
                  <a:srgbClr val="4E7437"/>
                </a:solidFill>
                <a:latin typeface="Arial Narrow" pitchFamily="34" charset="0"/>
              </a:rPr>
              <a:t>Výdaje do včelařství</a:t>
            </a:r>
          </a:p>
          <a:p>
            <a:pPr>
              <a:lnSpc>
                <a:spcPct val="80000"/>
              </a:lnSpc>
            </a:pPr>
            <a:r>
              <a:rPr lang="cs-CZ" sz="2000" dirty="0" smtClean="0">
                <a:solidFill>
                  <a:srgbClr val="4E7437"/>
                </a:solidFill>
                <a:latin typeface="Arial Narrow" pitchFamily="34" charset="0"/>
              </a:rPr>
              <a:t>Zpracování produktů rybolovu a akvakultury a medu</a:t>
            </a:r>
          </a:p>
          <a:p>
            <a:pPr>
              <a:lnSpc>
                <a:spcPct val="80000"/>
              </a:lnSpc>
            </a:pPr>
            <a:r>
              <a:rPr lang="cs-CZ" sz="2000" dirty="0" smtClean="0">
                <a:solidFill>
                  <a:srgbClr val="4E7437"/>
                </a:solidFill>
                <a:latin typeface="Arial Narrow" pitchFamily="34" charset="0"/>
              </a:rPr>
              <a:t>Obnovu vinic</a:t>
            </a:r>
          </a:p>
          <a:p>
            <a:pPr>
              <a:lnSpc>
                <a:spcPct val="80000"/>
              </a:lnSpc>
            </a:pPr>
            <a:r>
              <a:rPr lang="cs-CZ" sz="2000" dirty="0" smtClean="0">
                <a:solidFill>
                  <a:srgbClr val="4E7437"/>
                </a:solidFill>
                <a:latin typeface="Arial Narrow" pitchFamily="34" charset="0"/>
              </a:rPr>
              <a:t>Oplocení vinic a sadů</a:t>
            </a:r>
          </a:p>
          <a:p>
            <a:pPr>
              <a:lnSpc>
                <a:spcPct val="80000"/>
              </a:lnSpc>
            </a:pPr>
            <a:r>
              <a:rPr lang="cs-CZ" sz="2000" dirty="0" smtClean="0">
                <a:solidFill>
                  <a:srgbClr val="4E7437"/>
                </a:solidFill>
                <a:latin typeface="Arial Narrow" pitchFamily="34" charset="0"/>
              </a:rPr>
              <a:t>Technologie pro zpracování vinných hroznů</a:t>
            </a:r>
          </a:p>
          <a:p>
            <a:pPr lvl="1">
              <a:lnSpc>
                <a:spcPct val="80000"/>
              </a:lnSpc>
            </a:pPr>
            <a:r>
              <a:rPr lang="cs-CZ" sz="1600" dirty="0" smtClean="0">
                <a:solidFill>
                  <a:srgbClr val="4E7437"/>
                </a:solidFill>
                <a:latin typeface="Arial Narrow" pitchFamily="34" charset="0"/>
              </a:rPr>
              <a:t>Dřevěný sud, nebo </a:t>
            </a:r>
            <a:r>
              <a:rPr lang="cs-CZ" sz="1600" dirty="0" smtClean="0">
                <a:solidFill>
                  <a:srgbClr val="4E7437"/>
                </a:solidFill>
                <a:latin typeface="Arial Narrow" pitchFamily="34" charset="0"/>
              </a:rPr>
              <a:t>dřevěné nádoby </a:t>
            </a:r>
            <a:r>
              <a:rPr lang="cs-CZ" sz="1600" dirty="0" smtClean="0">
                <a:solidFill>
                  <a:srgbClr val="4E7437"/>
                </a:solidFill>
                <a:latin typeface="Arial Narrow" pitchFamily="34" charset="0"/>
              </a:rPr>
              <a:t>na výrobu vína od objemu nejméně 600 litrů</a:t>
            </a:r>
          </a:p>
          <a:p>
            <a:pPr lvl="1">
              <a:lnSpc>
                <a:spcPct val="80000"/>
              </a:lnSpc>
            </a:pPr>
            <a:r>
              <a:rPr lang="cs-CZ" sz="1600" dirty="0" smtClean="0">
                <a:solidFill>
                  <a:srgbClr val="4E7437"/>
                </a:solidFill>
                <a:latin typeface="Arial Narrow" pitchFamily="34" charset="0"/>
              </a:rPr>
              <a:t>Speciální kvasnou nádobu  (</a:t>
            </a:r>
            <a:r>
              <a:rPr lang="cs-CZ" sz="1600" dirty="0" err="1" smtClean="0">
                <a:solidFill>
                  <a:srgbClr val="4E7437"/>
                </a:solidFill>
                <a:latin typeface="Arial Narrow" pitchFamily="34" charset="0"/>
              </a:rPr>
              <a:t>vinifikátor</a:t>
            </a:r>
            <a:r>
              <a:rPr lang="cs-CZ" sz="1600" dirty="0" smtClean="0">
                <a:solidFill>
                  <a:srgbClr val="4E7437"/>
                </a:solidFill>
                <a:latin typeface="Arial Narrow" pitchFamily="34" charset="0"/>
              </a:rPr>
              <a:t>)</a:t>
            </a:r>
          </a:p>
          <a:p>
            <a:pPr lvl="1">
              <a:lnSpc>
                <a:spcPct val="80000"/>
              </a:lnSpc>
            </a:pPr>
            <a:r>
              <a:rPr lang="cs-CZ" sz="1600" dirty="0" err="1" smtClean="0">
                <a:solidFill>
                  <a:srgbClr val="4E7437"/>
                </a:solidFill>
                <a:latin typeface="Arial Narrow" pitchFamily="34" charset="0"/>
              </a:rPr>
              <a:t>Cross</a:t>
            </a:r>
            <a:r>
              <a:rPr lang="cs-CZ" sz="1600" dirty="0" smtClean="0">
                <a:solidFill>
                  <a:srgbClr val="4E7437"/>
                </a:solidFill>
                <a:latin typeface="Arial Narrow" pitchFamily="34" charset="0"/>
              </a:rPr>
              <a:t> </a:t>
            </a:r>
            <a:r>
              <a:rPr lang="cs-CZ" sz="1600" dirty="0" err="1" smtClean="0">
                <a:solidFill>
                  <a:srgbClr val="4E7437"/>
                </a:solidFill>
                <a:latin typeface="Arial Narrow" pitchFamily="34" charset="0"/>
              </a:rPr>
              <a:t>flow</a:t>
            </a:r>
            <a:r>
              <a:rPr lang="cs-CZ" sz="1600" dirty="0" smtClean="0">
                <a:solidFill>
                  <a:srgbClr val="4E7437"/>
                </a:solidFill>
                <a:latin typeface="Arial Narrow" pitchFamily="34" charset="0"/>
              </a:rPr>
              <a:t> filtr na víno</a:t>
            </a:r>
          </a:p>
          <a:p>
            <a:pPr>
              <a:lnSpc>
                <a:spcPct val="80000"/>
              </a:lnSpc>
            </a:pPr>
            <a:r>
              <a:rPr lang="cs-CZ" sz="2000" dirty="0" smtClean="0">
                <a:solidFill>
                  <a:srgbClr val="4E7437"/>
                </a:solidFill>
                <a:latin typeface="Arial Narrow" pitchFamily="34" charset="0"/>
              </a:rPr>
              <a:t>Nákup vozidel L a M a N (není-li uvedeno jinak)</a:t>
            </a:r>
          </a:p>
          <a:p>
            <a:pPr>
              <a:lnSpc>
                <a:spcPct val="80000"/>
              </a:lnSpc>
            </a:pPr>
            <a:r>
              <a:rPr lang="cs-CZ" sz="2000" dirty="0" smtClean="0">
                <a:solidFill>
                  <a:srgbClr val="4E7437"/>
                </a:solidFill>
                <a:latin typeface="Arial Narrow" pitchFamily="34" charset="0"/>
              </a:rPr>
              <a:t>Technologie k výrobě elektrické energie</a:t>
            </a:r>
            <a:endParaRPr lang="cs-CZ" sz="2000" dirty="0">
              <a:solidFill>
                <a:srgbClr val="4E7437"/>
              </a:solidFill>
              <a:latin typeface="Arial Narrow" pitchFamily="34" charset="0"/>
            </a:endParaRPr>
          </a:p>
        </p:txBody>
      </p:sp>
    </p:spTree>
    <p:extLst>
      <p:ext uri="{BB962C8B-B14F-4D97-AF65-F5344CB8AC3E}">
        <p14:creationId xmlns:p14="http://schemas.microsoft.com/office/powerpoint/2010/main" val="25826014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BA2F2C"/>
                </a:solidFill>
                <a:latin typeface="Arial Narrow" pitchFamily="34" charset="0"/>
              </a:rPr>
              <a:t>Rozdělení do kategorií podniků:</a:t>
            </a:r>
            <a:endParaRPr lang="cs-CZ" dirty="0">
              <a:solidFill>
                <a:srgbClr val="BA2F2C"/>
              </a:solidFill>
              <a:latin typeface="Arial Narrow" pitchFamily="34" charset="0"/>
            </a:endParaRP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655801862"/>
              </p:ext>
            </p:extLst>
          </p:nvPr>
        </p:nvGraphicFramePr>
        <p:xfrm>
          <a:off x="457200" y="1600200"/>
          <a:ext cx="8075240" cy="4206240"/>
        </p:xfrm>
        <a:graphic>
          <a:graphicData uri="http://schemas.openxmlformats.org/drawingml/2006/table">
            <a:tbl>
              <a:tblPr firstRow="1" bandRow="1">
                <a:tableStyleId>{5C22544A-7EE6-4342-B048-85BDC9FD1C3A}</a:tableStyleId>
              </a:tblPr>
              <a:tblGrid>
                <a:gridCol w="1645920"/>
                <a:gridCol w="1645920"/>
                <a:gridCol w="2119104"/>
                <a:gridCol w="2664296"/>
              </a:tblGrid>
              <a:tr h="37084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2800" b="1" i="0" u="none" strike="noStrike" cap="none" normalizeH="0" baseline="0" dirty="0" smtClean="0">
                          <a:ln>
                            <a:noFill/>
                          </a:ln>
                          <a:solidFill>
                            <a:srgbClr val="4E7437"/>
                          </a:solidFill>
                          <a:effectLst/>
                          <a:latin typeface="Arial Narrow" pitchFamily="34" charset="0"/>
                        </a:rPr>
                        <a:t>Kategorie podniků</a:t>
                      </a:r>
                    </a:p>
                  </a:txBody>
                  <a:tcP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2800" b="1" i="0" u="none" strike="noStrike" cap="none" normalizeH="0" baseline="0" dirty="0" smtClean="0">
                          <a:ln>
                            <a:noFill/>
                          </a:ln>
                          <a:solidFill>
                            <a:srgbClr val="4E7437"/>
                          </a:solidFill>
                          <a:effectLst/>
                          <a:latin typeface="Arial Narrow" pitchFamily="34" charset="0"/>
                        </a:rPr>
                        <a:t>Počet zaměstnanců</a:t>
                      </a:r>
                    </a:p>
                  </a:txBody>
                  <a:tcP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2800" b="1" i="0" u="none" strike="noStrike" cap="none" normalizeH="0" baseline="0" dirty="0" smtClean="0">
                          <a:ln>
                            <a:noFill/>
                          </a:ln>
                          <a:solidFill>
                            <a:srgbClr val="4E7437"/>
                          </a:solidFill>
                          <a:effectLst/>
                          <a:latin typeface="Arial Narrow" pitchFamily="34" charset="0"/>
                        </a:rPr>
                        <a:t>Roční obrat</a:t>
                      </a:r>
                    </a:p>
                  </a:txBody>
                  <a:tcP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2800" b="1" i="0" u="none" strike="noStrike" cap="none" normalizeH="0" baseline="0" dirty="0" smtClean="0">
                          <a:ln>
                            <a:noFill/>
                          </a:ln>
                          <a:solidFill>
                            <a:srgbClr val="4E7437"/>
                          </a:solidFill>
                          <a:effectLst/>
                          <a:latin typeface="Arial Narrow" pitchFamily="34" charset="0"/>
                        </a:rPr>
                        <a:t>Nebo -Roční bilanční služba</a:t>
                      </a:r>
                    </a:p>
                  </a:txBody>
                  <a:tcPr horzOverflow="overflow"/>
                </a:tc>
              </a:tr>
              <a:tr h="37084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2800" b="0" i="0" u="none" strike="noStrike" cap="none" normalizeH="0" baseline="0" smtClean="0">
                          <a:ln>
                            <a:noFill/>
                          </a:ln>
                          <a:solidFill>
                            <a:srgbClr val="4E7437"/>
                          </a:solidFill>
                          <a:effectLst/>
                          <a:latin typeface="Arial Narrow" pitchFamily="34" charset="0"/>
                        </a:rPr>
                        <a:t>Střední</a:t>
                      </a:r>
                    </a:p>
                  </a:txBody>
                  <a:tcP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2800" b="0" i="0" u="none" strike="noStrike" cap="none" normalizeH="0" baseline="0" dirty="0" smtClean="0">
                          <a:ln>
                            <a:noFill/>
                          </a:ln>
                          <a:solidFill>
                            <a:srgbClr val="4E7437"/>
                          </a:solidFill>
                          <a:effectLst/>
                          <a:latin typeface="Arial Narrow" pitchFamily="34" charset="0"/>
                        </a:rPr>
                        <a:t>Méně než 250</a:t>
                      </a:r>
                    </a:p>
                  </a:txBody>
                  <a:tcP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2800" b="0" i="0" u="none" strike="noStrike" cap="none" normalizeH="0" baseline="0" smtClean="0">
                          <a:ln>
                            <a:noFill/>
                          </a:ln>
                          <a:solidFill>
                            <a:srgbClr val="4E7437"/>
                          </a:solidFill>
                          <a:effectLst/>
                          <a:latin typeface="Arial Narrow" pitchFamily="34" charset="0"/>
                        </a:rPr>
                        <a:t>Do 50 mil. EURO</a:t>
                      </a:r>
                    </a:p>
                  </a:txBody>
                  <a:tcP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2800" b="0" i="0" u="none" strike="noStrike" cap="none" normalizeH="0" baseline="0" dirty="0" smtClean="0">
                          <a:ln>
                            <a:noFill/>
                          </a:ln>
                          <a:solidFill>
                            <a:srgbClr val="4E7437"/>
                          </a:solidFill>
                          <a:effectLst/>
                          <a:latin typeface="Arial Narrow" pitchFamily="34" charset="0"/>
                        </a:rPr>
                        <a:t>Do 43 mil. EURO</a:t>
                      </a:r>
                    </a:p>
                  </a:txBody>
                  <a:tcPr horzOverflow="overflow"/>
                </a:tc>
              </a:tr>
              <a:tr h="37084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2800" b="0" i="0" u="none" strike="noStrike" cap="none" normalizeH="0" baseline="0" smtClean="0">
                          <a:ln>
                            <a:noFill/>
                          </a:ln>
                          <a:solidFill>
                            <a:srgbClr val="4E7437"/>
                          </a:solidFill>
                          <a:effectLst/>
                          <a:latin typeface="Arial Narrow" pitchFamily="34" charset="0"/>
                        </a:rPr>
                        <a:t>Malý</a:t>
                      </a:r>
                    </a:p>
                  </a:txBody>
                  <a:tcP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2800" b="0" i="0" u="none" strike="noStrike" cap="none" normalizeH="0" baseline="0" dirty="0" smtClean="0">
                          <a:ln>
                            <a:noFill/>
                          </a:ln>
                          <a:solidFill>
                            <a:srgbClr val="4E7437"/>
                          </a:solidFill>
                          <a:effectLst/>
                          <a:latin typeface="Arial Narrow" pitchFamily="34" charset="0"/>
                        </a:rPr>
                        <a:t>Méně než 50</a:t>
                      </a:r>
                    </a:p>
                  </a:txBody>
                  <a:tcP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2800" b="0" i="0" u="none" strike="noStrike" cap="none" normalizeH="0" baseline="0" smtClean="0">
                          <a:ln>
                            <a:noFill/>
                          </a:ln>
                          <a:solidFill>
                            <a:srgbClr val="4E7437"/>
                          </a:solidFill>
                          <a:effectLst/>
                          <a:latin typeface="Arial Narrow" pitchFamily="34" charset="0"/>
                        </a:rPr>
                        <a:t>Do 10 mil. EURO</a:t>
                      </a:r>
                    </a:p>
                  </a:txBody>
                  <a:tcP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2800" b="0" i="0" u="none" strike="noStrike" cap="none" normalizeH="0" baseline="0" dirty="0" smtClean="0">
                          <a:ln>
                            <a:noFill/>
                          </a:ln>
                          <a:solidFill>
                            <a:srgbClr val="4E7437"/>
                          </a:solidFill>
                          <a:effectLst/>
                          <a:latin typeface="Arial Narrow" pitchFamily="34" charset="0"/>
                        </a:rPr>
                        <a:t>Do 10 mil. EURO</a:t>
                      </a:r>
                    </a:p>
                  </a:txBody>
                  <a:tcPr horzOverflow="overflow"/>
                </a:tc>
              </a:tr>
              <a:tr h="37084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2800" b="0" i="0" u="none" strike="noStrike" cap="none" normalizeH="0" baseline="0" dirty="0" smtClean="0">
                          <a:ln>
                            <a:noFill/>
                          </a:ln>
                          <a:solidFill>
                            <a:srgbClr val="4E7437"/>
                          </a:solidFill>
                          <a:effectLst/>
                          <a:latin typeface="Arial Narrow" pitchFamily="34" charset="0"/>
                        </a:rPr>
                        <a:t>Mikro</a:t>
                      </a:r>
                    </a:p>
                  </a:txBody>
                  <a:tcP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2800" b="0" i="0" u="none" strike="noStrike" cap="none" normalizeH="0" baseline="0" smtClean="0">
                          <a:ln>
                            <a:noFill/>
                          </a:ln>
                          <a:solidFill>
                            <a:srgbClr val="4E7437"/>
                          </a:solidFill>
                          <a:effectLst/>
                          <a:latin typeface="Arial Narrow" pitchFamily="34" charset="0"/>
                        </a:rPr>
                        <a:t>Méně než 10</a:t>
                      </a:r>
                    </a:p>
                  </a:txBody>
                  <a:tcP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2800" b="0" i="0" u="none" strike="noStrike" cap="none" normalizeH="0" baseline="0" smtClean="0">
                          <a:ln>
                            <a:noFill/>
                          </a:ln>
                          <a:solidFill>
                            <a:srgbClr val="4E7437"/>
                          </a:solidFill>
                          <a:effectLst/>
                          <a:latin typeface="Arial Narrow" pitchFamily="34" charset="0"/>
                        </a:rPr>
                        <a:t>Do 2 mil. EURO</a:t>
                      </a:r>
                    </a:p>
                  </a:txBody>
                  <a:tcP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sz="2800" b="0" i="0" u="none" strike="noStrike" cap="none" normalizeH="0" baseline="0" dirty="0" smtClean="0">
                          <a:ln>
                            <a:noFill/>
                          </a:ln>
                          <a:solidFill>
                            <a:srgbClr val="4E7437"/>
                          </a:solidFill>
                          <a:effectLst/>
                          <a:latin typeface="Arial Narrow" pitchFamily="34" charset="0"/>
                        </a:rPr>
                        <a:t>Do 2 mil. EURO</a:t>
                      </a:r>
                    </a:p>
                  </a:txBody>
                  <a:tcPr horzOverflow="overflow"/>
                </a:tc>
              </a:tr>
            </a:tbl>
          </a:graphicData>
        </a:graphic>
      </p:graphicFrame>
    </p:spTree>
    <p:extLst>
      <p:ext uri="{BB962C8B-B14F-4D97-AF65-F5344CB8AC3E}">
        <p14:creationId xmlns:p14="http://schemas.microsoft.com/office/powerpoint/2010/main" val="39556318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sz="2800" dirty="0" smtClean="0">
                <a:solidFill>
                  <a:srgbClr val="BA2F2C"/>
                </a:solidFill>
                <a:latin typeface="Arial Narrow" pitchFamily="34" charset="0"/>
              </a:rPr>
              <a:t>FICHE </a:t>
            </a:r>
            <a:r>
              <a:rPr lang="cs-CZ" sz="2800" dirty="0">
                <a:solidFill>
                  <a:srgbClr val="BA2F2C"/>
                </a:solidFill>
                <a:latin typeface="Arial Narrow" pitchFamily="34" charset="0"/>
              </a:rPr>
              <a:t>2 . Zemědělské podnikání - podpora investic v rostlinné a živočišné </a:t>
            </a:r>
            <a:r>
              <a:rPr lang="cs-CZ" sz="2800" dirty="0" smtClean="0">
                <a:solidFill>
                  <a:srgbClr val="BA2F2C"/>
                </a:solidFill>
                <a:latin typeface="Arial Narrow" pitchFamily="34" charset="0"/>
              </a:rPr>
              <a:t>výrobě</a:t>
            </a:r>
          </a:p>
        </p:txBody>
      </p:sp>
      <p:sp>
        <p:nvSpPr>
          <p:cNvPr id="10243" name="Rectangle 3"/>
          <p:cNvSpPr>
            <a:spLocks noGrp="1" noChangeArrowheads="1"/>
          </p:cNvSpPr>
          <p:nvPr>
            <p:ph idx="1"/>
          </p:nvPr>
        </p:nvSpPr>
        <p:spPr/>
        <p:txBody>
          <a:bodyPr/>
          <a:lstStyle/>
          <a:p>
            <a:pPr eaLnBrk="1" hangingPunct="1">
              <a:lnSpc>
                <a:spcPct val="80000"/>
              </a:lnSpc>
            </a:pPr>
            <a:r>
              <a:rPr lang="cs-CZ" sz="2400" dirty="0" smtClean="0">
                <a:solidFill>
                  <a:srgbClr val="4E7437"/>
                </a:solidFill>
                <a:latin typeface="Arial Narrow" pitchFamily="34" charset="0"/>
              </a:rPr>
              <a:t>Příjemci dotace: </a:t>
            </a:r>
          </a:p>
          <a:p>
            <a:pPr lvl="1" eaLnBrk="1" hangingPunct="1">
              <a:lnSpc>
                <a:spcPct val="80000"/>
              </a:lnSpc>
              <a:buFont typeface="Arial" charset="0"/>
              <a:buChar char="•"/>
            </a:pPr>
            <a:r>
              <a:rPr lang="cs-CZ" sz="1800" dirty="0" smtClean="0">
                <a:solidFill>
                  <a:srgbClr val="4E7437"/>
                </a:solidFill>
                <a:latin typeface="Arial Narrow" pitchFamily="34" charset="0"/>
              </a:rPr>
              <a:t>Zemědělský podnikatel </a:t>
            </a:r>
          </a:p>
          <a:p>
            <a:pPr eaLnBrk="1" hangingPunct="1">
              <a:lnSpc>
                <a:spcPct val="80000"/>
              </a:lnSpc>
            </a:pPr>
            <a:r>
              <a:rPr lang="cs-CZ" sz="2400" dirty="0" smtClean="0">
                <a:solidFill>
                  <a:srgbClr val="4E7437"/>
                </a:solidFill>
                <a:latin typeface="Arial Narrow" pitchFamily="34" charset="0"/>
              </a:rPr>
              <a:t>Oblasti podpory:</a:t>
            </a:r>
          </a:p>
          <a:p>
            <a:pPr marL="0" indent="0" eaLnBrk="1" hangingPunct="1">
              <a:lnSpc>
                <a:spcPct val="80000"/>
              </a:lnSpc>
              <a:buNone/>
            </a:pPr>
            <a:r>
              <a:rPr lang="cs-CZ" sz="2400" dirty="0">
                <a:solidFill>
                  <a:srgbClr val="4E7437"/>
                </a:solidFill>
                <a:latin typeface="Arial Narrow" pitchFamily="34" charset="0"/>
              </a:rPr>
              <a:t>	</a:t>
            </a:r>
            <a:r>
              <a:rPr lang="cs-CZ" sz="1800" dirty="0" smtClean="0">
                <a:solidFill>
                  <a:srgbClr val="4E7437"/>
                </a:solidFill>
                <a:latin typeface="Arial Narrow" pitchFamily="34" charset="0"/>
              </a:rPr>
              <a:t>Hmotné a nehmotné investice v živočišné a rostlinné výrobě do  zemědělských 	staveb a technologií a pro školkařskou produkci.  Investice na mobilní stroje a 	</a:t>
            </a:r>
            <a:r>
              <a:rPr lang="cs-CZ" sz="1800" dirty="0" err="1" smtClean="0">
                <a:solidFill>
                  <a:srgbClr val="4E7437"/>
                </a:solidFill>
                <a:latin typeface="Arial Narrow" pitchFamily="34" charset="0"/>
              </a:rPr>
              <a:t>peletovací</a:t>
            </a:r>
            <a:r>
              <a:rPr lang="cs-CZ" sz="1800" dirty="0" smtClean="0">
                <a:solidFill>
                  <a:srgbClr val="4E7437"/>
                </a:solidFill>
                <a:latin typeface="Arial Narrow" pitchFamily="34" charset="0"/>
              </a:rPr>
              <a:t> zařízení pro vlastní spotřebu.</a:t>
            </a:r>
          </a:p>
          <a:p>
            <a:pPr eaLnBrk="1" hangingPunct="1">
              <a:lnSpc>
                <a:spcPct val="80000"/>
              </a:lnSpc>
            </a:pPr>
            <a:endParaRPr lang="cs-CZ" sz="1800" dirty="0" smtClean="0">
              <a:solidFill>
                <a:srgbClr val="4E7437"/>
              </a:solidFill>
              <a:latin typeface="Arial Narrow" pitchFamily="34" charset="0"/>
            </a:endParaRPr>
          </a:p>
          <a:p>
            <a:pPr eaLnBrk="1" hangingPunct="1">
              <a:lnSpc>
                <a:spcPct val="80000"/>
              </a:lnSpc>
            </a:pPr>
            <a:r>
              <a:rPr lang="cs-CZ" sz="2400" dirty="0" smtClean="0">
                <a:solidFill>
                  <a:srgbClr val="4E7437"/>
                </a:solidFill>
                <a:latin typeface="Arial Narrow" pitchFamily="34" charset="0"/>
              </a:rPr>
              <a:t>Výše podpory:</a:t>
            </a:r>
          </a:p>
          <a:p>
            <a:pPr lvl="1" eaLnBrk="1" hangingPunct="1">
              <a:buFont typeface="Arial" charset="0"/>
              <a:buChar char="•"/>
            </a:pPr>
            <a:r>
              <a:rPr lang="cs-CZ" sz="1800" dirty="0" smtClean="0">
                <a:solidFill>
                  <a:srgbClr val="4E7437"/>
                </a:solidFill>
                <a:latin typeface="Arial Narrow" pitchFamily="34" charset="0"/>
              </a:rPr>
              <a:t>Maximální výše dotace činí 50% způsobilých výdajů ze kterých je stanovena dotace </a:t>
            </a:r>
          </a:p>
          <a:p>
            <a:pPr lvl="1" eaLnBrk="1" hangingPunct="1">
              <a:buFont typeface="Arial" charset="0"/>
              <a:buChar char="•"/>
            </a:pPr>
            <a:r>
              <a:rPr lang="cs-CZ" sz="1800" dirty="0" smtClean="0">
                <a:solidFill>
                  <a:srgbClr val="4E7437"/>
                </a:solidFill>
                <a:latin typeface="Arial Narrow" pitchFamily="34" charset="0"/>
              </a:rPr>
              <a:t>(u mladých zemědělců navýšení o 10% - 18 - 40 let; zahájení činnosti v průběhu 5 let)</a:t>
            </a:r>
          </a:p>
          <a:p>
            <a:pPr lvl="1" eaLnBrk="1" hangingPunct="1">
              <a:buFont typeface="Arial" charset="0"/>
              <a:buChar char="•"/>
            </a:pPr>
            <a:r>
              <a:rPr lang="cs-CZ" sz="1800" dirty="0" smtClean="0">
                <a:solidFill>
                  <a:srgbClr val="4E7437"/>
                </a:solidFill>
                <a:latin typeface="Arial Narrow" pitchFamily="34" charset="0"/>
              </a:rPr>
              <a:t>Min. výše způsobilých výdajů     50.000,- Kč</a:t>
            </a:r>
          </a:p>
          <a:p>
            <a:pPr lvl="1" eaLnBrk="1" hangingPunct="1">
              <a:buFont typeface="Arial" charset="0"/>
              <a:buChar char="•"/>
            </a:pPr>
            <a:r>
              <a:rPr lang="cs-CZ" sz="1800" dirty="0" smtClean="0">
                <a:solidFill>
                  <a:srgbClr val="4E7437"/>
                </a:solidFill>
                <a:latin typeface="Arial Narrow" pitchFamily="34" charset="0"/>
              </a:rPr>
              <a:t>Max. výše způsobilých výdajů 5.000.000,- Kč</a:t>
            </a:r>
          </a:p>
          <a:p>
            <a:pPr eaLnBrk="1" hangingPunct="1">
              <a:lnSpc>
                <a:spcPct val="80000"/>
              </a:lnSpc>
            </a:pPr>
            <a:endParaRPr lang="cs-CZ" sz="1800" dirty="0" smtClean="0">
              <a:solidFill>
                <a:srgbClr val="4E7437"/>
              </a:solidFill>
              <a:latin typeface="Arial Narrow"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smtClean="0">
                <a:solidFill>
                  <a:srgbClr val="BA2F2C"/>
                </a:solidFill>
                <a:latin typeface="Arial Narrow" pitchFamily="34" charset="0"/>
              </a:rPr>
              <a:t>Další podmínky:</a:t>
            </a:r>
            <a:endParaRPr lang="cs-CZ" dirty="0">
              <a:solidFill>
                <a:srgbClr val="BA2F2C"/>
              </a:solidFill>
              <a:latin typeface="Arial Narrow" pitchFamily="34" charset="0"/>
            </a:endParaRPr>
          </a:p>
        </p:txBody>
      </p:sp>
      <p:sp>
        <p:nvSpPr>
          <p:cNvPr id="55299" name="Rectangle 3"/>
          <p:cNvSpPr>
            <a:spLocks noGrp="1" noChangeArrowheads="1"/>
          </p:cNvSpPr>
          <p:nvPr>
            <p:ph type="body" idx="1"/>
          </p:nvPr>
        </p:nvSpPr>
        <p:spPr>
          <a:xfrm>
            <a:off x="468313" y="1196975"/>
            <a:ext cx="8229600" cy="4525963"/>
          </a:xfrm>
        </p:spPr>
        <p:txBody>
          <a:bodyPr/>
          <a:lstStyle/>
          <a:p>
            <a:pPr>
              <a:lnSpc>
                <a:spcPct val="80000"/>
              </a:lnSpc>
            </a:pPr>
            <a:endParaRPr lang="cs-CZ" sz="1800" dirty="0">
              <a:solidFill>
                <a:srgbClr val="4E7437"/>
              </a:solidFill>
              <a:latin typeface="Arial Narrow" pitchFamily="34" charset="0"/>
            </a:endParaRPr>
          </a:p>
          <a:p>
            <a:endParaRPr lang="cs-CZ" sz="1800" dirty="0"/>
          </a:p>
          <a:p>
            <a:r>
              <a:rPr lang="cs-CZ" sz="2400" dirty="0" smtClean="0">
                <a:solidFill>
                  <a:srgbClr val="4E7437"/>
                </a:solidFill>
                <a:latin typeface="Arial Narrow" pitchFamily="34" charset="0"/>
              </a:rPr>
              <a:t>Produkce </a:t>
            </a:r>
            <a:r>
              <a:rPr lang="cs-CZ" sz="2400" dirty="0" err="1" smtClean="0">
                <a:solidFill>
                  <a:srgbClr val="4E7437"/>
                </a:solidFill>
                <a:latin typeface="Arial Narrow" pitchFamily="34" charset="0"/>
              </a:rPr>
              <a:t>peletárny</a:t>
            </a:r>
            <a:r>
              <a:rPr lang="cs-CZ" sz="2400" dirty="0" smtClean="0">
                <a:solidFill>
                  <a:srgbClr val="4E7437"/>
                </a:solidFill>
                <a:latin typeface="Arial Narrow" pitchFamily="34" charset="0"/>
              </a:rPr>
              <a:t> musí být spotřebována v zemědělském podniku (v rámci jednoho IČ).</a:t>
            </a:r>
            <a:endParaRPr lang="cs-CZ" sz="2400" dirty="0">
              <a:solidFill>
                <a:srgbClr val="4E7437"/>
              </a:solidFill>
              <a:latin typeface="Arial Narrow" pitchFamily="34" charset="0"/>
            </a:endParaRPr>
          </a:p>
          <a:p>
            <a:r>
              <a:rPr lang="cs-CZ" sz="2400" dirty="0" smtClean="0">
                <a:solidFill>
                  <a:srgbClr val="4E7437"/>
                </a:solidFill>
                <a:latin typeface="Arial Narrow" pitchFamily="34" charset="0"/>
              </a:rPr>
              <a:t>Předmět dotace odpovídá výrobnímu zaměření žadatele (k </a:t>
            </a:r>
            <a:r>
              <a:rPr lang="cs-CZ" sz="2400" dirty="0" err="1" smtClean="0">
                <a:solidFill>
                  <a:srgbClr val="4E7437"/>
                </a:solidFill>
                <a:latin typeface="Arial Narrow" pitchFamily="34" charset="0"/>
              </a:rPr>
              <a:t>ŽoP</a:t>
            </a:r>
            <a:r>
              <a:rPr lang="cs-CZ" sz="2400" dirty="0" smtClean="0">
                <a:solidFill>
                  <a:srgbClr val="4E7437"/>
                </a:solidFill>
                <a:latin typeface="Arial Narrow" pitchFamily="34" charset="0"/>
              </a:rPr>
              <a:t>).</a:t>
            </a:r>
          </a:p>
          <a:p>
            <a:r>
              <a:rPr lang="cs-CZ" sz="2400" dirty="0" smtClean="0">
                <a:solidFill>
                  <a:srgbClr val="4E7437"/>
                </a:solidFill>
                <a:latin typeface="Arial Narrow" pitchFamily="34" charset="0"/>
              </a:rPr>
              <a:t>Nemovitost je ve vlastnictví žadatele, nebo spoluvlastnictví s 50% podílem, nebo v nájmu, pachtu, či má věcné břemeno.</a:t>
            </a:r>
          </a:p>
          <a:p>
            <a:r>
              <a:rPr lang="cs-CZ" sz="2400" dirty="0" smtClean="0">
                <a:solidFill>
                  <a:srgbClr val="4E7437"/>
                </a:solidFill>
                <a:latin typeface="Arial Narrow" pitchFamily="34" charset="0"/>
              </a:rPr>
              <a:t>Předmět dotace nesmí sloužit pouze pro poskytování služeb.</a:t>
            </a:r>
          </a:p>
          <a:p>
            <a:r>
              <a:rPr lang="cs-CZ" sz="2400" dirty="0" smtClean="0">
                <a:solidFill>
                  <a:srgbClr val="4E7437"/>
                </a:solidFill>
                <a:latin typeface="Arial Narrow" pitchFamily="34" charset="0"/>
              </a:rPr>
              <a:t>Posouzení o vlivu na ŽP u záměrů kde je to vyžadováno</a:t>
            </a:r>
          </a:p>
          <a:p>
            <a:endParaRPr lang="cs-CZ" sz="2400" dirty="0" smtClean="0">
              <a:solidFill>
                <a:srgbClr val="4E7437"/>
              </a:solidFill>
              <a:latin typeface="Arial Narrow" pitchFamily="34" charset="0"/>
            </a:endParaRPr>
          </a:p>
          <a:p>
            <a:endParaRPr lang="cs-CZ" sz="1800" dirty="0">
              <a:solidFill>
                <a:srgbClr val="4E7437"/>
              </a:solidFill>
              <a:latin typeface="Arial Narrow" pitchFamily="34" charset="0"/>
            </a:endParaRPr>
          </a:p>
          <a:p>
            <a:endParaRPr lang="cs-CZ" sz="1800" dirty="0">
              <a:solidFill>
                <a:srgbClr val="4E7437"/>
              </a:solidFill>
              <a:latin typeface="Arial Narrow" pitchFamily="34" charset="0"/>
            </a:endParaRPr>
          </a:p>
          <a:p>
            <a:pPr>
              <a:lnSpc>
                <a:spcPct val="80000"/>
              </a:lnSpc>
            </a:pPr>
            <a:endParaRPr lang="cs-CZ" sz="1800" dirty="0">
              <a:solidFill>
                <a:srgbClr val="4E7437"/>
              </a:solidFill>
              <a:latin typeface="Arial Narrow" pitchFamily="34" charset="0"/>
            </a:endParaRPr>
          </a:p>
        </p:txBody>
      </p:sp>
    </p:spTree>
    <p:extLst>
      <p:ext uri="{BB962C8B-B14F-4D97-AF65-F5344CB8AC3E}">
        <p14:creationId xmlns:p14="http://schemas.microsoft.com/office/powerpoint/2010/main" val="33654423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smtClean="0">
                <a:solidFill>
                  <a:srgbClr val="BA2F2C"/>
                </a:solidFill>
                <a:latin typeface="Arial Narrow" pitchFamily="34" charset="0"/>
              </a:rPr>
              <a:t>Způsobilé výdaje:</a:t>
            </a:r>
            <a:endParaRPr lang="cs-CZ" dirty="0">
              <a:solidFill>
                <a:srgbClr val="BA2F2C"/>
              </a:solidFill>
              <a:latin typeface="Arial Narrow" pitchFamily="34" charset="0"/>
            </a:endParaRPr>
          </a:p>
        </p:txBody>
      </p:sp>
      <p:sp>
        <p:nvSpPr>
          <p:cNvPr id="55299" name="Rectangle 3"/>
          <p:cNvSpPr>
            <a:spLocks noGrp="1" noChangeArrowheads="1"/>
          </p:cNvSpPr>
          <p:nvPr>
            <p:ph type="body" idx="1"/>
          </p:nvPr>
        </p:nvSpPr>
        <p:spPr>
          <a:xfrm>
            <a:off x="468313" y="1196975"/>
            <a:ext cx="8229600" cy="4525963"/>
          </a:xfrm>
        </p:spPr>
        <p:txBody>
          <a:bodyPr/>
          <a:lstStyle/>
          <a:p>
            <a:pPr marL="0" indent="0">
              <a:buNone/>
            </a:pPr>
            <a:endParaRPr lang="cs-CZ" sz="1800" dirty="0"/>
          </a:p>
          <a:p>
            <a:r>
              <a:rPr lang="cs-CZ" sz="2400" dirty="0" smtClean="0">
                <a:solidFill>
                  <a:srgbClr val="4E7437"/>
                </a:solidFill>
                <a:latin typeface="Arial Narrow" pitchFamily="34" charset="0"/>
              </a:rPr>
              <a:t>Stavby, stroje a technologie v živočišné výrobě</a:t>
            </a:r>
          </a:p>
          <a:p>
            <a:endParaRPr lang="cs-CZ" sz="2400" dirty="0" smtClean="0">
              <a:solidFill>
                <a:srgbClr val="4E7437"/>
              </a:solidFill>
              <a:latin typeface="Arial Narrow" pitchFamily="34" charset="0"/>
            </a:endParaRPr>
          </a:p>
          <a:p>
            <a:r>
              <a:rPr lang="cs-CZ" sz="2400" dirty="0" smtClean="0">
                <a:solidFill>
                  <a:srgbClr val="4E7437"/>
                </a:solidFill>
                <a:latin typeface="Arial Narrow" pitchFamily="34" charset="0"/>
              </a:rPr>
              <a:t>Stavby, stroje a technologie pro rostlinnou a školkařskou výrobu</a:t>
            </a:r>
          </a:p>
          <a:p>
            <a:endParaRPr lang="cs-CZ" sz="2400" dirty="0" smtClean="0">
              <a:solidFill>
                <a:srgbClr val="4E7437"/>
              </a:solidFill>
              <a:latin typeface="Arial Narrow" pitchFamily="34" charset="0"/>
            </a:endParaRPr>
          </a:p>
          <a:p>
            <a:r>
              <a:rPr lang="cs-CZ" sz="2400" dirty="0" err="1" smtClean="0">
                <a:solidFill>
                  <a:srgbClr val="4E7437"/>
                </a:solidFill>
                <a:latin typeface="Arial Narrow" pitchFamily="34" charset="0"/>
              </a:rPr>
              <a:t>Peletárny</a:t>
            </a:r>
            <a:r>
              <a:rPr lang="cs-CZ" sz="2400" dirty="0" smtClean="0">
                <a:solidFill>
                  <a:srgbClr val="4E7437"/>
                </a:solidFill>
                <a:latin typeface="Arial Narrow" pitchFamily="34" charset="0"/>
              </a:rPr>
              <a:t> (pro vlastní spotřebu)</a:t>
            </a:r>
          </a:p>
          <a:p>
            <a:endParaRPr lang="cs-CZ" sz="2400" dirty="0" smtClean="0">
              <a:solidFill>
                <a:srgbClr val="4E7437"/>
              </a:solidFill>
              <a:latin typeface="Arial Narrow" pitchFamily="34" charset="0"/>
            </a:endParaRPr>
          </a:p>
          <a:p>
            <a:r>
              <a:rPr lang="cs-CZ" sz="2400" dirty="0" smtClean="0">
                <a:solidFill>
                  <a:srgbClr val="4E7437"/>
                </a:solidFill>
                <a:latin typeface="Arial Narrow" pitchFamily="34" charset="0"/>
              </a:rPr>
              <a:t>Nákup nemovitosti (do 10 % ZV)</a:t>
            </a:r>
          </a:p>
          <a:p>
            <a:endParaRPr lang="cs-CZ" sz="2400" dirty="0" smtClean="0">
              <a:solidFill>
                <a:srgbClr val="4E7437"/>
              </a:solidFill>
              <a:latin typeface="Arial Narrow" pitchFamily="34" charset="0"/>
            </a:endParaRPr>
          </a:p>
          <a:p>
            <a:pPr marL="0" indent="0">
              <a:lnSpc>
                <a:spcPct val="80000"/>
              </a:lnSpc>
              <a:buNone/>
            </a:pPr>
            <a:endParaRPr lang="cs-CZ" sz="1800" dirty="0">
              <a:solidFill>
                <a:srgbClr val="4E7437"/>
              </a:solidFill>
              <a:latin typeface="Arial Narrow" pitchFamily="34" charset="0"/>
            </a:endParaRPr>
          </a:p>
        </p:txBody>
      </p:sp>
    </p:spTree>
    <p:extLst>
      <p:ext uri="{BB962C8B-B14F-4D97-AF65-F5344CB8AC3E}">
        <p14:creationId xmlns:p14="http://schemas.microsoft.com/office/powerpoint/2010/main" val="16840920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9552" y="260648"/>
            <a:ext cx="8229600" cy="1143000"/>
          </a:xfrm>
        </p:spPr>
        <p:txBody>
          <a:bodyPr/>
          <a:lstStyle/>
          <a:p>
            <a:pPr eaLnBrk="1" hangingPunct="1"/>
            <a:r>
              <a:rPr lang="cs-CZ" sz="2800" dirty="0" smtClean="0">
                <a:solidFill>
                  <a:srgbClr val="BA2F2C"/>
                </a:solidFill>
                <a:latin typeface="Arial Narrow" pitchFamily="34" charset="0"/>
              </a:rPr>
              <a:t>FICHE 3 </a:t>
            </a:r>
            <a:r>
              <a:rPr lang="cs-CZ" sz="2800" dirty="0">
                <a:solidFill>
                  <a:srgbClr val="BA2F2C"/>
                </a:solidFill>
                <a:latin typeface="Arial Narrow" pitchFamily="34" charset="0"/>
              </a:rPr>
              <a:t>. Zemědělské podnikání - zpracování a uvádění na trh zemědělských produktů</a:t>
            </a:r>
            <a:br>
              <a:rPr lang="cs-CZ" sz="2800" dirty="0">
                <a:solidFill>
                  <a:srgbClr val="BA2F2C"/>
                </a:solidFill>
                <a:latin typeface="Arial Narrow" pitchFamily="34" charset="0"/>
              </a:rPr>
            </a:br>
            <a:endParaRPr lang="cs-CZ" sz="2800" dirty="0" smtClean="0">
              <a:solidFill>
                <a:srgbClr val="BA2F2C"/>
              </a:solidFill>
              <a:latin typeface="Arial Narrow" pitchFamily="34" charset="0"/>
            </a:endParaRPr>
          </a:p>
        </p:txBody>
      </p:sp>
      <p:sp>
        <p:nvSpPr>
          <p:cNvPr id="10243" name="Rectangle 3"/>
          <p:cNvSpPr>
            <a:spLocks noGrp="1" noChangeArrowheads="1"/>
          </p:cNvSpPr>
          <p:nvPr>
            <p:ph idx="1"/>
          </p:nvPr>
        </p:nvSpPr>
        <p:spPr>
          <a:xfrm>
            <a:off x="457200" y="1124744"/>
            <a:ext cx="8291264" cy="5400600"/>
          </a:xfrm>
        </p:spPr>
        <p:txBody>
          <a:bodyPr/>
          <a:lstStyle/>
          <a:p>
            <a:pPr eaLnBrk="1" hangingPunct="1">
              <a:lnSpc>
                <a:spcPct val="80000"/>
              </a:lnSpc>
            </a:pPr>
            <a:r>
              <a:rPr lang="cs-CZ" sz="2400" dirty="0" smtClean="0">
                <a:solidFill>
                  <a:srgbClr val="4E7437"/>
                </a:solidFill>
                <a:latin typeface="Arial Narrow" pitchFamily="34" charset="0"/>
              </a:rPr>
              <a:t>Příjemci dotace: </a:t>
            </a:r>
          </a:p>
          <a:p>
            <a:pPr lvl="1" eaLnBrk="1" hangingPunct="1">
              <a:lnSpc>
                <a:spcPct val="80000"/>
              </a:lnSpc>
              <a:buFont typeface="Arial" charset="0"/>
              <a:buChar char="•"/>
            </a:pPr>
            <a:r>
              <a:rPr lang="cs-CZ" sz="1800" dirty="0" smtClean="0">
                <a:solidFill>
                  <a:srgbClr val="4E7437"/>
                </a:solidFill>
                <a:latin typeface="Arial Narrow" pitchFamily="34" charset="0"/>
              </a:rPr>
              <a:t>Zemědělský podnikatel dle zákona č. 252/1997</a:t>
            </a:r>
          </a:p>
          <a:p>
            <a:pPr lvl="1" eaLnBrk="1" hangingPunct="1">
              <a:lnSpc>
                <a:spcPct val="80000"/>
              </a:lnSpc>
              <a:buFont typeface="Arial" charset="0"/>
              <a:buChar char="•"/>
            </a:pPr>
            <a:r>
              <a:rPr lang="cs-CZ" sz="1800" dirty="0" smtClean="0">
                <a:solidFill>
                  <a:srgbClr val="4E7437"/>
                </a:solidFill>
                <a:latin typeface="Arial Narrow" pitchFamily="34" charset="0"/>
              </a:rPr>
              <a:t>Výrobce potravina surovin určených pro lidskou spotřebu dle zákona č.110/1997</a:t>
            </a:r>
          </a:p>
          <a:p>
            <a:pPr lvl="1" eaLnBrk="1" hangingPunct="1">
              <a:lnSpc>
                <a:spcPct val="80000"/>
              </a:lnSpc>
              <a:buFont typeface="Arial" charset="0"/>
              <a:buChar char="•"/>
            </a:pPr>
            <a:r>
              <a:rPr lang="cs-CZ" sz="1800" dirty="0" smtClean="0">
                <a:solidFill>
                  <a:srgbClr val="4E7437"/>
                </a:solidFill>
                <a:latin typeface="Arial Narrow" pitchFamily="34" charset="0"/>
              </a:rPr>
              <a:t>Výrobce krmiv dle zákona č. 91/1996</a:t>
            </a:r>
          </a:p>
          <a:p>
            <a:pPr lvl="1" eaLnBrk="1" hangingPunct="1">
              <a:lnSpc>
                <a:spcPct val="80000"/>
              </a:lnSpc>
              <a:buFont typeface="Arial" charset="0"/>
              <a:buChar char="•"/>
            </a:pPr>
            <a:r>
              <a:rPr lang="cs-CZ" sz="1800" dirty="0" smtClean="0">
                <a:solidFill>
                  <a:srgbClr val="4E7437"/>
                </a:solidFill>
                <a:latin typeface="Arial Narrow" pitchFamily="34" charset="0"/>
              </a:rPr>
              <a:t>Jiný subjekt aktivní ve zpracování a uvádění na trh a vývoji zem. Produktů</a:t>
            </a:r>
          </a:p>
          <a:p>
            <a:pPr lvl="1" eaLnBrk="1" hangingPunct="1">
              <a:lnSpc>
                <a:spcPct val="80000"/>
              </a:lnSpc>
              <a:buFont typeface="Arial" charset="0"/>
              <a:buChar char="•"/>
            </a:pPr>
            <a:r>
              <a:rPr lang="cs-CZ" sz="1800" dirty="0" smtClean="0">
                <a:solidFill>
                  <a:srgbClr val="4E7437"/>
                </a:solidFill>
                <a:latin typeface="Arial Narrow" pitchFamily="34" charset="0"/>
              </a:rPr>
              <a:t>Žadatel má ŽL výpis z OR na činnost k předmětu dotace.)</a:t>
            </a:r>
          </a:p>
          <a:p>
            <a:pPr lvl="1" eaLnBrk="1" hangingPunct="1">
              <a:lnSpc>
                <a:spcPct val="80000"/>
              </a:lnSpc>
              <a:buFont typeface="Arial" charset="0"/>
              <a:buChar char="•"/>
            </a:pPr>
            <a:endParaRPr lang="cs-CZ" sz="1800" dirty="0" smtClean="0">
              <a:solidFill>
                <a:srgbClr val="4E7437"/>
              </a:solidFill>
              <a:latin typeface="Arial Narrow" pitchFamily="34" charset="0"/>
            </a:endParaRPr>
          </a:p>
          <a:p>
            <a:pPr eaLnBrk="1" hangingPunct="1">
              <a:lnSpc>
                <a:spcPct val="80000"/>
              </a:lnSpc>
            </a:pPr>
            <a:r>
              <a:rPr lang="cs-CZ" sz="2400" dirty="0" smtClean="0">
                <a:solidFill>
                  <a:srgbClr val="4E7437"/>
                </a:solidFill>
                <a:latin typeface="Arial Narrow" pitchFamily="34" charset="0"/>
              </a:rPr>
              <a:t>Oblasti podpory:</a:t>
            </a:r>
          </a:p>
          <a:p>
            <a:pPr marL="0" indent="0" eaLnBrk="1" hangingPunct="1">
              <a:lnSpc>
                <a:spcPct val="80000"/>
              </a:lnSpc>
              <a:buNone/>
            </a:pPr>
            <a:r>
              <a:rPr lang="cs-CZ" sz="2400" dirty="0">
                <a:solidFill>
                  <a:srgbClr val="4E7437"/>
                </a:solidFill>
                <a:latin typeface="Arial Narrow" pitchFamily="34" charset="0"/>
              </a:rPr>
              <a:t>	</a:t>
            </a:r>
            <a:r>
              <a:rPr lang="cs-CZ" sz="1800" dirty="0" smtClean="0">
                <a:solidFill>
                  <a:srgbClr val="4E7437"/>
                </a:solidFill>
                <a:latin typeface="Arial Narrow" pitchFamily="34" charset="0"/>
              </a:rPr>
              <a:t>Hmotné a nehmotné investice, které se týkají zpracování, uvádění na trh nebo vývoje zemědělských produktů a jejich uvádění na trh. Výstavba a rekonstrukce budov, nezbytné manipulační plochy, stroje, nástroje, zařízení pro zpracování, finální úpravu, balení, značení, skladování zpracovávané suroviny, výrobků a druhotných surovin. Marketing, zařízení na čištění odpadních vod v provozu.</a:t>
            </a:r>
          </a:p>
          <a:p>
            <a:pPr eaLnBrk="1" hangingPunct="1">
              <a:lnSpc>
                <a:spcPct val="80000"/>
              </a:lnSpc>
            </a:pPr>
            <a:r>
              <a:rPr lang="cs-CZ" sz="2400" dirty="0" smtClean="0">
                <a:solidFill>
                  <a:srgbClr val="4E7437"/>
                </a:solidFill>
                <a:latin typeface="Arial Narrow" pitchFamily="34" charset="0"/>
              </a:rPr>
              <a:t>Výše podpory:</a:t>
            </a:r>
          </a:p>
          <a:p>
            <a:pPr lvl="1" eaLnBrk="1" hangingPunct="1">
              <a:buFont typeface="Arial" charset="0"/>
              <a:buChar char="•"/>
            </a:pPr>
            <a:r>
              <a:rPr lang="cs-CZ" sz="1800" dirty="0" smtClean="0">
                <a:solidFill>
                  <a:srgbClr val="4E7437"/>
                </a:solidFill>
                <a:latin typeface="Arial Narrow" pitchFamily="34" charset="0"/>
              </a:rPr>
              <a:t>Maximální výše dotace činí 50% způsobilých výdajů ze kterých je stanovena dotace (pokud výstupní produkt je v příloze č. I. Smlouvy o fungování EU)</a:t>
            </a:r>
          </a:p>
          <a:p>
            <a:pPr lvl="1" eaLnBrk="1" hangingPunct="1">
              <a:buFont typeface="Arial" charset="0"/>
              <a:buChar char="•"/>
            </a:pPr>
            <a:r>
              <a:rPr lang="cs-CZ" sz="1800" dirty="0" smtClean="0">
                <a:solidFill>
                  <a:srgbClr val="4E7437"/>
                </a:solidFill>
                <a:latin typeface="Arial Narrow" pitchFamily="34" charset="0"/>
              </a:rPr>
              <a:t>Min. výše způsobilých výdajů     50.000,- Kč</a:t>
            </a:r>
          </a:p>
          <a:p>
            <a:pPr lvl="1" eaLnBrk="1" hangingPunct="1">
              <a:buFont typeface="Arial" charset="0"/>
              <a:buChar char="•"/>
            </a:pPr>
            <a:r>
              <a:rPr lang="cs-CZ" sz="1800" dirty="0" smtClean="0">
                <a:solidFill>
                  <a:srgbClr val="4E7437"/>
                </a:solidFill>
                <a:latin typeface="Arial Narrow" pitchFamily="34" charset="0"/>
              </a:rPr>
              <a:t>Max. výše způsobilých výdajů 5.000.000,- Kč</a:t>
            </a:r>
          </a:p>
          <a:p>
            <a:pPr eaLnBrk="1" hangingPunct="1">
              <a:lnSpc>
                <a:spcPct val="80000"/>
              </a:lnSpc>
            </a:pPr>
            <a:endParaRPr lang="cs-CZ" sz="1800" dirty="0" smtClean="0">
              <a:solidFill>
                <a:srgbClr val="4E7437"/>
              </a:solidFill>
              <a:latin typeface="Arial Narrow" pitchFamily="34" charset="0"/>
            </a:endParaRPr>
          </a:p>
        </p:txBody>
      </p:sp>
    </p:spTree>
    <p:extLst>
      <p:ext uri="{BB962C8B-B14F-4D97-AF65-F5344CB8AC3E}">
        <p14:creationId xmlns:p14="http://schemas.microsoft.com/office/powerpoint/2010/main" val="40925400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smtClean="0">
                <a:solidFill>
                  <a:srgbClr val="BA2F2C"/>
                </a:solidFill>
                <a:latin typeface="Arial Narrow" pitchFamily="34" charset="0"/>
              </a:rPr>
              <a:t>Kritéria přijatelnosti:</a:t>
            </a:r>
            <a:endParaRPr lang="cs-CZ" dirty="0">
              <a:solidFill>
                <a:srgbClr val="BA2F2C"/>
              </a:solidFill>
              <a:latin typeface="Arial Narrow" pitchFamily="34" charset="0"/>
            </a:endParaRPr>
          </a:p>
        </p:txBody>
      </p:sp>
      <p:sp>
        <p:nvSpPr>
          <p:cNvPr id="55299" name="Rectangle 3"/>
          <p:cNvSpPr>
            <a:spLocks noGrp="1" noChangeArrowheads="1"/>
          </p:cNvSpPr>
          <p:nvPr>
            <p:ph type="body" idx="1"/>
          </p:nvPr>
        </p:nvSpPr>
        <p:spPr>
          <a:xfrm>
            <a:off x="468313" y="1196975"/>
            <a:ext cx="8229600" cy="4525963"/>
          </a:xfrm>
        </p:spPr>
        <p:txBody>
          <a:bodyPr/>
          <a:lstStyle/>
          <a:p>
            <a:pPr>
              <a:lnSpc>
                <a:spcPct val="80000"/>
              </a:lnSpc>
            </a:pPr>
            <a:endParaRPr lang="cs-CZ" sz="1800" dirty="0">
              <a:solidFill>
                <a:srgbClr val="4E7437"/>
              </a:solidFill>
              <a:latin typeface="Arial Narrow" pitchFamily="34" charset="0"/>
            </a:endParaRPr>
          </a:p>
          <a:p>
            <a:endParaRPr lang="cs-CZ" sz="1800" dirty="0"/>
          </a:p>
          <a:p>
            <a:r>
              <a:rPr lang="cs-CZ" sz="2400" dirty="0" smtClean="0">
                <a:solidFill>
                  <a:srgbClr val="4E7437"/>
                </a:solidFill>
                <a:latin typeface="Arial Narrow" pitchFamily="34" charset="0"/>
              </a:rPr>
              <a:t>Projekt se musí týkat výroby potravin nebo krmiv</a:t>
            </a:r>
          </a:p>
          <a:p>
            <a:r>
              <a:rPr lang="cs-CZ" sz="2400" dirty="0" smtClean="0">
                <a:solidFill>
                  <a:srgbClr val="4E7437"/>
                </a:solidFill>
                <a:latin typeface="Arial Narrow" pitchFamily="34" charset="0"/>
              </a:rPr>
              <a:t>Proces se musí týkat surovin uvedených v příloze I. Smlouvy o fungování EU (výstupní produkt nemusí být v této příloze uveden – snížení počtu procent dotace na 45 a níže, podle velikosti podniku)</a:t>
            </a:r>
          </a:p>
          <a:p>
            <a:endParaRPr lang="cs-CZ" sz="2400" dirty="0" smtClean="0">
              <a:solidFill>
                <a:srgbClr val="4E7437"/>
              </a:solidFill>
              <a:latin typeface="Arial Narrow" pitchFamily="34" charset="0"/>
            </a:endParaRPr>
          </a:p>
          <a:p>
            <a:endParaRPr lang="cs-CZ" sz="1800" dirty="0">
              <a:solidFill>
                <a:srgbClr val="4E7437"/>
              </a:solidFill>
              <a:latin typeface="Arial Narrow" pitchFamily="34" charset="0"/>
            </a:endParaRPr>
          </a:p>
          <a:p>
            <a:endParaRPr lang="cs-CZ" sz="1800" dirty="0">
              <a:solidFill>
                <a:srgbClr val="4E7437"/>
              </a:solidFill>
              <a:latin typeface="Arial Narrow" pitchFamily="34" charset="0"/>
            </a:endParaRPr>
          </a:p>
          <a:p>
            <a:pPr>
              <a:lnSpc>
                <a:spcPct val="80000"/>
              </a:lnSpc>
            </a:pPr>
            <a:endParaRPr lang="cs-CZ" sz="1800" dirty="0">
              <a:solidFill>
                <a:srgbClr val="4E7437"/>
              </a:solidFill>
              <a:latin typeface="Arial Narrow" pitchFamily="34" charset="0"/>
            </a:endParaRPr>
          </a:p>
        </p:txBody>
      </p:sp>
    </p:spTree>
    <p:extLst>
      <p:ext uri="{BB962C8B-B14F-4D97-AF65-F5344CB8AC3E}">
        <p14:creationId xmlns:p14="http://schemas.microsoft.com/office/powerpoint/2010/main" val="32369680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smtClean="0">
                <a:solidFill>
                  <a:srgbClr val="BA2F2C"/>
                </a:solidFill>
                <a:latin typeface="Arial Narrow" pitchFamily="34" charset="0"/>
              </a:rPr>
              <a:t>Další podmínky:</a:t>
            </a:r>
            <a:endParaRPr lang="cs-CZ" dirty="0">
              <a:solidFill>
                <a:srgbClr val="BA2F2C"/>
              </a:solidFill>
              <a:latin typeface="Arial Narrow" pitchFamily="34" charset="0"/>
            </a:endParaRPr>
          </a:p>
        </p:txBody>
      </p:sp>
      <p:sp>
        <p:nvSpPr>
          <p:cNvPr id="55299" name="Rectangle 3"/>
          <p:cNvSpPr>
            <a:spLocks noGrp="1" noChangeArrowheads="1"/>
          </p:cNvSpPr>
          <p:nvPr>
            <p:ph type="body" idx="1"/>
          </p:nvPr>
        </p:nvSpPr>
        <p:spPr>
          <a:xfrm>
            <a:off x="468313" y="1196975"/>
            <a:ext cx="8229600" cy="4525963"/>
          </a:xfrm>
        </p:spPr>
        <p:txBody>
          <a:bodyPr/>
          <a:lstStyle/>
          <a:p>
            <a:endParaRPr lang="cs-CZ" sz="2400" dirty="0" smtClean="0">
              <a:solidFill>
                <a:srgbClr val="4E7437"/>
              </a:solidFill>
              <a:latin typeface="Arial Narrow" pitchFamily="34" charset="0"/>
            </a:endParaRPr>
          </a:p>
          <a:p>
            <a:r>
              <a:rPr lang="cs-CZ" sz="2400" dirty="0" smtClean="0">
                <a:solidFill>
                  <a:srgbClr val="4E7437"/>
                </a:solidFill>
                <a:latin typeface="Arial Narrow" pitchFamily="34" charset="0"/>
              </a:rPr>
              <a:t>Nemovitost je ve vlastnictví žadatele, nebo spoluvlastnictví s 50% podílem, nebo v nájmu, pachtu, či má věcné břemeno.</a:t>
            </a:r>
          </a:p>
          <a:p>
            <a:endParaRPr lang="cs-CZ" sz="2400" dirty="0" smtClean="0">
              <a:solidFill>
                <a:srgbClr val="4E7437"/>
              </a:solidFill>
              <a:latin typeface="Arial Narrow" pitchFamily="34" charset="0"/>
            </a:endParaRPr>
          </a:p>
          <a:p>
            <a:r>
              <a:rPr lang="cs-CZ" sz="2400" dirty="0" smtClean="0">
                <a:solidFill>
                  <a:srgbClr val="4E7437"/>
                </a:solidFill>
                <a:latin typeface="Arial Narrow" pitchFamily="34" charset="0"/>
              </a:rPr>
              <a:t>Dotaci nelze poskytnout na intervenční sklady.</a:t>
            </a:r>
          </a:p>
          <a:p>
            <a:endParaRPr lang="cs-CZ" sz="2400" dirty="0" smtClean="0">
              <a:solidFill>
                <a:srgbClr val="4E7437"/>
              </a:solidFill>
              <a:latin typeface="Arial Narrow" pitchFamily="34" charset="0"/>
            </a:endParaRPr>
          </a:p>
          <a:p>
            <a:endParaRPr lang="cs-CZ" sz="2400" dirty="0" smtClean="0">
              <a:solidFill>
                <a:srgbClr val="4E7437"/>
              </a:solidFill>
              <a:latin typeface="Arial Narrow" pitchFamily="34" charset="0"/>
            </a:endParaRPr>
          </a:p>
          <a:p>
            <a:endParaRPr lang="cs-CZ" sz="1800" dirty="0">
              <a:solidFill>
                <a:srgbClr val="4E7437"/>
              </a:solidFill>
              <a:latin typeface="Arial Narrow" pitchFamily="34" charset="0"/>
            </a:endParaRPr>
          </a:p>
          <a:p>
            <a:endParaRPr lang="cs-CZ" sz="1800" dirty="0">
              <a:solidFill>
                <a:srgbClr val="4E7437"/>
              </a:solidFill>
              <a:latin typeface="Arial Narrow" pitchFamily="34" charset="0"/>
            </a:endParaRPr>
          </a:p>
          <a:p>
            <a:pPr>
              <a:lnSpc>
                <a:spcPct val="80000"/>
              </a:lnSpc>
            </a:pPr>
            <a:endParaRPr lang="cs-CZ" sz="1800" dirty="0">
              <a:solidFill>
                <a:srgbClr val="4E7437"/>
              </a:solidFill>
              <a:latin typeface="Arial Narrow" pitchFamily="34" charset="0"/>
            </a:endParaRPr>
          </a:p>
        </p:txBody>
      </p:sp>
    </p:spTree>
    <p:extLst>
      <p:ext uri="{BB962C8B-B14F-4D97-AF65-F5344CB8AC3E}">
        <p14:creationId xmlns:p14="http://schemas.microsoft.com/office/powerpoint/2010/main" val="10224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smtClean="0">
                <a:solidFill>
                  <a:srgbClr val="BA2F2C"/>
                </a:solidFill>
                <a:latin typeface="Arial Narrow" pitchFamily="34" charset="0"/>
              </a:rPr>
              <a:t>Další podmínky v případě,</a:t>
            </a:r>
            <a:br>
              <a:rPr lang="cs-CZ" dirty="0" smtClean="0">
                <a:solidFill>
                  <a:srgbClr val="BA2F2C"/>
                </a:solidFill>
                <a:latin typeface="Arial Narrow" pitchFamily="34" charset="0"/>
              </a:rPr>
            </a:br>
            <a:r>
              <a:rPr lang="cs-CZ" dirty="0" smtClean="0">
                <a:solidFill>
                  <a:srgbClr val="BA2F2C"/>
                </a:solidFill>
                <a:latin typeface="Arial Narrow" pitchFamily="34" charset="0"/>
              </a:rPr>
              <a:t> </a:t>
            </a:r>
            <a:r>
              <a:rPr lang="cs-CZ" sz="2000" dirty="0" smtClean="0">
                <a:solidFill>
                  <a:srgbClr val="BA2F2C"/>
                </a:solidFill>
                <a:latin typeface="Arial Narrow" pitchFamily="34" charset="0"/>
              </a:rPr>
              <a:t>že výstupní produkt nespadá do přílohy I Smlouvy o fungování EU:</a:t>
            </a:r>
            <a:endParaRPr lang="cs-CZ" sz="2000" dirty="0">
              <a:solidFill>
                <a:srgbClr val="BA2F2C"/>
              </a:solidFill>
              <a:latin typeface="Arial Narrow" pitchFamily="34" charset="0"/>
            </a:endParaRPr>
          </a:p>
        </p:txBody>
      </p:sp>
      <p:sp>
        <p:nvSpPr>
          <p:cNvPr id="55299" name="Rectangle 3"/>
          <p:cNvSpPr>
            <a:spLocks noGrp="1" noChangeArrowheads="1"/>
          </p:cNvSpPr>
          <p:nvPr>
            <p:ph type="body" idx="1"/>
          </p:nvPr>
        </p:nvSpPr>
        <p:spPr>
          <a:xfrm>
            <a:off x="468313" y="1196975"/>
            <a:ext cx="8229600" cy="4525963"/>
          </a:xfrm>
        </p:spPr>
        <p:txBody>
          <a:bodyPr/>
          <a:lstStyle/>
          <a:p>
            <a:pPr>
              <a:lnSpc>
                <a:spcPct val="80000"/>
              </a:lnSpc>
            </a:pPr>
            <a:endParaRPr lang="cs-CZ" sz="1800" dirty="0">
              <a:solidFill>
                <a:srgbClr val="4E7437"/>
              </a:solidFill>
              <a:latin typeface="Arial Narrow" pitchFamily="34" charset="0"/>
            </a:endParaRPr>
          </a:p>
          <a:p>
            <a:endParaRPr lang="cs-CZ" sz="1800" dirty="0"/>
          </a:p>
          <a:p>
            <a:r>
              <a:rPr lang="cs-CZ" sz="2400" dirty="0" smtClean="0">
                <a:solidFill>
                  <a:srgbClr val="4E7437"/>
                </a:solidFill>
                <a:latin typeface="Arial Narrow" pitchFamily="34" charset="0"/>
              </a:rPr>
              <a:t>Žadatel nesmí být velký podnik.</a:t>
            </a:r>
          </a:p>
          <a:p>
            <a:r>
              <a:rPr lang="cs-CZ" sz="2400" dirty="0" smtClean="0">
                <a:solidFill>
                  <a:srgbClr val="4E7437"/>
                </a:solidFill>
                <a:latin typeface="Arial Narrow" pitchFamily="34" charset="0"/>
              </a:rPr>
              <a:t>Podpora musí mít motivační účinek (nelze zahájit práce na projektu před podání </a:t>
            </a:r>
            <a:r>
              <a:rPr lang="cs-CZ" sz="2400" dirty="0" err="1" smtClean="0">
                <a:solidFill>
                  <a:srgbClr val="4E7437"/>
                </a:solidFill>
                <a:latin typeface="Arial Narrow" pitchFamily="34" charset="0"/>
              </a:rPr>
              <a:t>ŽoD</a:t>
            </a:r>
            <a:r>
              <a:rPr lang="cs-CZ" sz="2400" dirty="0" smtClean="0">
                <a:solidFill>
                  <a:srgbClr val="4E7437"/>
                </a:solidFill>
                <a:latin typeface="Arial Narrow" pitchFamily="34" charset="0"/>
              </a:rPr>
              <a:t>).</a:t>
            </a:r>
          </a:p>
          <a:p>
            <a:r>
              <a:rPr lang="cs-CZ" sz="2400" dirty="0" smtClean="0">
                <a:solidFill>
                  <a:srgbClr val="4E7437"/>
                </a:solidFill>
                <a:latin typeface="Arial Narrow" pitchFamily="34" charset="0"/>
              </a:rPr>
              <a:t>Vůči žadateli nesmí být vydán inkasní příkaz o protiprávní podpoře</a:t>
            </a:r>
          </a:p>
          <a:p>
            <a:r>
              <a:rPr lang="cs-CZ" sz="2400" dirty="0" smtClean="0">
                <a:solidFill>
                  <a:srgbClr val="4E7437"/>
                </a:solidFill>
                <a:latin typeface="Arial Narrow" pitchFamily="34" charset="0"/>
              </a:rPr>
              <a:t>Žadatel nesmí být podnik v obtížích</a:t>
            </a:r>
          </a:p>
          <a:p>
            <a:r>
              <a:rPr lang="cs-CZ" sz="2400" dirty="0" smtClean="0">
                <a:solidFill>
                  <a:srgbClr val="4E7437"/>
                </a:solidFill>
                <a:latin typeface="Arial Narrow" pitchFamily="34" charset="0"/>
              </a:rPr>
              <a:t>Nesmí se jednat o produkci biopaliv nebo energie z obnovitelných zdrojů</a:t>
            </a:r>
          </a:p>
          <a:p>
            <a:r>
              <a:rPr lang="cs-CZ" sz="2400" dirty="0" smtClean="0">
                <a:solidFill>
                  <a:srgbClr val="4E7437"/>
                </a:solidFill>
                <a:latin typeface="Arial Narrow" pitchFamily="34" charset="0"/>
              </a:rPr>
              <a:t>Posouzení o vlivu na ŽP u záměrů kde je to vyžadováno, nebo ČP</a:t>
            </a:r>
          </a:p>
          <a:p>
            <a:endParaRPr lang="cs-CZ" sz="2400" dirty="0" smtClean="0">
              <a:solidFill>
                <a:srgbClr val="4E7437"/>
              </a:solidFill>
              <a:latin typeface="Arial Narrow" pitchFamily="34" charset="0"/>
            </a:endParaRPr>
          </a:p>
          <a:p>
            <a:endParaRPr lang="cs-CZ" sz="1800" dirty="0">
              <a:solidFill>
                <a:srgbClr val="4E7437"/>
              </a:solidFill>
              <a:latin typeface="Arial Narrow" pitchFamily="34" charset="0"/>
            </a:endParaRPr>
          </a:p>
          <a:p>
            <a:endParaRPr lang="cs-CZ" sz="1800" dirty="0">
              <a:solidFill>
                <a:srgbClr val="4E7437"/>
              </a:solidFill>
              <a:latin typeface="Arial Narrow" pitchFamily="34" charset="0"/>
            </a:endParaRPr>
          </a:p>
          <a:p>
            <a:pPr>
              <a:lnSpc>
                <a:spcPct val="80000"/>
              </a:lnSpc>
            </a:pPr>
            <a:endParaRPr lang="cs-CZ" sz="1800" dirty="0">
              <a:solidFill>
                <a:srgbClr val="4E7437"/>
              </a:solidFill>
              <a:latin typeface="Arial Narrow" pitchFamily="34" charset="0"/>
            </a:endParaRPr>
          </a:p>
        </p:txBody>
      </p:sp>
    </p:spTree>
    <p:extLst>
      <p:ext uri="{BB962C8B-B14F-4D97-AF65-F5344CB8AC3E}">
        <p14:creationId xmlns:p14="http://schemas.microsoft.com/office/powerpoint/2010/main" val="10547114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smtClean="0">
                <a:solidFill>
                  <a:srgbClr val="BA2F2C"/>
                </a:solidFill>
                <a:latin typeface="Arial Narrow" pitchFamily="34" charset="0"/>
              </a:rPr>
              <a:t>Způsobilé výdaje:</a:t>
            </a:r>
            <a:endParaRPr lang="cs-CZ" dirty="0">
              <a:solidFill>
                <a:srgbClr val="BA2F2C"/>
              </a:solidFill>
              <a:latin typeface="Arial Narrow" pitchFamily="34" charset="0"/>
            </a:endParaRPr>
          </a:p>
        </p:txBody>
      </p:sp>
      <p:sp>
        <p:nvSpPr>
          <p:cNvPr id="55299" name="Rectangle 3"/>
          <p:cNvSpPr>
            <a:spLocks noGrp="1" noChangeArrowheads="1"/>
          </p:cNvSpPr>
          <p:nvPr>
            <p:ph type="body" idx="1"/>
          </p:nvPr>
        </p:nvSpPr>
        <p:spPr>
          <a:xfrm>
            <a:off x="468312" y="1196975"/>
            <a:ext cx="8280151" cy="5400377"/>
          </a:xfrm>
        </p:spPr>
        <p:txBody>
          <a:bodyPr/>
          <a:lstStyle/>
          <a:p>
            <a:pPr marL="0" indent="0">
              <a:buNone/>
            </a:pPr>
            <a:endParaRPr lang="cs-CZ" sz="1800" dirty="0"/>
          </a:p>
          <a:p>
            <a:r>
              <a:rPr lang="cs-CZ" sz="2400" dirty="0" smtClean="0">
                <a:solidFill>
                  <a:srgbClr val="4E7437"/>
                </a:solidFill>
                <a:latin typeface="Arial Narrow" pitchFamily="34" charset="0"/>
              </a:rPr>
              <a:t>Pořízení strojů, nástrojů a zařízení pro zpracování, finální úpravu, balení a značení výrobku.</a:t>
            </a:r>
          </a:p>
          <a:p>
            <a:r>
              <a:rPr lang="cs-CZ" sz="2400" dirty="0" smtClean="0">
                <a:solidFill>
                  <a:srgbClr val="4E7437"/>
                </a:solidFill>
                <a:latin typeface="Arial Narrow" pitchFamily="34" charset="0"/>
              </a:rPr>
              <a:t>Výstavba, modernizace a rekonstrukce budov, vč. manipulačních ploch, bouracích prací. </a:t>
            </a:r>
          </a:p>
          <a:p>
            <a:r>
              <a:rPr lang="cs-CZ" sz="2400" dirty="0" smtClean="0">
                <a:solidFill>
                  <a:srgbClr val="4E7437"/>
                </a:solidFill>
                <a:latin typeface="Arial Narrow" pitchFamily="34" charset="0"/>
              </a:rPr>
              <a:t>Investice související se skladováním zpracovávané suroviny a druhotných surovin s výjimkou odpadních vod</a:t>
            </a:r>
          </a:p>
          <a:p>
            <a:r>
              <a:rPr lang="cs-CZ" sz="2400" dirty="0" smtClean="0">
                <a:solidFill>
                  <a:srgbClr val="4E7437"/>
                </a:solidFill>
                <a:latin typeface="Arial Narrow" pitchFamily="34" charset="0"/>
              </a:rPr>
              <a:t>Investice vedoucí ke zvyšování a monitorováním kvality produktů</a:t>
            </a:r>
          </a:p>
          <a:p>
            <a:r>
              <a:rPr lang="cs-CZ" sz="2400" dirty="0" smtClean="0">
                <a:solidFill>
                  <a:srgbClr val="4E7437"/>
                </a:solidFill>
                <a:latin typeface="Arial Narrow" pitchFamily="34" charset="0"/>
              </a:rPr>
              <a:t>Marketing, výstavba a rekonstrukce prodejen, pojízdné prodejny, stánky, prodej ze dvora, vybavení prodejen</a:t>
            </a:r>
          </a:p>
          <a:p>
            <a:r>
              <a:rPr lang="cs-CZ" sz="2400" dirty="0" smtClean="0">
                <a:solidFill>
                  <a:srgbClr val="4E7437"/>
                </a:solidFill>
                <a:latin typeface="Arial Narrow" pitchFamily="34" charset="0"/>
              </a:rPr>
              <a:t>Užitkové vozy N1 a N2</a:t>
            </a:r>
          </a:p>
          <a:p>
            <a:r>
              <a:rPr lang="cs-CZ" sz="2400" dirty="0" smtClean="0">
                <a:solidFill>
                  <a:srgbClr val="4E7437"/>
                </a:solidFill>
                <a:latin typeface="Arial Narrow" pitchFamily="34" charset="0"/>
              </a:rPr>
              <a:t>Investice do zařízení na čištění odpadních vod v provozu</a:t>
            </a:r>
            <a:endParaRPr lang="cs-CZ" sz="2400" dirty="0">
              <a:solidFill>
                <a:srgbClr val="4E7437"/>
              </a:solidFill>
              <a:latin typeface="Arial Narrow" pitchFamily="34" charset="0"/>
            </a:endParaRPr>
          </a:p>
          <a:p>
            <a:r>
              <a:rPr lang="cs-CZ" sz="2400" dirty="0" smtClean="0">
                <a:solidFill>
                  <a:srgbClr val="4E7437"/>
                </a:solidFill>
                <a:latin typeface="Arial Narrow" pitchFamily="34" charset="0"/>
              </a:rPr>
              <a:t>Nákup nemovitosti (do 10 % ZV)</a:t>
            </a:r>
          </a:p>
          <a:p>
            <a:endParaRPr lang="cs-CZ" sz="2400" dirty="0" smtClean="0">
              <a:solidFill>
                <a:srgbClr val="4E7437"/>
              </a:solidFill>
              <a:latin typeface="Arial Narrow" pitchFamily="34" charset="0"/>
            </a:endParaRPr>
          </a:p>
          <a:p>
            <a:pPr marL="0" indent="0">
              <a:lnSpc>
                <a:spcPct val="80000"/>
              </a:lnSpc>
              <a:buNone/>
            </a:pPr>
            <a:endParaRPr lang="cs-CZ" sz="1800" dirty="0">
              <a:solidFill>
                <a:srgbClr val="4E7437"/>
              </a:solidFill>
              <a:latin typeface="Arial Narrow" pitchFamily="34" charset="0"/>
            </a:endParaRPr>
          </a:p>
        </p:txBody>
      </p:sp>
    </p:spTree>
    <p:extLst>
      <p:ext uri="{BB962C8B-B14F-4D97-AF65-F5344CB8AC3E}">
        <p14:creationId xmlns:p14="http://schemas.microsoft.com/office/powerpoint/2010/main" val="746965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cs-CZ" b="1" dirty="0">
                <a:solidFill>
                  <a:srgbClr val="BA2F2C"/>
                </a:solidFill>
                <a:latin typeface="Arial Narrow" pitchFamily="34" charset="0"/>
              </a:rPr>
              <a:t>1</a:t>
            </a:r>
            <a:r>
              <a:rPr lang="cs-CZ" b="1" dirty="0" smtClean="0">
                <a:solidFill>
                  <a:srgbClr val="BA2F2C"/>
                </a:solidFill>
                <a:latin typeface="Arial Narrow" pitchFamily="34" charset="0"/>
              </a:rPr>
              <a:t>. Výzva</a:t>
            </a:r>
            <a:r>
              <a:rPr lang="cs-CZ" dirty="0" smtClean="0"/>
              <a:t> </a:t>
            </a:r>
          </a:p>
        </p:txBody>
      </p:sp>
      <p:sp>
        <p:nvSpPr>
          <p:cNvPr id="3075" name="Rectangle 3"/>
          <p:cNvSpPr>
            <a:spLocks noGrp="1" noChangeArrowheads="1"/>
          </p:cNvSpPr>
          <p:nvPr>
            <p:ph idx="1"/>
          </p:nvPr>
        </p:nvSpPr>
        <p:spPr>
          <a:xfrm>
            <a:off x="539552" y="1196752"/>
            <a:ext cx="8280920" cy="5184576"/>
          </a:xfrm>
        </p:spPr>
        <p:txBody>
          <a:bodyPr/>
          <a:lstStyle/>
          <a:p>
            <a:pPr eaLnBrk="1" hangingPunct="1">
              <a:lnSpc>
                <a:spcPct val="80000"/>
              </a:lnSpc>
              <a:defRPr/>
            </a:pPr>
            <a:r>
              <a:rPr lang="cs-CZ" sz="2800" dirty="0" smtClean="0">
                <a:solidFill>
                  <a:srgbClr val="4E7437"/>
                </a:solidFill>
                <a:latin typeface="Arial Narrow" pitchFamily="34" charset="0"/>
              </a:rPr>
              <a:t>Od </a:t>
            </a:r>
            <a:r>
              <a:rPr lang="cs-CZ" sz="2800" b="1" dirty="0" smtClean="0">
                <a:solidFill>
                  <a:srgbClr val="BA2F2C"/>
                </a:solidFill>
                <a:latin typeface="Arial Narrow" pitchFamily="34" charset="0"/>
              </a:rPr>
              <a:t>   </a:t>
            </a:r>
            <a:r>
              <a:rPr lang="cs-CZ" sz="2800" dirty="0" smtClean="0">
                <a:solidFill>
                  <a:srgbClr val="4E7437"/>
                </a:solidFill>
                <a:latin typeface="Arial Narrow" pitchFamily="34" charset="0"/>
              </a:rPr>
              <a:t>do  </a:t>
            </a:r>
            <a:r>
              <a:rPr lang="cs-CZ" sz="2800" b="1" dirty="0" smtClean="0">
                <a:solidFill>
                  <a:srgbClr val="BA2F2C"/>
                </a:solidFill>
                <a:latin typeface="Arial Narrow" pitchFamily="34" charset="0"/>
              </a:rPr>
              <a:t>24. 7. 2017 do 21. 08.  2017</a:t>
            </a:r>
          </a:p>
          <a:p>
            <a:pPr eaLnBrk="1" hangingPunct="1">
              <a:lnSpc>
                <a:spcPct val="80000"/>
              </a:lnSpc>
              <a:defRPr/>
            </a:pPr>
            <a:endParaRPr lang="cs-CZ" sz="2800" dirty="0" smtClean="0">
              <a:solidFill>
                <a:srgbClr val="BA2F2C"/>
              </a:solidFill>
              <a:latin typeface="Arial Narrow" pitchFamily="34" charset="0"/>
            </a:endParaRPr>
          </a:p>
          <a:p>
            <a:pPr eaLnBrk="1" hangingPunct="1">
              <a:lnSpc>
                <a:spcPct val="80000"/>
              </a:lnSpc>
              <a:defRPr/>
            </a:pPr>
            <a:r>
              <a:rPr lang="cs-CZ" sz="2800" dirty="0" smtClean="0">
                <a:solidFill>
                  <a:srgbClr val="4E7437"/>
                </a:solidFill>
                <a:latin typeface="Arial Narrow" pitchFamily="34" charset="0"/>
              </a:rPr>
              <a:t>Bude rozděleno</a:t>
            </a:r>
            <a:r>
              <a:rPr lang="cs-CZ" sz="2800" dirty="0" smtClean="0">
                <a:solidFill>
                  <a:srgbClr val="BA2F2C"/>
                </a:solidFill>
                <a:latin typeface="Arial Narrow" pitchFamily="34" charset="0"/>
              </a:rPr>
              <a:t> 14.600.000,- Kč</a:t>
            </a:r>
          </a:p>
          <a:p>
            <a:pPr eaLnBrk="1" hangingPunct="1">
              <a:lnSpc>
                <a:spcPct val="80000"/>
              </a:lnSpc>
              <a:defRPr/>
            </a:pPr>
            <a:endParaRPr lang="cs-CZ" sz="2800" dirty="0" smtClean="0">
              <a:solidFill>
                <a:srgbClr val="BA2F2C"/>
              </a:solidFill>
              <a:latin typeface="Arial Narrow" pitchFamily="34" charset="0"/>
            </a:endParaRPr>
          </a:p>
          <a:p>
            <a:pPr eaLnBrk="1" hangingPunct="1">
              <a:lnSpc>
                <a:spcPct val="80000"/>
              </a:lnSpc>
              <a:defRPr/>
            </a:pPr>
            <a:r>
              <a:rPr lang="cs-CZ" sz="2800" dirty="0" smtClean="0">
                <a:solidFill>
                  <a:srgbClr val="4E7437"/>
                </a:solidFill>
                <a:latin typeface="Arial Narrow" pitchFamily="34" charset="0"/>
              </a:rPr>
              <a:t>Vyhlášeno </a:t>
            </a:r>
            <a:r>
              <a:rPr lang="cs-CZ" sz="2800" dirty="0">
                <a:solidFill>
                  <a:srgbClr val="4E7437"/>
                </a:solidFill>
                <a:latin typeface="Arial Narrow" pitchFamily="34" charset="0"/>
              </a:rPr>
              <a:t>6</a:t>
            </a:r>
            <a:r>
              <a:rPr lang="cs-CZ" sz="2800" dirty="0" smtClean="0">
                <a:solidFill>
                  <a:srgbClr val="4E7437"/>
                </a:solidFill>
                <a:latin typeface="Arial Narrow" pitchFamily="34" charset="0"/>
              </a:rPr>
              <a:t> </a:t>
            </a:r>
            <a:r>
              <a:rPr lang="cs-CZ" sz="2800" dirty="0" err="1" smtClean="0">
                <a:solidFill>
                  <a:srgbClr val="4E7437"/>
                </a:solidFill>
                <a:latin typeface="Arial Narrow" pitchFamily="34" charset="0"/>
              </a:rPr>
              <a:t>Fichí</a:t>
            </a:r>
            <a:r>
              <a:rPr lang="cs-CZ" sz="2800" dirty="0" smtClean="0">
                <a:solidFill>
                  <a:srgbClr val="4E7437"/>
                </a:solidFill>
                <a:latin typeface="Arial Narrow" pitchFamily="34" charset="0"/>
              </a:rPr>
              <a:t> z celkových 11 </a:t>
            </a:r>
            <a:r>
              <a:rPr lang="cs-CZ" sz="2800" dirty="0" err="1" smtClean="0">
                <a:solidFill>
                  <a:srgbClr val="4E7437"/>
                </a:solidFill>
                <a:latin typeface="Arial Narrow" pitchFamily="34" charset="0"/>
              </a:rPr>
              <a:t>Fichí</a:t>
            </a:r>
            <a:r>
              <a:rPr lang="cs-CZ" sz="2800" dirty="0" smtClean="0">
                <a:solidFill>
                  <a:srgbClr val="4E7437"/>
                </a:solidFill>
                <a:latin typeface="Arial Narrow" pitchFamily="34" charset="0"/>
              </a:rPr>
              <a:t> </a:t>
            </a:r>
          </a:p>
          <a:p>
            <a:pPr marL="0" indent="0" eaLnBrk="1" hangingPunct="1">
              <a:lnSpc>
                <a:spcPct val="80000"/>
              </a:lnSpc>
              <a:buFontTx/>
              <a:buNone/>
              <a:defRPr/>
            </a:pPr>
            <a:r>
              <a:rPr lang="cs-CZ" sz="2800" dirty="0" smtClean="0">
                <a:solidFill>
                  <a:srgbClr val="4E7437"/>
                </a:solidFill>
                <a:latin typeface="Arial Narrow" pitchFamily="34" charset="0"/>
              </a:rPr>
              <a:t> (</a:t>
            </a:r>
            <a:r>
              <a:rPr lang="cs-CZ" sz="2800" dirty="0" smtClean="0">
                <a:solidFill>
                  <a:srgbClr val="4E7437"/>
                </a:solidFill>
                <a:latin typeface="Arial Narrow" pitchFamily="34" charset="0"/>
                <a:hlinkClick r:id="rId3"/>
              </a:rPr>
              <a:t>www.kyjovske-slovacko.com</a:t>
            </a:r>
            <a:r>
              <a:rPr lang="cs-CZ" sz="2800" dirty="0" smtClean="0">
                <a:solidFill>
                  <a:srgbClr val="4E7437"/>
                </a:solidFill>
                <a:latin typeface="Arial Narrow" pitchFamily="34" charset="0"/>
              </a:rPr>
              <a:t>,  DOTACE,  Aktuální výzva)</a:t>
            </a:r>
          </a:p>
          <a:p>
            <a:pPr eaLnBrk="1" hangingPunct="1">
              <a:lnSpc>
                <a:spcPct val="80000"/>
              </a:lnSpc>
              <a:defRPr/>
            </a:pPr>
            <a:endParaRPr lang="cs-CZ" sz="2800" dirty="0" smtClean="0">
              <a:solidFill>
                <a:srgbClr val="4E7437"/>
              </a:solidFill>
              <a:latin typeface="Arial Narrow" pitchFamily="34" charset="0"/>
            </a:endParaRPr>
          </a:p>
          <a:p>
            <a:pPr eaLnBrk="1" hangingPunct="1">
              <a:lnSpc>
                <a:spcPct val="80000"/>
              </a:lnSpc>
              <a:defRPr/>
            </a:pPr>
            <a:r>
              <a:rPr lang="cs-CZ" sz="2800" dirty="0" smtClean="0">
                <a:solidFill>
                  <a:srgbClr val="4E7437"/>
                </a:solidFill>
                <a:latin typeface="Arial Narrow" pitchFamily="34" charset="0"/>
              </a:rPr>
              <a:t>Žádosti se přijímají pouze osobně na základě dohodnutého termínu v kanceláři MAS:</a:t>
            </a:r>
          </a:p>
          <a:p>
            <a:pPr eaLnBrk="1" hangingPunct="1">
              <a:lnSpc>
                <a:spcPct val="80000"/>
              </a:lnSpc>
              <a:defRPr/>
            </a:pPr>
            <a:r>
              <a:rPr lang="cs-CZ" sz="2800" dirty="0" smtClean="0">
                <a:solidFill>
                  <a:srgbClr val="4E7437"/>
                </a:solidFill>
                <a:latin typeface="Arial Narrow" pitchFamily="34" charset="0"/>
              </a:rPr>
              <a:t>Masarykovo náměstí 13, Kyjov 1 </a:t>
            </a:r>
            <a:r>
              <a:rPr lang="cs-CZ" sz="2800" dirty="0" err="1" smtClean="0">
                <a:solidFill>
                  <a:srgbClr val="4E7437"/>
                </a:solidFill>
                <a:latin typeface="Arial Narrow" pitchFamily="34" charset="0"/>
              </a:rPr>
              <a:t>n.p</a:t>
            </a:r>
            <a:r>
              <a:rPr lang="cs-CZ" sz="2800" dirty="0" smtClean="0">
                <a:solidFill>
                  <a:srgbClr val="4E7437"/>
                </a:solidFill>
                <a:latin typeface="Arial Narrow" pitchFamily="34" charset="0"/>
              </a:rPr>
              <a:t>. </a:t>
            </a:r>
          </a:p>
          <a:p>
            <a:pPr eaLnBrk="1" hangingPunct="1">
              <a:lnSpc>
                <a:spcPct val="80000"/>
              </a:lnSpc>
              <a:defRPr/>
            </a:pPr>
            <a:r>
              <a:rPr lang="cs-CZ" sz="2800" b="1" dirty="0" smtClean="0">
                <a:solidFill>
                  <a:srgbClr val="BA2F2C"/>
                </a:solidFill>
                <a:latin typeface="Arial Narrow" pitchFamily="34" charset="0"/>
              </a:rPr>
              <a:t>Od  07. 08. 2017  do  21. 08. 2017</a:t>
            </a:r>
          </a:p>
          <a:p>
            <a:pPr eaLnBrk="1" hangingPunct="1">
              <a:lnSpc>
                <a:spcPct val="80000"/>
              </a:lnSpc>
              <a:buFontTx/>
              <a:buNone/>
              <a:defRPr/>
            </a:pPr>
            <a:r>
              <a:rPr lang="cs-CZ" sz="2800" dirty="0" smtClean="0">
                <a:solidFill>
                  <a:srgbClr val="4E7437"/>
                </a:solidFill>
                <a:latin typeface="Arial Narrow" pitchFamily="34" charset="0"/>
              </a:rPr>
              <a:t>	od 9.00 do 15.00 hod.</a:t>
            </a:r>
          </a:p>
          <a:p>
            <a:pPr eaLnBrk="1" hangingPunct="1">
              <a:lnSpc>
                <a:spcPct val="80000"/>
              </a:lnSpc>
              <a:defRPr/>
            </a:pPr>
            <a:endParaRPr lang="cs-CZ" sz="2800" dirty="0" smtClean="0">
              <a:solidFill>
                <a:srgbClr val="4E7437"/>
              </a:solidFill>
              <a:latin typeface="Arial Narrow" pitchFamily="34" charset="0"/>
            </a:endParaRPr>
          </a:p>
        </p:txBody>
      </p:sp>
    </p:spTree>
    <p:extLst>
      <p:ext uri="{BB962C8B-B14F-4D97-AF65-F5344CB8AC3E}">
        <p14:creationId xmlns:p14="http://schemas.microsoft.com/office/powerpoint/2010/main" val="4118804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cs-CZ" sz="2800" dirty="0" smtClean="0">
                <a:solidFill>
                  <a:srgbClr val="BA2F2C"/>
                </a:solidFill>
                <a:latin typeface="Arial Narrow" pitchFamily="34" charset="0"/>
              </a:rPr>
              <a:t>FICHE 6 - </a:t>
            </a:r>
            <a:r>
              <a:rPr lang="cs-CZ" sz="2800" dirty="0">
                <a:solidFill>
                  <a:srgbClr val="BA2F2C"/>
                </a:solidFill>
                <a:latin typeface="Arial Narrow" pitchFamily="34" charset="0"/>
              </a:rPr>
              <a:t>Zakládání a rozvoj malých a </a:t>
            </a:r>
            <a:r>
              <a:rPr lang="cs-CZ" sz="2800" dirty="0" err="1">
                <a:solidFill>
                  <a:srgbClr val="BA2F2C"/>
                </a:solidFill>
                <a:latin typeface="Arial Narrow" pitchFamily="34" charset="0"/>
              </a:rPr>
              <a:t>mikropodniků</a:t>
            </a:r>
            <a:r>
              <a:rPr lang="cs-CZ" sz="2800" dirty="0">
                <a:solidFill>
                  <a:srgbClr val="BA2F2C"/>
                </a:solidFill>
                <a:latin typeface="Arial Narrow" pitchFamily="34" charset="0"/>
              </a:rPr>
              <a:t/>
            </a:r>
            <a:br>
              <a:rPr lang="cs-CZ" sz="2800" dirty="0">
                <a:solidFill>
                  <a:srgbClr val="BA2F2C"/>
                </a:solidFill>
                <a:latin typeface="Arial Narrow" pitchFamily="34" charset="0"/>
              </a:rPr>
            </a:br>
            <a:endParaRPr lang="cs-CZ" sz="2800" dirty="0" smtClean="0">
              <a:solidFill>
                <a:srgbClr val="BA2F2C"/>
              </a:solidFill>
              <a:latin typeface="Arial Narrow" pitchFamily="34" charset="0"/>
            </a:endParaRPr>
          </a:p>
        </p:txBody>
      </p:sp>
      <p:sp>
        <p:nvSpPr>
          <p:cNvPr id="12291" name="Rectangle 3"/>
          <p:cNvSpPr>
            <a:spLocks noGrp="1" noChangeArrowheads="1"/>
          </p:cNvSpPr>
          <p:nvPr>
            <p:ph idx="1"/>
          </p:nvPr>
        </p:nvSpPr>
        <p:spPr/>
        <p:txBody>
          <a:bodyPr/>
          <a:lstStyle/>
          <a:p>
            <a:pPr eaLnBrk="1" hangingPunct="1">
              <a:lnSpc>
                <a:spcPct val="80000"/>
              </a:lnSpc>
            </a:pPr>
            <a:r>
              <a:rPr lang="cs-CZ" sz="2400" dirty="0" smtClean="0">
                <a:solidFill>
                  <a:srgbClr val="4E7437"/>
                </a:solidFill>
                <a:latin typeface="Arial Narrow" pitchFamily="34" charset="0"/>
              </a:rPr>
              <a:t>Příjemci dotace: </a:t>
            </a:r>
          </a:p>
          <a:p>
            <a:pPr lvl="1" eaLnBrk="1" hangingPunct="1">
              <a:lnSpc>
                <a:spcPct val="80000"/>
              </a:lnSpc>
            </a:pPr>
            <a:r>
              <a:rPr lang="cs-CZ" sz="1800" dirty="0" smtClean="0">
                <a:solidFill>
                  <a:srgbClr val="4E7437"/>
                </a:solidFill>
                <a:latin typeface="Arial Narrow" pitchFamily="34" charset="0"/>
              </a:rPr>
              <a:t>Fyzické a právnické osoby – </a:t>
            </a:r>
            <a:r>
              <a:rPr lang="cs-CZ" sz="1800" dirty="0" err="1" smtClean="0">
                <a:solidFill>
                  <a:srgbClr val="4E7437"/>
                </a:solidFill>
                <a:latin typeface="Arial Narrow" pitchFamily="34" charset="0"/>
              </a:rPr>
              <a:t>mikropodniky</a:t>
            </a:r>
            <a:r>
              <a:rPr lang="cs-CZ" sz="1800" dirty="0" smtClean="0">
                <a:solidFill>
                  <a:srgbClr val="4E7437"/>
                </a:solidFill>
                <a:latin typeface="Arial Narrow" pitchFamily="34" charset="0"/>
              </a:rPr>
              <a:t> a malé podniky ve venkovských oblastech, jakož i zemědělci </a:t>
            </a:r>
          </a:p>
          <a:p>
            <a:pPr lvl="1" eaLnBrk="1" hangingPunct="1">
              <a:lnSpc>
                <a:spcPct val="80000"/>
              </a:lnSpc>
              <a:buFont typeface="Arial" charset="0"/>
              <a:buChar char="•"/>
            </a:pPr>
            <a:endParaRPr lang="cs-CZ" sz="1800" dirty="0" smtClean="0">
              <a:solidFill>
                <a:srgbClr val="4E7437"/>
              </a:solidFill>
              <a:latin typeface="Arial Narrow" pitchFamily="34" charset="0"/>
            </a:endParaRPr>
          </a:p>
          <a:p>
            <a:pPr eaLnBrk="1" hangingPunct="1">
              <a:lnSpc>
                <a:spcPct val="80000"/>
              </a:lnSpc>
            </a:pPr>
            <a:r>
              <a:rPr lang="cs-CZ" sz="2400" dirty="0" smtClean="0">
                <a:solidFill>
                  <a:srgbClr val="4E7437"/>
                </a:solidFill>
                <a:latin typeface="Arial Narrow" pitchFamily="34" charset="0"/>
              </a:rPr>
              <a:t>Oblasti podpory:</a:t>
            </a:r>
          </a:p>
          <a:p>
            <a:pPr lvl="1" eaLnBrk="1" hangingPunct="1">
              <a:lnSpc>
                <a:spcPct val="80000"/>
              </a:lnSpc>
            </a:pPr>
            <a:r>
              <a:rPr lang="cs-CZ" sz="1800" dirty="0" smtClean="0">
                <a:solidFill>
                  <a:srgbClr val="4E7437"/>
                </a:solidFill>
                <a:latin typeface="Arial Narrow" pitchFamily="34" charset="0"/>
              </a:rPr>
              <a:t>Investice do vybraných nezemědělských činností dle Klasifikace CZ NACE</a:t>
            </a:r>
          </a:p>
          <a:p>
            <a:pPr lvl="1" eaLnBrk="1" hangingPunct="1">
              <a:lnSpc>
                <a:spcPct val="80000"/>
              </a:lnSpc>
            </a:pPr>
            <a:endParaRPr lang="cs-CZ" sz="1400" dirty="0" smtClean="0">
              <a:solidFill>
                <a:srgbClr val="4E7437"/>
              </a:solidFill>
              <a:latin typeface="Arial Narrow" pitchFamily="34" charset="0"/>
            </a:endParaRPr>
          </a:p>
          <a:p>
            <a:pPr eaLnBrk="1" hangingPunct="1">
              <a:lnSpc>
                <a:spcPct val="80000"/>
              </a:lnSpc>
            </a:pPr>
            <a:r>
              <a:rPr lang="cs-CZ" sz="2400" dirty="0" smtClean="0">
                <a:solidFill>
                  <a:srgbClr val="4E7437"/>
                </a:solidFill>
                <a:latin typeface="Arial Narrow" pitchFamily="34" charset="0"/>
              </a:rPr>
              <a:t>Pod pravidlem de </a:t>
            </a:r>
            <a:r>
              <a:rPr lang="cs-CZ" sz="2400" dirty="0" err="1" smtClean="0">
                <a:solidFill>
                  <a:srgbClr val="4E7437"/>
                </a:solidFill>
                <a:latin typeface="Arial Narrow" pitchFamily="34" charset="0"/>
              </a:rPr>
              <a:t>minimis</a:t>
            </a:r>
            <a:r>
              <a:rPr lang="cs-CZ" sz="2400" dirty="0" smtClean="0">
                <a:solidFill>
                  <a:srgbClr val="4E7437"/>
                </a:solidFill>
                <a:latin typeface="Arial Narrow" pitchFamily="34" charset="0"/>
              </a:rPr>
              <a:t>, nebo blokové </a:t>
            </a:r>
            <a:r>
              <a:rPr lang="cs-CZ" sz="2400" dirty="0" err="1" smtClean="0">
                <a:solidFill>
                  <a:srgbClr val="4E7437"/>
                </a:solidFill>
                <a:latin typeface="Arial Narrow" pitchFamily="34" charset="0"/>
              </a:rPr>
              <a:t>vyjímky</a:t>
            </a:r>
            <a:r>
              <a:rPr lang="cs-CZ" sz="2400" dirty="0" smtClean="0">
                <a:solidFill>
                  <a:srgbClr val="4E7437"/>
                </a:solidFill>
                <a:latin typeface="Arial Narrow" pitchFamily="34" charset="0"/>
              </a:rPr>
              <a:t> - výše podpory:</a:t>
            </a:r>
          </a:p>
          <a:p>
            <a:pPr lvl="1" eaLnBrk="1" hangingPunct="1">
              <a:buFont typeface="Arial" charset="0"/>
              <a:buChar char="•"/>
            </a:pPr>
            <a:r>
              <a:rPr lang="cs-CZ" sz="1800" dirty="0" smtClean="0">
                <a:solidFill>
                  <a:srgbClr val="4E7437"/>
                </a:solidFill>
                <a:latin typeface="Arial Narrow" pitchFamily="34" charset="0"/>
              </a:rPr>
              <a:t>Maximální výše dotace činí 45% způsobilých výdajů ze kterých je stanovena dotace  pro malé podniky a </a:t>
            </a:r>
            <a:r>
              <a:rPr lang="cs-CZ" sz="1800" dirty="0" err="1" smtClean="0">
                <a:solidFill>
                  <a:srgbClr val="4E7437"/>
                </a:solidFill>
                <a:latin typeface="Arial Narrow" pitchFamily="34" charset="0"/>
              </a:rPr>
              <a:t>mikropodniky</a:t>
            </a:r>
            <a:endParaRPr lang="cs-CZ" sz="1800" dirty="0" smtClean="0">
              <a:solidFill>
                <a:srgbClr val="4E7437"/>
              </a:solidFill>
              <a:latin typeface="Arial Narrow" pitchFamily="34" charset="0"/>
            </a:endParaRPr>
          </a:p>
          <a:p>
            <a:pPr lvl="1" eaLnBrk="1" hangingPunct="1">
              <a:buFont typeface="Arial" charset="0"/>
              <a:buChar char="•"/>
            </a:pPr>
            <a:r>
              <a:rPr lang="cs-CZ" sz="1800" dirty="0" smtClean="0">
                <a:solidFill>
                  <a:srgbClr val="4E7437"/>
                </a:solidFill>
                <a:latin typeface="Arial Narrow" pitchFamily="34" charset="0"/>
              </a:rPr>
              <a:t>Min. výše způsobilých výdajů     50.000,- Kč</a:t>
            </a:r>
          </a:p>
          <a:p>
            <a:pPr lvl="1" eaLnBrk="1" hangingPunct="1">
              <a:buFont typeface="Arial" charset="0"/>
              <a:buChar char="•"/>
            </a:pPr>
            <a:r>
              <a:rPr lang="cs-CZ" sz="1800" dirty="0" smtClean="0">
                <a:solidFill>
                  <a:srgbClr val="4E7437"/>
                </a:solidFill>
                <a:latin typeface="Arial Narrow" pitchFamily="34" charset="0"/>
              </a:rPr>
              <a:t>Max. výše způsobilých výdajů 5.000.000,- Kč</a:t>
            </a:r>
          </a:p>
          <a:p>
            <a:pPr eaLnBrk="1" hangingPunct="1">
              <a:lnSpc>
                <a:spcPct val="80000"/>
              </a:lnSpc>
            </a:pPr>
            <a:endParaRPr lang="cs-CZ" sz="1800" dirty="0" smtClean="0">
              <a:solidFill>
                <a:srgbClr val="4E7437"/>
              </a:solidFill>
              <a:latin typeface="Arial Narrow"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r>
              <a:rPr lang="cs-CZ" sz="4000" dirty="0" smtClean="0">
                <a:solidFill>
                  <a:srgbClr val="BA2F2C"/>
                </a:solidFill>
                <a:latin typeface="Arial Narrow" pitchFamily="34" charset="0"/>
              </a:rPr>
              <a:t>Pravidlo „de </a:t>
            </a:r>
            <a:r>
              <a:rPr lang="cs-CZ" sz="4000" dirty="0" err="1" smtClean="0">
                <a:solidFill>
                  <a:srgbClr val="BA2F2C"/>
                </a:solidFill>
                <a:latin typeface="Arial Narrow" pitchFamily="34" charset="0"/>
              </a:rPr>
              <a:t>minimis</a:t>
            </a:r>
            <a:r>
              <a:rPr lang="cs-CZ" sz="4000" dirty="0" smtClean="0">
                <a:solidFill>
                  <a:srgbClr val="BA2F2C"/>
                </a:solidFill>
                <a:latin typeface="Arial Narrow" pitchFamily="34" charset="0"/>
              </a:rPr>
              <a:t> „</a:t>
            </a:r>
            <a:endParaRPr lang="cs-CZ" sz="2400" dirty="0">
              <a:solidFill>
                <a:srgbClr val="BA2F2C"/>
              </a:solidFill>
              <a:latin typeface="Arial Narrow" pitchFamily="34" charset="0"/>
            </a:endParaRPr>
          </a:p>
        </p:txBody>
      </p:sp>
      <p:sp>
        <p:nvSpPr>
          <p:cNvPr id="203779" name="Rectangle 3"/>
          <p:cNvSpPr>
            <a:spLocks noGrp="1" noChangeArrowheads="1"/>
          </p:cNvSpPr>
          <p:nvPr>
            <p:ph type="body" idx="1"/>
          </p:nvPr>
        </p:nvSpPr>
        <p:spPr/>
        <p:txBody>
          <a:bodyPr/>
          <a:lstStyle/>
          <a:p>
            <a:r>
              <a:rPr lang="cs-CZ" sz="2400" dirty="0" smtClean="0">
                <a:solidFill>
                  <a:srgbClr val="BA2F2C"/>
                </a:solidFill>
                <a:latin typeface="Arial Narrow" pitchFamily="34" charset="0"/>
              </a:rPr>
              <a:t>Celková</a:t>
            </a:r>
            <a:r>
              <a:rPr lang="cs-CZ" sz="2400" dirty="0" smtClean="0">
                <a:solidFill>
                  <a:srgbClr val="4E7437"/>
                </a:solidFill>
                <a:latin typeface="Arial Narrow" pitchFamily="34" charset="0"/>
              </a:rPr>
              <a:t> </a:t>
            </a:r>
            <a:r>
              <a:rPr lang="cs-CZ" sz="2400" dirty="0">
                <a:solidFill>
                  <a:srgbClr val="BA2F2C"/>
                </a:solidFill>
                <a:latin typeface="Arial Narrow" pitchFamily="34" charset="0"/>
              </a:rPr>
              <a:t>výše podpory </a:t>
            </a:r>
            <a:r>
              <a:rPr lang="cs-CZ" sz="2400" dirty="0">
                <a:solidFill>
                  <a:srgbClr val="4E7437"/>
                </a:solidFill>
                <a:latin typeface="Arial Narrow" pitchFamily="34" charset="0"/>
              </a:rPr>
              <a:t>„de </a:t>
            </a:r>
            <a:r>
              <a:rPr lang="cs-CZ" sz="2400" dirty="0" err="1">
                <a:solidFill>
                  <a:srgbClr val="4E7437"/>
                </a:solidFill>
                <a:latin typeface="Arial Narrow" pitchFamily="34" charset="0"/>
              </a:rPr>
              <a:t>minimis</a:t>
            </a:r>
            <a:r>
              <a:rPr lang="cs-CZ" sz="2400" dirty="0">
                <a:solidFill>
                  <a:srgbClr val="4E7437"/>
                </a:solidFill>
                <a:latin typeface="Arial Narrow" pitchFamily="34" charset="0"/>
              </a:rPr>
              <a:t>“ poskytnutá jednomu subjektu </a:t>
            </a:r>
            <a:r>
              <a:rPr lang="cs-CZ" sz="2400" dirty="0">
                <a:solidFill>
                  <a:srgbClr val="BA2F2C"/>
                </a:solidFill>
                <a:latin typeface="Arial Narrow" pitchFamily="34" charset="0"/>
              </a:rPr>
              <a:t>nesmí</a:t>
            </a:r>
            <a:r>
              <a:rPr lang="cs-CZ" sz="2400" dirty="0">
                <a:solidFill>
                  <a:srgbClr val="4E7437"/>
                </a:solidFill>
                <a:latin typeface="Arial Narrow" pitchFamily="34" charset="0"/>
              </a:rPr>
              <a:t> </a:t>
            </a:r>
            <a:r>
              <a:rPr lang="cs-CZ" sz="2400" dirty="0">
                <a:solidFill>
                  <a:srgbClr val="BA2F2C"/>
                </a:solidFill>
                <a:latin typeface="Arial Narrow" pitchFamily="34" charset="0"/>
              </a:rPr>
              <a:t>v </a:t>
            </a:r>
            <a:r>
              <a:rPr lang="cs-CZ" sz="2400" dirty="0">
                <a:solidFill>
                  <a:srgbClr val="4E7437"/>
                </a:solidFill>
                <a:latin typeface="Arial Narrow" pitchFamily="34" charset="0"/>
              </a:rPr>
              <a:t>kterémkoli </a:t>
            </a:r>
            <a:r>
              <a:rPr lang="cs-CZ" sz="2400" dirty="0">
                <a:solidFill>
                  <a:srgbClr val="BA2F2C"/>
                </a:solidFill>
                <a:latin typeface="Arial Narrow" pitchFamily="34" charset="0"/>
              </a:rPr>
              <a:t>tříletém období přesáhnout </a:t>
            </a:r>
            <a:r>
              <a:rPr lang="cs-CZ" sz="2400" dirty="0">
                <a:solidFill>
                  <a:srgbClr val="4E7437"/>
                </a:solidFill>
                <a:latin typeface="Arial Narrow" pitchFamily="34" charset="0"/>
              </a:rPr>
              <a:t>částku </a:t>
            </a:r>
            <a:r>
              <a:rPr lang="cs-CZ" sz="2400" b="1" dirty="0">
                <a:solidFill>
                  <a:srgbClr val="BA2F2C"/>
                </a:solidFill>
                <a:latin typeface="Arial Narrow" pitchFamily="34" charset="0"/>
              </a:rPr>
              <a:t>200 000 EUR</a:t>
            </a:r>
            <a:r>
              <a:rPr lang="cs-CZ" sz="2400" dirty="0" smtClean="0">
                <a:solidFill>
                  <a:srgbClr val="BA2F2C"/>
                </a:solidFill>
                <a:latin typeface="Arial Narrow" pitchFamily="34" charset="0"/>
              </a:rPr>
              <a:t>.</a:t>
            </a:r>
          </a:p>
          <a:p>
            <a:pPr marL="0" indent="0">
              <a:buNone/>
            </a:pPr>
            <a:r>
              <a:rPr lang="cs-CZ" sz="2400" dirty="0" smtClean="0">
                <a:solidFill>
                  <a:srgbClr val="4E7437"/>
                </a:solidFill>
                <a:latin typeface="Arial Narrow" pitchFamily="34" charset="0"/>
              </a:rPr>
              <a:t>	(přepočítáno kurzem ke dni podpisu smlouvy o dotaci)</a:t>
            </a:r>
          </a:p>
          <a:p>
            <a:pPr marL="0" indent="0">
              <a:buNone/>
            </a:pPr>
            <a:endParaRPr lang="cs-CZ" sz="2400" dirty="0">
              <a:solidFill>
                <a:srgbClr val="4E7437"/>
              </a:solidFill>
              <a:latin typeface="Arial Narrow" pitchFamily="34" charset="0"/>
            </a:endParaRPr>
          </a:p>
          <a:p>
            <a:r>
              <a:rPr lang="cs-CZ" sz="2400" dirty="0" smtClean="0">
                <a:solidFill>
                  <a:srgbClr val="4E7437"/>
                </a:solidFill>
                <a:latin typeface="Arial Narrow" pitchFamily="34" charset="0"/>
              </a:rPr>
              <a:t>Režim </a:t>
            </a:r>
            <a:r>
              <a:rPr lang="cs-CZ" sz="2400" dirty="0">
                <a:solidFill>
                  <a:srgbClr val="4E7437"/>
                </a:solidFill>
                <a:latin typeface="Arial Narrow" pitchFamily="34" charset="0"/>
              </a:rPr>
              <a:t>„de </a:t>
            </a:r>
            <a:r>
              <a:rPr lang="cs-CZ" sz="2400" dirty="0" err="1">
                <a:solidFill>
                  <a:srgbClr val="4E7437"/>
                </a:solidFill>
                <a:latin typeface="Arial Narrow" pitchFamily="34" charset="0"/>
              </a:rPr>
              <a:t>minimis</a:t>
            </a:r>
            <a:r>
              <a:rPr lang="cs-CZ" sz="2400" dirty="0">
                <a:solidFill>
                  <a:srgbClr val="4E7437"/>
                </a:solidFill>
                <a:latin typeface="Arial Narrow" pitchFamily="34" charset="0"/>
              </a:rPr>
              <a:t>“ představuje podpory malého rozsahu, u </a:t>
            </a:r>
            <a:r>
              <a:rPr lang="cs-CZ" sz="2400" dirty="0" smtClean="0">
                <a:solidFill>
                  <a:srgbClr val="4E7437"/>
                </a:solidFill>
                <a:latin typeface="Arial Narrow" pitchFamily="34" charset="0"/>
              </a:rPr>
              <a:t>nichž se </a:t>
            </a:r>
            <a:r>
              <a:rPr lang="cs-CZ" sz="2400" dirty="0">
                <a:solidFill>
                  <a:srgbClr val="4E7437"/>
                </a:solidFill>
                <a:latin typeface="Arial Narrow" pitchFamily="34" charset="0"/>
              </a:rPr>
              <a:t>předpokládá, ž</a:t>
            </a:r>
            <a:r>
              <a:rPr lang="cs-CZ" sz="2400" dirty="0" smtClean="0">
                <a:solidFill>
                  <a:srgbClr val="4E7437"/>
                </a:solidFill>
                <a:latin typeface="Arial Narrow" pitchFamily="34" charset="0"/>
              </a:rPr>
              <a:t>e </a:t>
            </a:r>
            <a:r>
              <a:rPr lang="cs-CZ" sz="2400" dirty="0">
                <a:solidFill>
                  <a:srgbClr val="4E7437"/>
                </a:solidFill>
                <a:latin typeface="Arial Narrow" pitchFamily="34" charset="0"/>
              </a:rPr>
              <a:t>nemají potenciál ovlivnit trh. </a:t>
            </a:r>
          </a:p>
        </p:txBody>
      </p:sp>
    </p:spTree>
    <p:extLst>
      <p:ext uri="{BB962C8B-B14F-4D97-AF65-F5344CB8AC3E}">
        <p14:creationId xmlns:p14="http://schemas.microsoft.com/office/powerpoint/2010/main" val="5475638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r>
              <a:rPr lang="cs-CZ" sz="4000" dirty="0" smtClean="0">
                <a:solidFill>
                  <a:srgbClr val="BA2F2C"/>
                </a:solidFill>
                <a:latin typeface="Arial Narrow" pitchFamily="34" charset="0"/>
              </a:rPr>
              <a:t>Bloková výjimka </a:t>
            </a:r>
            <a:endParaRPr lang="cs-CZ" sz="2400" dirty="0">
              <a:solidFill>
                <a:srgbClr val="BA2F2C"/>
              </a:solidFill>
              <a:latin typeface="Arial Narrow" pitchFamily="34" charset="0"/>
            </a:endParaRPr>
          </a:p>
        </p:txBody>
      </p:sp>
      <p:sp>
        <p:nvSpPr>
          <p:cNvPr id="203779" name="Rectangle 3"/>
          <p:cNvSpPr>
            <a:spLocks noGrp="1" noChangeArrowheads="1"/>
          </p:cNvSpPr>
          <p:nvPr>
            <p:ph type="body" idx="1"/>
          </p:nvPr>
        </p:nvSpPr>
        <p:spPr/>
        <p:txBody>
          <a:bodyPr/>
          <a:lstStyle/>
          <a:p>
            <a:endParaRPr lang="cs-CZ" sz="2400" dirty="0" smtClean="0">
              <a:solidFill>
                <a:srgbClr val="4E7437"/>
              </a:solidFill>
              <a:latin typeface="Arial Narrow" pitchFamily="34" charset="0"/>
            </a:endParaRPr>
          </a:p>
          <a:p>
            <a:r>
              <a:rPr lang="cs-CZ" sz="2400" dirty="0" smtClean="0">
                <a:solidFill>
                  <a:srgbClr val="4E7437"/>
                </a:solidFill>
                <a:latin typeface="Arial Narrow" pitchFamily="34" charset="0"/>
              </a:rPr>
              <a:t>Jedná </a:t>
            </a:r>
            <a:r>
              <a:rPr lang="cs-CZ" sz="2400" dirty="0">
                <a:solidFill>
                  <a:srgbClr val="4E7437"/>
                </a:solidFill>
                <a:latin typeface="Arial Narrow" pitchFamily="34" charset="0"/>
              </a:rPr>
              <a:t>se o výjimky ze zákazu veřejné podpory, které mohou být poskytnuty, aniž by podléhaly schválení ze strany Evropské komise. Poskytovatel však má povinnost zaslat Komisi přehled informací týkajících se poskytování veřejné podpory na základě blokové výjimky. Blokové výjimky jsou dány nařízením Komise upravujícím veřejnou podporu určenou malým a středním podnikům, veřejnou podporu na zaměstnanost, veřejnou podporu na vzdělávání, vnitrostátní regionální investiční podporu a </a:t>
            </a:r>
            <a:r>
              <a:rPr lang="cs-CZ" sz="2400" smtClean="0">
                <a:solidFill>
                  <a:srgbClr val="4E7437"/>
                </a:solidFill>
                <a:latin typeface="Arial Narrow" pitchFamily="34" charset="0"/>
              </a:rPr>
              <a:t>další.k</a:t>
            </a:r>
            <a:endParaRPr lang="cs-CZ" sz="2400" dirty="0">
              <a:solidFill>
                <a:srgbClr val="4E7437"/>
              </a:solidFill>
              <a:latin typeface="Arial Narrow" pitchFamily="34" charset="0"/>
            </a:endParaRPr>
          </a:p>
        </p:txBody>
      </p:sp>
    </p:spTree>
    <p:extLst>
      <p:ext uri="{BB962C8B-B14F-4D97-AF65-F5344CB8AC3E}">
        <p14:creationId xmlns:p14="http://schemas.microsoft.com/office/powerpoint/2010/main" val="37849453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a:solidFill>
                  <a:srgbClr val="BA2F2C"/>
                </a:solidFill>
                <a:latin typeface="Arial Narrow" pitchFamily="34" charset="0"/>
              </a:rPr>
              <a:t>Kritéria přijatelnosti:</a:t>
            </a:r>
          </a:p>
        </p:txBody>
      </p:sp>
      <p:sp>
        <p:nvSpPr>
          <p:cNvPr id="55299" name="Rectangle 3"/>
          <p:cNvSpPr>
            <a:spLocks noGrp="1" noChangeArrowheads="1"/>
          </p:cNvSpPr>
          <p:nvPr>
            <p:ph type="body" idx="1"/>
          </p:nvPr>
        </p:nvSpPr>
        <p:spPr>
          <a:xfrm>
            <a:off x="539552" y="908720"/>
            <a:ext cx="8229600" cy="5760417"/>
          </a:xfrm>
        </p:spPr>
        <p:txBody>
          <a:bodyPr/>
          <a:lstStyle/>
          <a:p>
            <a:pPr marL="0" indent="0">
              <a:buNone/>
            </a:pPr>
            <a:endParaRPr lang="cs-CZ" sz="1800" dirty="0"/>
          </a:p>
          <a:p>
            <a:r>
              <a:rPr lang="cs-CZ" sz="2400" b="1" dirty="0">
                <a:solidFill>
                  <a:srgbClr val="4E7437"/>
                </a:solidFill>
                <a:latin typeface="Arial Narrow" pitchFamily="34" charset="0"/>
              </a:rPr>
              <a:t>Projekt </a:t>
            </a:r>
            <a:r>
              <a:rPr lang="cs-CZ" sz="2400" b="1" dirty="0" smtClean="0">
                <a:solidFill>
                  <a:srgbClr val="4E7437"/>
                </a:solidFill>
                <a:latin typeface="Arial Narrow" pitchFamily="34" charset="0"/>
              </a:rPr>
              <a:t>se </a:t>
            </a:r>
            <a:r>
              <a:rPr lang="cs-CZ" sz="2400" b="1" dirty="0">
                <a:solidFill>
                  <a:srgbClr val="4E7437"/>
                </a:solidFill>
                <a:latin typeface="Arial Narrow" pitchFamily="34" charset="0"/>
              </a:rPr>
              <a:t>týká pouze činností zařazených do těchto sekcí Klasifikace ekonomických činností (CZ-NACE): </a:t>
            </a:r>
            <a:endParaRPr lang="cs-CZ" sz="2400" b="1" dirty="0" smtClean="0">
              <a:solidFill>
                <a:srgbClr val="4E7437"/>
              </a:solidFill>
              <a:latin typeface="Arial Narrow" pitchFamily="34" charset="0"/>
            </a:endParaRPr>
          </a:p>
          <a:p>
            <a:pPr marL="0" indent="0">
              <a:buNone/>
            </a:pPr>
            <a:r>
              <a:rPr lang="cs-CZ" sz="2400" dirty="0">
                <a:solidFill>
                  <a:srgbClr val="4E7437"/>
                </a:solidFill>
                <a:latin typeface="Arial Narrow" pitchFamily="34" charset="0"/>
              </a:rPr>
              <a:t>	</a:t>
            </a:r>
            <a:r>
              <a:rPr lang="cs-CZ" sz="2400" dirty="0" smtClean="0">
                <a:solidFill>
                  <a:srgbClr val="4E7437"/>
                </a:solidFill>
                <a:latin typeface="Arial Narrow" pitchFamily="34" charset="0"/>
              </a:rPr>
              <a:t>C </a:t>
            </a:r>
            <a:r>
              <a:rPr lang="cs-CZ" sz="2400" dirty="0">
                <a:solidFill>
                  <a:srgbClr val="4E7437"/>
                </a:solidFill>
                <a:latin typeface="Arial Narrow" pitchFamily="34" charset="0"/>
              </a:rPr>
              <a:t>(Zpracovatelský </a:t>
            </a:r>
            <a:r>
              <a:rPr lang="cs-CZ" sz="2400" dirty="0" smtClean="0">
                <a:solidFill>
                  <a:srgbClr val="4E7437"/>
                </a:solidFill>
                <a:latin typeface="Arial Narrow" pitchFamily="34" charset="0"/>
              </a:rPr>
              <a:t>průmysl), F </a:t>
            </a:r>
            <a:r>
              <a:rPr lang="cs-CZ" sz="2400" dirty="0">
                <a:solidFill>
                  <a:srgbClr val="4E7437"/>
                </a:solidFill>
                <a:latin typeface="Arial Narrow" pitchFamily="34" charset="0"/>
              </a:rPr>
              <a:t>(</a:t>
            </a:r>
            <a:r>
              <a:rPr lang="cs-CZ" sz="2400" dirty="0" smtClean="0">
                <a:solidFill>
                  <a:srgbClr val="4E7437"/>
                </a:solidFill>
                <a:latin typeface="Arial Narrow" pitchFamily="34" charset="0"/>
              </a:rPr>
              <a:t>Stavebnictví), </a:t>
            </a:r>
            <a:r>
              <a:rPr lang="cs-CZ" sz="2400" dirty="0">
                <a:solidFill>
                  <a:srgbClr val="4E7437"/>
                </a:solidFill>
                <a:latin typeface="Arial Narrow" pitchFamily="34" charset="0"/>
              </a:rPr>
              <a:t>G (Velkoobchod a maloobchod; opravy a údržba motorových </a:t>
            </a:r>
            <a:r>
              <a:rPr lang="cs-CZ" sz="2400" dirty="0" smtClean="0">
                <a:solidFill>
                  <a:srgbClr val="4E7437"/>
                </a:solidFill>
                <a:latin typeface="Arial Narrow" pitchFamily="34" charset="0"/>
              </a:rPr>
              <a:t>vozidel), J </a:t>
            </a:r>
            <a:r>
              <a:rPr lang="cs-CZ" sz="2400" dirty="0">
                <a:solidFill>
                  <a:srgbClr val="4E7437"/>
                </a:solidFill>
                <a:latin typeface="Arial Narrow" pitchFamily="34" charset="0"/>
              </a:rPr>
              <a:t>(Informační a komunikační </a:t>
            </a:r>
            <a:r>
              <a:rPr lang="cs-CZ" sz="2400" dirty="0" smtClean="0">
                <a:solidFill>
                  <a:srgbClr val="4E7437"/>
                </a:solidFill>
                <a:latin typeface="Arial Narrow" pitchFamily="34" charset="0"/>
              </a:rPr>
              <a:t>činnosti), </a:t>
            </a:r>
            <a:r>
              <a:rPr lang="cs-CZ" sz="2400" dirty="0">
                <a:solidFill>
                  <a:srgbClr val="4E7437"/>
                </a:solidFill>
                <a:latin typeface="Arial Narrow" pitchFamily="34" charset="0"/>
              </a:rPr>
              <a:t>M (Profesní, vědecké a technické </a:t>
            </a:r>
            <a:r>
              <a:rPr lang="cs-CZ" sz="2400" dirty="0" smtClean="0">
                <a:solidFill>
                  <a:srgbClr val="4E7437"/>
                </a:solidFill>
                <a:latin typeface="Arial Narrow" pitchFamily="34" charset="0"/>
              </a:rPr>
              <a:t>činnosti), </a:t>
            </a:r>
            <a:r>
              <a:rPr lang="cs-CZ" sz="2400" dirty="0">
                <a:solidFill>
                  <a:srgbClr val="4E7437"/>
                </a:solidFill>
                <a:latin typeface="Arial Narrow" pitchFamily="34" charset="0"/>
              </a:rPr>
              <a:t>N 79 (Činnosti cestovních kanceláří a agentur a ostatní rezervační služby), N 81 (Činnosti související se stavbami a úpravou </a:t>
            </a:r>
            <a:r>
              <a:rPr lang="cs-CZ" sz="2400" dirty="0" smtClean="0">
                <a:solidFill>
                  <a:srgbClr val="4E7437"/>
                </a:solidFill>
                <a:latin typeface="Arial Narrow" pitchFamily="34" charset="0"/>
              </a:rPr>
              <a:t>krajiny), </a:t>
            </a:r>
            <a:r>
              <a:rPr lang="cs-CZ" sz="2400" dirty="0">
                <a:solidFill>
                  <a:srgbClr val="4E7437"/>
                </a:solidFill>
                <a:latin typeface="Arial Narrow" pitchFamily="34" charset="0"/>
              </a:rPr>
              <a:t>N 82.1 (Administrativní a kancelářské činnosti), N 82.3 (Pořádání konferencí a hospodářských výstav), N 82.92 (Balicí činnosti), P 85.59 (Ostatní vzdělávání j. n</a:t>
            </a:r>
            <a:r>
              <a:rPr lang="cs-CZ" sz="2400" dirty="0" smtClean="0">
                <a:solidFill>
                  <a:srgbClr val="4E7437"/>
                </a:solidFill>
                <a:latin typeface="Arial Narrow" pitchFamily="34" charset="0"/>
              </a:rPr>
              <a:t>.), </a:t>
            </a:r>
            <a:r>
              <a:rPr lang="cs-CZ" sz="2400" dirty="0">
                <a:solidFill>
                  <a:srgbClr val="4E7437"/>
                </a:solidFill>
                <a:latin typeface="Arial Narrow" pitchFamily="34" charset="0"/>
              </a:rPr>
              <a:t>S 95 (Opravy počítačů a výrobků pro osobní potřebu a převážně pro domácnost) a S 96 (Poskytování ostatních osobních služeb</a:t>
            </a:r>
            <a:r>
              <a:rPr lang="cs-CZ" sz="2400" dirty="0" smtClean="0">
                <a:solidFill>
                  <a:srgbClr val="4E7437"/>
                </a:solidFill>
                <a:latin typeface="Arial Narrow" pitchFamily="34" charset="0"/>
              </a:rPr>
              <a:t>)</a:t>
            </a:r>
          </a:p>
          <a:p>
            <a:pPr marL="0" indent="0">
              <a:buNone/>
            </a:pPr>
            <a:r>
              <a:rPr lang="cs-CZ" sz="2400" b="1" dirty="0" smtClean="0">
                <a:solidFill>
                  <a:srgbClr val="4E7437"/>
                </a:solidFill>
                <a:latin typeface="Arial Narrow" pitchFamily="34" charset="0"/>
              </a:rPr>
              <a:t>V každé činnosti existují výjimky, které podporovány nebudou!!!!</a:t>
            </a:r>
            <a:endParaRPr lang="cs-CZ" sz="2400" b="1" dirty="0">
              <a:solidFill>
                <a:srgbClr val="4E7437"/>
              </a:solidFill>
              <a:latin typeface="Arial Narrow" pitchFamily="34" charset="0"/>
            </a:endParaRPr>
          </a:p>
        </p:txBody>
      </p:sp>
    </p:spTree>
    <p:extLst>
      <p:ext uri="{BB962C8B-B14F-4D97-AF65-F5344CB8AC3E}">
        <p14:creationId xmlns:p14="http://schemas.microsoft.com/office/powerpoint/2010/main" val="22586057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a:solidFill>
                  <a:srgbClr val="BA2F2C"/>
                </a:solidFill>
                <a:latin typeface="Arial Narrow" pitchFamily="34" charset="0"/>
              </a:rPr>
              <a:t>Kritéria přijatelnosti:</a:t>
            </a:r>
          </a:p>
        </p:txBody>
      </p:sp>
      <p:sp>
        <p:nvSpPr>
          <p:cNvPr id="55299" name="Rectangle 3"/>
          <p:cNvSpPr>
            <a:spLocks noGrp="1" noChangeArrowheads="1"/>
          </p:cNvSpPr>
          <p:nvPr>
            <p:ph type="body" idx="1"/>
          </p:nvPr>
        </p:nvSpPr>
        <p:spPr>
          <a:xfrm>
            <a:off x="539552" y="908720"/>
            <a:ext cx="8229600" cy="5760417"/>
          </a:xfrm>
        </p:spPr>
        <p:txBody>
          <a:bodyPr/>
          <a:lstStyle/>
          <a:p>
            <a:pPr marL="0" indent="0">
              <a:buNone/>
            </a:pPr>
            <a:endParaRPr lang="cs-CZ" sz="1800" dirty="0"/>
          </a:p>
          <a:p>
            <a:pPr marL="0" indent="0">
              <a:buNone/>
            </a:pPr>
            <a:endParaRPr lang="cs-CZ" sz="2400" b="1" dirty="0" smtClean="0">
              <a:solidFill>
                <a:srgbClr val="4E7437"/>
              </a:solidFill>
              <a:latin typeface="Arial Narrow" pitchFamily="34" charset="0"/>
            </a:endParaRPr>
          </a:p>
          <a:p>
            <a:r>
              <a:rPr lang="cs-CZ" sz="2400" dirty="0" smtClean="0">
                <a:solidFill>
                  <a:srgbClr val="4E7437"/>
                </a:solidFill>
                <a:latin typeface="Arial Narrow" pitchFamily="34" charset="0"/>
              </a:rPr>
              <a:t>Bude možné </a:t>
            </a:r>
            <a:r>
              <a:rPr lang="cs-CZ" sz="2400" dirty="0">
                <a:solidFill>
                  <a:srgbClr val="4E7437"/>
                </a:solidFill>
                <a:latin typeface="Arial Narrow" pitchFamily="34" charset="0"/>
              </a:rPr>
              <a:t>podpořit maloobchod se smíšeným zbožím, ve kterém jsou prodávány jak produkty uvedené v příloze I Smlouvy o fungování EU, tak produkty zde </a:t>
            </a:r>
            <a:r>
              <a:rPr lang="cs-CZ" sz="2400" dirty="0" smtClean="0">
                <a:solidFill>
                  <a:srgbClr val="4E7437"/>
                </a:solidFill>
                <a:latin typeface="Arial Narrow" pitchFamily="34" charset="0"/>
              </a:rPr>
              <a:t>neuvedené (nutná oddělená evidence).</a:t>
            </a:r>
          </a:p>
          <a:p>
            <a:r>
              <a:rPr lang="cs-CZ" sz="2400" dirty="0">
                <a:solidFill>
                  <a:srgbClr val="4E7437"/>
                </a:solidFill>
                <a:latin typeface="Arial Narrow" pitchFamily="34" charset="0"/>
              </a:rPr>
              <a:t>V případě zpracování produktů, jsou výstupem procesu produkty, které nejsou uvedeny v příloze I Smlouvy o fungování EU; C</a:t>
            </a:r>
            <a:r>
              <a:rPr lang="cs-CZ" sz="2400" dirty="0" smtClean="0">
                <a:solidFill>
                  <a:srgbClr val="4E7437"/>
                </a:solidFill>
                <a:latin typeface="Arial Narrow" pitchFamily="34" charset="0"/>
              </a:rPr>
              <a:t>.</a:t>
            </a:r>
          </a:p>
          <a:p>
            <a:r>
              <a:rPr lang="cs-CZ" sz="2400" dirty="0">
                <a:solidFill>
                  <a:srgbClr val="4E7437"/>
                </a:solidFill>
                <a:latin typeface="Arial Narrow" pitchFamily="34" charset="0"/>
              </a:rPr>
              <a:t>V případě výstavby a modernizace zařízení na výrobu tvarovaných biopaliv musí většina vyrobeného paliva žadatelem (více než 50 %) sloužit k prodeji nebo být využita pro nezemědělskou </a:t>
            </a:r>
            <a:r>
              <a:rPr lang="cs-CZ" sz="2400" dirty="0" smtClean="0">
                <a:solidFill>
                  <a:srgbClr val="4E7437"/>
                </a:solidFill>
                <a:latin typeface="Arial Narrow" pitchFamily="34" charset="0"/>
              </a:rPr>
              <a:t>činnost; </a:t>
            </a:r>
            <a:r>
              <a:rPr lang="cs-CZ" sz="2400" dirty="0">
                <a:solidFill>
                  <a:srgbClr val="4E7437"/>
                </a:solidFill>
                <a:latin typeface="Arial Narrow" pitchFamily="34" charset="0"/>
              </a:rPr>
              <a:t>C.</a:t>
            </a:r>
          </a:p>
        </p:txBody>
      </p:sp>
    </p:spTree>
    <p:extLst>
      <p:ext uri="{BB962C8B-B14F-4D97-AF65-F5344CB8AC3E}">
        <p14:creationId xmlns:p14="http://schemas.microsoft.com/office/powerpoint/2010/main" val="19483279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smtClean="0">
                <a:solidFill>
                  <a:srgbClr val="BA2F2C"/>
                </a:solidFill>
                <a:latin typeface="Arial Narrow" pitchFamily="34" charset="0"/>
              </a:rPr>
              <a:t>Další podmínky:</a:t>
            </a:r>
            <a:endParaRPr lang="cs-CZ" dirty="0">
              <a:solidFill>
                <a:srgbClr val="BA2F2C"/>
              </a:solidFill>
              <a:latin typeface="Arial Narrow" pitchFamily="34" charset="0"/>
            </a:endParaRPr>
          </a:p>
        </p:txBody>
      </p:sp>
      <p:sp>
        <p:nvSpPr>
          <p:cNvPr id="55299" name="Rectangle 3"/>
          <p:cNvSpPr>
            <a:spLocks noGrp="1" noChangeArrowheads="1"/>
          </p:cNvSpPr>
          <p:nvPr>
            <p:ph type="body" idx="1"/>
          </p:nvPr>
        </p:nvSpPr>
        <p:spPr>
          <a:xfrm>
            <a:off x="467544" y="1196752"/>
            <a:ext cx="8229600" cy="4525963"/>
          </a:xfrm>
        </p:spPr>
        <p:txBody>
          <a:bodyPr/>
          <a:lstStyle/>
          <a:p>
            <a:pPr marL="0" indent="0">
              <a:buNone/>
            </a:pPr>
            <a:endParaRPr lang="cs-CZ" sz="1800" dirty="0"/>
          </a:p>
          <a:p>
            <a:r>
              <a:rPr lang="cs-CZ" sz="2400" dirty="0">
                <a:solidFill>
                  <a:srgbClr val="4E7437"/>
                </a:solidFill>
                <a:latin typeface="Arial Narrow" pitchFamily="34" charset="0"/>
              </a:rPr>
              <a:t>O dotaci nemůže žádat žadatel, který v posledních dvou letech před podáním Žádosti o dotaci na MAS ukončil stejnou nebo podobnou </a:t>
            </a:r>
            <a:r>
              <a:rPr lang="cs-CZ" sz="2400" dirty="0" smtClean="0">
                <a:solidFill>
                  <a:srgbClr val="4E7437"/>
                </a:solidFill>
                <a:latin typeface="Arial Narrow" pitchFamily="34" charset="0"/>
              </a:rPr>
              <a:t>činnost; </a:t>
            </a:r>
            <a:r>
              <a:rPr lang="cs-CZ" sz="2400" dirty="0">
                <a:solidFill>
                  <a:srgbClr val="4E7437"/>
                </a:solidFill>
                <a:latin typeface="Arial Narrow" pitchFamily="34" charset="0"/>
              </a:rPr>
              <a:t>C.</a:t>
            </a:r>
          </a:p>
          <a:p>
            <a:r>
              <a:rPr lang="cs-CZ" sz="2400" dirty="0" smtClean="0">
                <a:solidFill>
                  <a:srgbClr val="4E7437"/>
                </a:solidFill>
                <a:latin typeface="Arial Narrow" pitchFamily="34" charset="0"/>
              </a:rPr>
              <a:t> </a:t>
            </a:r>
            <a:r>
              <a:rPr lang="cs-CZ" sz="2400" dirty="0">
                <a:solidFill>
                  <a:srgbClr val="4E7437"/>
                </a:solidFill>
                <a:latin typeface="Arial Narrow" pitchFamily="34" charset="0"/>
              </a:rPr>
              <a:t>Dotaci nelze poskytnout na: nákup zemědělských a lesnických strojů (tj. strojů označených kategorií T – traktory zemědělské nebo lesnické), </a:t>
            </a:r>
            <a:r>
              <a:rPr lang="cs-CZ" sz="2400" dirty="0" err="1">
                <a:solidFill>
                  <a:srgbClr val="4E7437"/>
                </a:solidFill>
                <a:latin typeface="Arial Narrow" pitchFamily="34" charset="0"/>
              </a:rPr>
              <a:t>fotovoltaické</a:t>
            </a:r>
            <a:r>
              <a:rPr lang="cs-CZ" sz="2400" dirty="0">
                <a:solidFill>
                  <a:srgbClr val="4E7437"/>
                </a:solidFill>
                <a:latin typeface="Arial Narrow" pitchFamily="34" charset="0"/>
              </a:rPr>
              <a:t> panely sloužící pouze pro výrobu elektrické energie k dodávkám do veřejné sítě; K.</a:t>
            </a:r>
          </a:p>
          <a:p>
            <a:r>
              <a:rPr lang="cs-CZ" sz="2400" dirty="0" smtClean="0">
                <a:solidFill>
                  <a:srgbClr val="4E7437"/>
                </a:solidFill>
                <a:latin typeface="Arial Narrow" pitchFamily="34" charset="0"/>
              </a:rPr>
              <a:t>Žadatel/příjemce </a:t>
            </a:r>
            <a:r>
              <a:rPr lang="cs-CZ" sz="2400" dirty="0">
                <a:solidFill>
                  <a:srgbClr val="4E7437"/>
                </a:solidFill>
                <a:latin typeface="Arial Narrow" pitchFamily="34" charset="0"/>
              </a:rPr>
              <a:t>dotace musí dodržet kategorii podniku (malý, střední), kterou deklaroval při podání Žádosti o dotaci na MAS, i ke dni podpisu Dohody, případně může svoji kategorii zmenšit; C</a:t>
            </a:r>
            <a:r>
              <a:rPr lang="cs-CZ" sz="2400" dirty="0" smtClean="0">
                <a:solidFill>
                  <a:srgbClr val="4E7437"/>
                </a:solidFill>
                <a:latin typeface="Arial Narrow" pitchFamily="34" charset="0"/>
              </a:rPr>
              <a:t>.</a:t>
            </a:r>
          </a:p>
          <a:p>
            <a:r>
              <a:rPr lang="cs-CZ" sz="2400" dirty="0">
                <a:solidFill>
                  <a:srgbClr val="4E7437"/>
                </a:solidFill>
                <a:latin typeface="Arial Narrow" pitchFamily="34" charset="0"/>
              </a:rPr>
              <a:t>Nemovitost je ve vlastnictví žadatele, nebo spoluvlastnictví s 50% podílem, nebo v nájmu, pachtu, či má věcné břemeno.</a:t>
            </a:r>
          </a:p>
          <a:p>
            <a:endParaRPr lang="cs-CZ" sz="2400" dirty="0" smtClean="0">
              <a:solidFill>
                <a:srgbClr val="4E7437"/>
              </a:solidFill>
              <a:latin typeface="Arial Narrow" pitchFamily="34" charset="0"/>
            </a:endParaRPr>
          </a:p>
        </p:txBody>
      </p:sp>
    </p:spTree>
    <p:extLst>
      <p:ext uri="{BB962C8B-B14F-4D97-AF65-F5344CB8AC3E}">
        <p14:creationId xmlns:p14="http://schemas.microsoft.com/office/powerpoint/2010/main" val="28101689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smtClean="0">
                <a:solidFill>
                  <a:srgbClr val="BA2F2C"/>
                </a:solidFill>
                <a:latin typeface="Arial Narrow" pitchFamily="34" charset="0"/>
              </a:rPr>
              <a:t>Další podmínky u blokové výjimky:</a:t>
            </a:r>
            <a:endParaRPr lang="cs-CZ" dirty="0">
              <a:solidFill>
                <a:srgbClr val="BA2F2C"/>
              </a:solidFill>
              <a:latin typeface="Arial Narrow" pitchFamily="34" charset="0"/>
            </a:endParaRPr>
          </a:p>
        </p:txBody>
      </p:sp>
      <p:sp>
        <p:nvSpPr>
          <p:cNvPr id="55299" name="Rectangle 3"/>
          <p:cNvSpPr>
            <a:spLocks noGrp="1" noChangeArrowheads="1"/>
          </p:cNvSpPr>
          <p:nvPr>
            <p:ph type="body" idx="1"/>
          </p:nvPr>
        </p:nvSpPr>
        <p:spPr>
          <a:xfrm>
            <a:off x="467544" y="1196752"/>
            <a:ext cx="8229600" cy="4525963"/>
          </a:xfrm>
        </p:spPr>
        <p:txBody>
          <a:bodyPr/>
          <a:lstStyle/>
          <a:p>
            <a:pPr>
              <a:buFont typeface="Arial" panose="020B0604020202020204" pitchFamily="34" charset="0"/>
              <a:buChar char="•"/>
            </a:pPr>
            <a:endParaRPr lang="cs-CZ" sz="1800" dirty="0" smtClean="0">
              <a:solidFill>
                <a:srgbClr val="4E7437"/>
              </a:solidFill>
              <a:latin typeface="Arial Narrow" pitchFamily="34" charset="0"/>
            </a:endParaRPr>
          </a:p>
          <a:p>
            <a:pPr>
              <a:buFont typeface="Arial" panose="020B0604020202020204" pitchFamily="34" charset="0"/>
              <a:buChar char="•"/>
            </a:pPr>
            <a:endParaRPr lang="cs-CZ" sz="1800" dirty="0" smtClean="0">
              <a:solidFill>
                <a:srgbClr val="4E7437"/>
              </a:solidFill>
              <a:latin typeface="Arial Narrow" pitchFamily="34" charset="0"/>
            </a:endParaRPr>
          </a:p>
          <a:p>
            <a:pPr>
              <a:buFont typeface="Arial" panose="020B0604020202020204" pitchFamily="34" charset="0"/>
              <a:buChar char="•"/>
            </a:pPr>
            <a:r>
              <a:rPr lang="cs-CZ" sz="2400" dirty="0" smtClean="0">
                <a:solidFill>
                  <a:srgbClr val="4E7437"/>
                </a:solidFill>
                <a:latin typeface="Arial Narrow" pitchFamily="34" charset="0"/>
              </a:rPr>
              <a:t>Budou sděleny žadateli na základě osobní konzultace v kanceláři MAS.</a:t>
            </a:r>
          </a:p>
          <a:p>
            <a:pPr>
              <a:buFont typeface="Arial" panose="020B0604020202020204" pitchFamily="34" charset="0"/>
              <a:buChar char="•"/>
            </a:pPr>
            <a:endParaRPr lang="cs-CZ" sz="1800" dirty="0"/>
          </a:p>
        </p:txBody>
      </p:sp>
    </p:spTree>
    <p:extLst>
      <p:ext uri="{BB962C8B-B14F-4D97-AF65-F5344CB8AC3E}">
        <p14:creationId xmlns:p14="http://schemas.microsoft.com/office/powerpoint/2010/main" val="29484529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smtClean="0">
                <a:solidFill>
                  <a:srgbClr val="BA2F2C"/>
                </a:solidFill>
                <a:latin typeface="Arial Narrow" pitchFamily="34" charset="0"/>
              </a:rPr>
              <a:t>Způsobilé výdaje:</a:t>
            </a:r>
            <a:endParaRPr lang="cs-CZ" dirty="0">
              <a:solidFill>
                <a:srgbClr val="BA2F2C"/>
              </a:solidFill>
              <a:latin typeface="Arial Narrow" pitchFamily="34" charset="0"/>
            </a:endParaRPr>
          </a:p>
        </p:txBody>
      </p:sp>
      <p:sp>
        <p:nvSpPr>
          <p:cNvPr id="55299" name="Rectangle 3"/>
          <p:cNvSpPr>
            <a:spLocks noGrp="1" noChangeArrowheads="1"/>
          </p:cNvSpPr>
          <p:nvPr>
            <p:ph type="body" idx="1"/>
          </p:nvPr>
        </p:nvSpPr>
        <p:spPr>
          <a:xfrm>
            <a:off x="539552" y="404664"/>
            <a:ext cx="8208912" cy="5832648"/>
          </a:xfrm>
        </p:spPr>
        <p:txBody>
          <a:bodyPr/>
          <a:lstStyle/>
          <a:p>
            <a:pPr marL="0" indent="0">
              <a:buNone/>
            </a:pPr>
            <a:endParaRPr lang="cs-CZ" sz="1800" dirty="0" smtClean="0">
              <a:solidFill>
                <a:srgbClr val="4E7437"/>
              </a:solidFill>
              <a:latin typeface="Arial Narrow" pitchFamily="34" charset="0"/>
            </a:endParaRPr>
          </a:p>
          <a:p>
            <a:pPr>
              <a:buFont typeface="Arial" panose="020B0604020202020204" pitchFamily="34" charset="0"/>
              <a:buChar char="•"/>
            </a:pPr>
            <a:endParaRPr lang="cs-CZ" sz="2400" dirty="0" smtClean="0">
              <a:solidFill>
                <a:srgbClr val="4E7437"/>
              </a:solidFill>
              <a:latin typeface="Arial Narrow" pitchFamily="34" charset="0"/>
            </a:endParaRPr>
          </a:p>
          <a:p>
            <a:pPr>
              <a:buFont typeface="Arial" panose="020B0604020202020204" pitchFamily="34" charset="0"/>
              <a:buChar char="•"/>
            </a:pPr>
            <a:r>
              <a:rPr lang="cs-CZ" sz="2400" dirty="0">
                <a:solidFill>
                  <a:srgbClr val="4E7437"/>
                </a:solidFill>
                <a:latin typeface="Arial Narrow" pitchFamily="34" charset="0"/>
              </a:rPr>
              <a:t>Stavební obnova (přestavba, modernizace, statické zabezpečení) či nová výstavba provozovny, kanceláře (včetně nezbytného zázemí pro </a:t>
            </a:r>
            <a:r>
              <a:rPr lang="cs-CZ" sz="2400" dirty="0" smtClean="0">
                <a:solidFill>
                  <a:srgbClr val="4E7437"/>
                </a:solidFill>
                <a:latin typeface="Arial Narrow" pitchFamily="34" charset="0"/>
              </a:rPr>
              <a:t>zaměstnance.</a:t>
            </a:r>
          </a:p>
          <a:p>
            <a:pPr>
              <a:buFont typeface="Arial" panose="020B0604020202020204" pitchFamily="34" charset="0"/>
              <a:buChar char="•"/>
            </a:pPr>
            <a:r>
              <a:rPr lang="cs-CZ" sz="2400" dirty="0" smtClean="0">
                <a:solidFill>
                  <a:srgbClr val="4E7437"/>
                </a:solidFill>
                <a:latin typeface="Arial Narrow" pitchFamily="34" charset="0"/>
              </a:rPr>
              <a:t>Pořízení </a:t>
            </a:r>
            <a:r>
              <a:rPr lang="cs-CZ" sz="2400" dirty="0">
                <a:solidFill>
                  <a:srgbClr val="4E7437"/>
                </a:solidFill>
                <a:latin typeface="Arial Narrow" pitchFamily="34" charset="0"/>
              </a:rPr>
              <a:t>strojů, technologií a dalšího vybavení sloužícího pro nezemědělskou činnost (nákup zařízení, užitkových vozů kategorie N1, vybavení, hardware, software) v souvislosti s projektem (včetně montáže a zkoušky před uvedením pořizovaného majetku do stavu způsobilého k užívání</a:t>
            </a:r>
            <a:r>
              <a:rPr lang="cs-CZ" sz="2400" dirty="0" smtClean="0">
                <a:solidFill>
                  <a:srgbClr val="4E7437"/>
                </a:solidFill>
                <a:latin typeface="Arial Narrow" pitchFamily="34" charset="0"/>
              </a:rPr>
              <a:t>).</a:t>
            </a:r>
          </a:p>
          <a:p>
            <a:pPr>
              <a:buFont typeface="Arial" panose="020B0604020202020204" pitchFamily="34" charset="0"/>
              <a:buChar char="•"/>
            </a:pPr>
            <a:r>
              <a:rPr lang="cs-CZ" sz="2400" dirty="0" smtClean="0">
                <a:solidFill>
                  <a:srgbClr val="4E7437"/>
                </a:solidFill>
                <a:latin typeface="Arial Narrow" pitchFamily="34" charset="0"/>
              </a:rPr>
              <a:t>Doplňující </a:t>
            </a:r>
            <a:r>
              <a:rPr lang="cs-CZ" sz="2400" dirty="0">
                <a:solidFill>
                  <a:srgbClr val="4E7437"/>
                </a:solidFill>
                <a:latin typeface="Arial Narrow" pitchFamily="34" charset="0"/>
              </a:rPr>
              <a:t>výdaje jako součást projektu (úprava povrchů, náklady na výstavbu odstavných a parkovacích stání, oplocení, nákup a výsadba doprovodné </a:t>
            </a:r>
            <a:r>
              <a:rPr lang="cs-CZ" sz="2400" dirty="0" smtClean="0">
                <a:solidFill>
                  <a:srgbClr val="4E7437"/>
                </a:solidFill>
                <a:latin typeface="Arial Narrow" pitchFamily="34" charset="0"/>
              </a:rPr>
              <a:t>zeleně).</a:t>
            </a:r>
            <a:endParaRPr lang="cs-CZ" sz="2400" dirty="0">
              <a:solidFill>
                <a:srgbClr val="4E7437"/>
              </a:solidFill>
              <a:latin typeface="Arial Narrow" pitchFamily="34" charset="0"/>
            </a:endParaRPr>
          </a:p>
          <a:p>
            <a:pPr>
              <a:buFont typeface="Arial" panose="020B0604020202020204" pitchFamily="34" charset="0"/>
              <a:buChar char="•"/>
            </a:pPr>
            <a:r>
              <a:rPr lang="cs-CZ" sz="2400" dirty="0" smtClean="0">
                <a:solidFill>
                  <a:srgbClr val="4E7437"/>
                </a:solidFill>
                <a:latin typeface="Arial Narrow" pitchFamily="34" charset="0"/>
              </a:rPr>
              <a:t>Nákup nemovitostí (10% ZV).</a:t>
            </a:r>
            <a:endParaRPr lang="cs-CZ" sz="1800" dirty="0"/>
          </a:p>
        </p:txBody>
      </p:sp>
    </p:spTree>
    <p:extLst>
      <p:ext uri="{BB962C8B-B14F-4D97-AF65-F5344CB8AC3E}">
        <p14:creationId xmlns:p14="http://schemas.microsoft.com/office/powerpoint/2010/main" val="32527818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cs-CZ" sz="2800" dirty="0" smtClean="0">
                <a:solidFill>
                  <a:srgbClr val="BA2F2C"/>
                </a:solidFill>
                <a:latin typeface="Arial Narrow" pitchFamily="34" charset="0"/>
              </a:rPr>
              <a:t>FICHE 7</a:t>
            </a:r>
            <a:br>
              <a:rPr lang="cs-CZ" sz="2800" dirty="0" smtClean="0">
                <a:solidFill>
                  <a:srgbClr val="BA2F2C"/>
                </a:solidFill>
                <a:latin typeface="Arial Narrow" pitchFamily="34" charset="0"/>
              </a:rPr>
            </a:br>
            <a:r>
              <a:rPr lang="cs-CZ" sz="2800" dirty="0" smtClean="0">
                <a:solidFill>
                  <a:srgbClr val="BA2F2C"/>
                </a:solidFill>
                <a:latin typeface="Arial Narrow" pitchFamily="34" charset="0"/>
              </a:rPr>
              <a:t>Rozvoj venkovské turistiky</a:t>
            </a:r>
          </a:p>
        </p:txBody>
      </p:sp>
      <p:sp>
        <p:nvSpPr>
          <p:cNvPr id="12291" name="Rectangle 3"/>
          <p:cNvSpPr>
            <a:spLocks noGrp="1" noChangeArrowheads="1"/>
          </p:cNvSpPr>
          <p:nvPr>
            <p:ph idx="1"/>
          </p:nvPr>
        </p:nvSpPr>
        <p:spPr>
          <a:xfrm>
            <a:off x="467544" y="1484784"/>
            <a:ext cx="8229600" cy="4525963"/>
          </a:xfrm>
        </p:spPr>
        <p:txBody>
          <a:bodyPr/>
          <a:lstStyle/>
          <a:p>
            <a:pPr eaLnBrk="1" hangingPunct="1">
              <a:lnSpc>
                <a:spcPct val="80000"/>
              </a:lnSpc>
            </a:pPr>
            <a:r>
              <a:rPr lang="cs-CZ" sz="2400" dirty="0">
                <a:solidFill>
                  <a:srgbClr val="4E7437"/>
                </a:solidFill>
                <a:latin typeface="Arial Narrow" pitchFamily="34" charset="0"/>
              </a:rPr>
              <a:t>Příjemci dotace: </a:t>
            </a:r>
          </a:p>
          <a:p>
            <a:pPr eaLnBrk="1" hangingPunct="1">
              <a:lnSpc>
                <a:spcPct val="80000"/>
              </a:lnSpc>
            </a:pPr>
            <a:r>
              <a:rPr lang="cs-CZ" sz="1800" dirty="0">
                <a:solidFill>
                  <a:srgbClr val="4E7437"/>
                </a:solidFill>
                <a:latin typeface="Arial Narrow" pitchFamily="34" charset="0"/>
              </a:rPr>
              <a:t>Fyzické a právnické osoby – </a:t>
            </a:r>
            <a:r>
              <a:rPr lang="cs-CZ" sz="1800" dirty="0" err="1">
                <a:solidFill>
                  <a:srgbClr val="4E7437"/>
                </a:solidFill>
                <a:latin typeface="Arial Narrow" pitchFamily="34" charset="0"/>
              </a:rPr>
              <a:t>mikropodniky</a:t>
            </a:r>
            <a:r>
              <a:rPr lang="cs-CZ" sz="1800" dirty="0">
                <a:solidFill>
                  <a:srgbClr val="4E7437"/>
                </a:solidFill>
                <a:latin typeface="Arial Narrow" pitchFamily="34" charset="0"/>
              </a:rPr>
              <a:t> a malé podniky ve venkovských oblastech, jakož i zemědělci </a:t>
            </a:r>
          </a:p>
          <a:p>
            <a:pPr eaLnBrk="1" hangingPunct="1">
              <a:lnSpc>
                <a:spcPct val="80000"/>
              </a:lnSpc>
            </a:pPr>
            <a:endParaRPr lang="cs-CZ" sz="1800" dirty="0">
              <a:solidFill>
                <a:srgbClr val="4E7437"/>
              </a:solidFill>
              <a:latin typeface="Arial Narrow" pitchFamily="34" charset="0"/>
            </a:endParaRPr>
          </a:p>
          <a:p>
            <a:pPr eaLnBrk="1" hangingPunct="1">
              <a:lnSpc>
                <a:spcPct val="80000"/>
              </a:lnSpc>
            </a:pPr>
            <a:r>
              <a:rPr lang="cs-CZ" sz="2400" dirty="0">
                <a:solidFill>
                  <a:srgbClr val="4E7437"/>
                </a:solidFill>
                <a:latin typeface="Arial Narrow" pitchFamily="34" charset="0"/>
              </a:rPr>
              <a:t>Oblasti podpory:</a:t>
            </a:r>
          </a:p>
          <a:p>
            <a:pPr eaLnBrk="1" hangingPunct="1">
              <a:lnSpc>
                <a:spcPct val="80000"/>
              </a:lnSpc>
            </a:pPr>
            <a:r>
              <a:rPr lang="cs-CZ" sz="1800" dirty="0">
                <a:solidFill>
                  <a:srgbClr val="4E7437"/>
                </a:solidFill>
                <a:latin typeface="Arial Narrow" pitchFamily="34" charset="0"/>
              </a:rPr>
              <a:t>Investice do vybraných nezemědělských činností dle Klasifikace CZ NACE</a:t>
            </a:r>
          </a:p>
          <a:p>
            <a:pPr eaLnBrk="1" hangingPunct="1">
              <a:lnSpc>
                <a:spcPct val="80000"/>
              </a:lnSpc>
            </a:pPr>
            <a:endParaRPr lang="cs-CZ" sz="1800" dirty="0">
              <a:solidFill>
                <a:srgbClr val="4E7437"/>
              </a:solidFill>
              <a:latin typeface="Arial Narrow" pitchFamily="34" charset="0"/>
            </a:endParaRPr>
          </a:p>
          <a:p>
            <a:pPr eaLnBrk="1" hangingPunct="1">
              <a:lnSpc>
                <a:spcPct val="80000"/>
              </a:lnSpc>
            </a:pPr>
            <a:r>
              <a:rPr lang="cs-CZ" sz="2400" dirty="0">
                <a:solidFill>
                  <a:srgbClr val="4E7437"/>
                </a:solidFill>
                <a:latin typeface="Arial Narrow" pitchFamily="34" charset="0"/>
              </a:rPr>
              <a:t>Pod pravidlem de </a:t>
            </a:r>
            <a:r>
              <a:rPr lang="cs-CZ" sz="2400" dirty="0" err="1">
                <a:solidFill>
                  <a:srgbClr val="4E7437"/>
                </a:solidFill>
                <a:latin typeface="Arial Narrow" pitchFamily="34" charset="0"/>
              </a:rPr>
              <a:t>minimis</a:t>
            </a:r>
            <a:r>
              <a:rPr lang="cs-CZ" sz="2400" dirty="0">
                <a:solidFill>
                  <a:srgbClr val="4E7437"/>
                </a:solidFill>
                <a:latin typeface="Arial Narrow" pitchFamily="34" charset="0"/>
              </a:rPr>
              <a:t>, nebo blokové </a:t>
            </a:r>
            <a:r>
              <a:rPr lang="cs-CZ" sz="2400" dirty="0" err="1">
                <a:solidFill>
                  <a:srgbClr val="4E7437"/>
                </a:solidFill>
                <a:latin typeface="Arial Narrow" pitchFamily="34" charset="0"/>
              </a:rPr>
              <a:t>vyjímky</a:t>
            </a:r>
            <a:r>
              <a:rPr lang="cs-CZ" sz="2400" dirty="0">
                <a:solidFill>
                  <a:srgbClr val="4E7437"/>
                </a:solidFill>
                <a:latin typeface="Arial Narrow" pitchFamily="34" charset="0"/>
              </a:rPr>
              <a:t> - výše podpory:</a:t>
            </a:r>
          </a:p>
          <a:p>
            <a:pPr eaLnBrk="1" hangingPunct="1">
              <a:lnSpc>
                <a:spcPct val="80000"/>
              </a:lnSpc>
            </a:pPr>
            <a:r>
              <a:rPr lang="cs-CZ" sz="1800" dirty="0">
                <a:solidFill>
                  <a:srgbClr val="4E7437"/>
                </a:solidFill>
                <a:latin typeface="Arial Narrow" pitchFamily="34" charset="0"/>
              </a:rPr>
              <a:t>Maximální výše dotace činí 45% způsobilých výdajů ze kterých je stanovena dotace  pro malé podniky a </a:t>
            </a:r>
            <a:r>
              <a:rPr lang="cs-CZ" sz="1800" dirty="0" err="1">
                <a:solidFill>
                  <a:srgbClr val="4E7437"/>
                </a:solidFill>
                <a:latin typeface="Arial Narrow" pitchFamily="34" charset="0"/>
              </a:rPr>
              <a:t>mikropodniky</a:t>
            </a:r>
            <a:endParaRPr lang="cs-CZ" sz="1800" dirty="0">
              <a:solidFill>
                <a:srgbClr val="4E7437"/>
              </a:solidFill>
              <a:latin typeface="Arial Narrow" pitchFamily="34" charset="0"/>
            </a:endParaRPr>
          </a:p>
          <a:p>
            <a:pPr eaLnBrk="1" hangingPunct="1">
              <a:lnSpc>
                <a:spcPct val="80000"/>
              </a:lnSpc>
            </a:pPr>
            <a:r>
              <a:rPr lang="cs-CZ" sz="1800" dirty="0">
                <a:solidFill>
                  <a:srgbClr val="4E7437"/>
                </a:solidFill>
                <a:latin typeface="Arial Narrow" pitchFamily="34" charset="0"/>
              </a:rPr>
              <a:t>Min. výše způsobilých výdajů     50.000,- Kč</a:t>
            </a:r>
          </a:p>
          <a:p>
            <a:pPr eaLnBrk="1" hangingPunct="1">
              <a:lnSpc>
                <a:spcPct val="80000"/>
              </a:lnSpc>
            </a:pPr>
            <a:r>
              <a:rPr lang="cs-CZ" sz="1800" dirty="0">
                <a:solidFill>
                  <a:srgbClr val="4E7437"/>
                </a:solidFill>
                <a:latin typeface="Arial Narrow" pitchFamily="34" charset="0"/>
              </a:rPr>
              <a:t>Max. výše způsobilých výdajů 5.000.000,- Kč</a:t>
            </a:r>
          </a:p>
          <a:p>
            <a:pPr eaLnBrk="1" hangingPunct="1">
              <a:lnSpc>
                <a:spcPct val="80000"/>
              </a:lnSpc>
            </a:pPr>
            <a:endParaRPr lang="cs-CZ" sz="1800" dirty="0" smtClean="0">
              <a:solidFill>
                <a:srgbClr val="4E7437"/>
              </a:solidFill>
              <a:latin typeface="Arial Narrow"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a:solidFill>
                  <a:srgbClr val="BA2F2C"/>
                </a:solidFill>
                <a:latin typeface="Arial Narrow" pitchFamily="34" charset="0"/>
              </a:rPr>
              <a:t>Kritéria přijatelnosti:</a:t>
            </a:r>
          </a:p>
        </p:txBody>
      </p:sp>
      <p:sp>
        <p:nvSpPr>
          <p:cNvPr id="55299" name="Rectangle 3"/>
          <p:cNvSpPr>
            <a:spLocks noGrp="1" noChangeArrowheads="1"/>
          </p:cNvSpPr>
          <p:nvPr>
            <p:ph type="body" idx="1"/>
          </p:nvPr>
        </p:nvSpPr>
        <p:spPr>
          <a:xfrm>
            <a:off x="539552" y="908720"/>
            <a:ext cx="8229600" cy="5760417"/>
          </a:xfrm>
        </p:spPr>
        <p:txBody>
          <a:bodyPr/>
          <a:lstStyle/>
          <a:p>
            <a:pPr marL="0" indent="0">
              <a:buNone/>
            </a:pPr>
            <a:endParaRPr lang="cs-CZ" sz="1800" dirty="0"/>
          </a:p>
          <a:p>
            <a:pPr>
              <a:buFont typeface="Arial" panose="020B0604020202020204" pitchFamily="34" charset="0"/>
              <a:buChar char="•"/>
            </a:pPr>
            <a:r>
              <a:rPr lang="cs-CZ" sz="2400" b="1" dirty="0">
                <a:solidFill>
                  <a:srgbClr val="4E7437"/>
                </a:solidFill>
                <a:latin typeface="Arial Narrow" pitchFamily="34" charset="0"/>
              </a:rPr>
              <a:t>Projekt </a:t>
            </a:r>
            <a:r>
              <a:rPr lang="cs-CZ" sz="2400" b="1" dirty="0" smtClean="0">
                <a:solidFill>
                  <a:srgbClr val="4E7437"/>
                </a:solidFill>
                <a:latin typeface="Arial Narrow" pitchFamily="34" charset="0"/>
              </a:rPr>
              <a:t>se </a:t>
            </a:r>
            <a:r>
              <a:rPr lang="cs-CZ" sz="2400" b="1" dirty="0">
                <a:solidFill>
                  <a:srgbClr val="4E7437"/>
                </a:solidFill>
                <a:latin typeface="Arial Narrow" pitchFamily="34" charset="0"/>
              </a:rPr>
              <a:t>týká pouze činností zařazených do těchto sekcí Klasifikace ekonomických činností (CZ-NACE): </a:t>
            </a:r>
            <a:endParaRPr lang="cs-CZ" sz="2400" b="1" dirty="0" smtClean="0">
              <a:solidFill>
                <a:srgbClr val="4E7437"/>
              </a:solidFill>
              <a:latin typeface="Arial Narrow" pitchFamily="34" charset="0"/>
            </a:endParaRPr>
          </a:p>
          <a:p>
            <a:pPr marL="0" indent="0">
              <a:buNone/>
            </a:pPr>
            <a:r>
              <a:rPr lang="cs-CZ" sz="2400" dirty="0">
                <a:solidFill>
                  <a:srgbClr val="4E7437"/>
                </a:solidFill>
                <a:latin typeface="Arial Narrow" pitchFamily="34" charset="0"/>
              </a:rPr>
              <a:t>	</a:t>
            </a:r>
            <a:r>
              <a:rPr lang="cs-CZ" sz="2400" dirty="0" smtClean="0">
                <a:solidFill>
                  <a:srgbClr val="4E7437"/>
                </a:solidFill>
                <a:latin typeface="Arial Narrow" pitchFamily="34" charset="0"/>
              </a:rPr>
              <a:t>I </a:t>
            </a:r>
            <a:r>
              <a:rPr lang="cs-CZ" sz="2400" dirty="0">
                <a:solidFill>
                  <a:srgbClr val="4E7437"/>
                </a:solidFill>
                <a:latin typeface="Arial Narrow" pitchFamily="34" charset="0"/>
              </a:rPr>
              <a:t>(Ubytování, stravování a pohostinství), R 93 (Sportovní, </a:t>
            </a:r>
            <a:r>
              <a:rPr lang="cs-CZ" sz="2400" dirty="0" smtClean="0">
                <a:solidFill>
                  <a:srgbClr val="4E7437"/>
                </a:solidFill>
                <a:latin typeface="Arial Narrow" pitchFamily="34" charset="0"/>
              </a:rPr>
              <a:t>	zábavní </a:t>
            </a:r>
            <a:r>
              <a:rPr lang="cs-CZ" sz="2400" dirty="0">
                <a:solidFill>
                  <a:srgbClr val="4E7437"/>
                </a:solidFill>
                <a:latin typeface="Arial Narrow" pitchFamily="34" charset="0"/>
              </a:rPr>
              <a:t>a rekreační činnosti</a:t>
            </a:r>
            <a:r>
              <a:rPr lang="cs-CZ" sz="2400" dirty="0" smtClean="0">
                <a:solidFill>
                  <a:srgbClr val="4E7437"/>
                </a:solidFill>
                <a:latin typeface="Arial Narrow" pitchFamily="34" charset="0"/>
              </a:rPr>
              <a:t>).</a:t>
            </a:r>
          </a:p>
          <a:p>
            <a:pPr marL="0" indent="0">
              <a:buNone/>
            </a:pPr>
            <a:endParaRPr lang="cs-CZ" sz="2400" dirty="0">
              <a:solidFill>
                <a:srgbClr val="4E7437"/>
              </a:solidFill>
              <a:latin typeface="Arial Narrow" pitchFamily="34" charset="0"/>
            </a:endParaRPr>
          </a:p>
          <a:p>
            <a:pPr>
              <a:buFont typeface="Arial" panose="020B0604020202020204" pitchFamily="34" charset="0"/>
              <a:buChar char="•"/>
            </a:pPr>
            <a:r>
              <a:rPr lang="cs-CZ" sz="2400" dirty="0">
                <a:solidFill>
                  <a:srgbClr val="4E7437"/>
                </a:solidFill>
                <a:latin typeface="Arial Narrow" pitchFamily="34" charset="0"/>
              </a:rPr>
              <a:t>Činnosti R 93 (Sportovní, zábavní a rekreační činnosti) a I 56 (Stravování a pohostinství) mohou být realizovány pouze ve vazbě na venkovskou </a:t>
            </a:r>
            <a:r>
              <a:rPr lang="cs-CZ" sz="2400" dirty="0" smtClean="0">
                <a:solidFill>
                  <a:srgbClr val="4E7437"/>
                </a:solidFill>
                <a:latin typeface="Arial Narrow" pitchFamily="34" charset="0"/>
              </a:rPr>
              <a:t>turistiku ( doložení přílohy, že se do 10 km nachází objekt venkovské turistiky s návštěvností min. 2000osob/rok) nebo </a:t>
            </a:r>
            <a:r>
              <a:rPr lang="cs-CZ" sz="2400" dirty="0">
                <a:solidFill>
                  <a:srgbClr val="4E7437"/>
                </a:solidFill>
                <a:latin typeface="Arial Narrow" pitchFamily="34" charset="0"/>
              </a:rPr>
              <a:t>ubytovací </a:t>
            </a:r>
            <a:r>
              <a:rPr lang="cs-CZ" sz="2400" dirty="0" smtClean="0">
                <a:solidFill>
                  <a:srgbClr val="4E7437"/>
                </a:solidFill>
                <a:latin typeface="Arial Narrow" pitchFamily="34" charset="0"/>
              </a:rPr>
              <a:t>kapacitu (vlastní, součást projektu, smlouva s provozovatelem ubytovacího kapacity – např. o zajištění stravování); </a:t>
            </a:r>
            <a:r>
              <a:rPr lang="cs-CZ" sz="2400" dirty="0">
                <a:solidFill>
                  <a:srgbClr val="4E7437"/>
                </a:solidFill>
                <a:latin typeface="Arial Narrow" pitchFamily="34" charset="0"/>
              </a:rPr>
              <a:t>C</a:t>
            </a:r>
            <a:r>
              <a:rPr lang="cs-CZ" sz="2400" dirty="0" smtClean="0">
                <a:solidFill>
                  <a:srgbClr val="4E7437"/>
                </a:solidFill>
                <a:latin typeface="Arial Narrow" pitchFamily="34" charset="0"/>
              </a:rPr>
              <a:t>.</a:t>
            </a:r>
          </a:p>
          <a:p>
            <a:pPr marL="0" indent="0">
              <a:buNone/>
            </a:pPr>
            <a:endParaRPr lang="cs-CZ" sz="2400" dirty="0" smtClean="0">
              <a:solidFill>
                <a:srgbClr val="4E7437"/>
              </a:solidFill>
              <a:latin typeface="Arial Narrow" pitchFamily="34" charset="0"/>
            </a:endParaRPr>
          </a:p>
        </p:txBody>
      </p:sp>
    </p:spTree>
    <p:extLst>
      <p:ext uri="{BB962C8B-B14F-4D97-AF65-F5344CB8AC3E}">
        <p14:creationId xmlns:p14="http://schemas.microsoft.com/office/powerpoint/2010/main" val="4151374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0"/>
            <a:ext cx="8229600" cy="1143000"/>
          </a:xfrm>
        </p:spPr>
        <p:txBody>
          <a:bodyPr/>
          <a:lstStyle/>
          <a:p>
            <a:pPr eaLnBrk="1" hangingPunct="1"/>
            <a:r>
              <a:rPr lang="cs-CZ" b="1" dirty="0" err="1" smtClean="0">
                <a:solidFill>
                  <a:srgbClr val="BA2F2C"/>
                </a:solidFill>
                <a:latin typeface="Arial Narrow" pitchFamily="34" charset="0"/>
              </a:rPr>
              <a:t>Fiche</a:t>
            </a:r>
            <a:r>
              <a:rPr lang="cs-CZ" b="1" dirty="0" smtClean="0">
                <a:solidFill>
                  <a:srgbClr val="BA2F2C"/>
                </a:solidFill>
                <a:latin typeface="Arial Narrow" pitchFamily="34" charset="0"/>
              </a:rPr>
              <a:t> SPL pro podnikatelský sektor:</a:t>
            </a:r>
          </a:p>
        </p:txBody>
      </p:sp>
      <p:sp>
        <p:nvSpPr>
          <p:cNvPr id="4099" name="Rectangle 3"/>
          <p:cNvSpPr>
            <a:spLocks noGrp="1" noChangeArrowheads="1"/>
          </p:cNvSpPr>
          <p:nvPr>
            <p:ph idx="1"/>
          </p:nvPr>
        </p:nvSpPr>
        <p:spPr>
          <a:xfrm>
            <a:off x="467544" y="620688"/>
            <a:ext cx="8280598" cy="5471814"/>
          </a:xfrm>
        </p:spPr>
        <p:txBody>
          <a:bodyPr/>
          <a:lstStyle/>
          <a:p>
            <a:pPr marL="0" indent="0" eaLnBrk="1" hangingPunct="1">
              <a:lnSpc>
                <a:spcPct val="80000"/>
              </a:lnSpc>
              <a:buNone/>
            </a:pPr>
            <a:endParaRPr lang="cs-CZ" sz="2400" dirty="0" smtClean="0">
              <a:solidFill>
                <a:srgbClr val="BA2F2C"/>
              </a:solidFill>
              <a:latin typeface="Arial Narrow" pitchFamily="34" charset="0"/>
            </a:endParaRPr>
          </a:p>
          <a:p>
            <a:pPr marL="0" indent="0" eaLnBrk="1" hangingPunct="1">
              <a:lnSpc>
                <a:spcPct val="80000"/>
              </a:lnSpc>
              <a:buNone/>
            </a:pPr>
            <a:r>
              <a:rPr lang="cs-CZ" sz="2400" dirty="0" smtClean="0">
                <a:solidFill>
                  <a:srgbClr val="BA2F2C"/>
                </a:solidFill>
                <a:latin typeface="Arial Narrow" pitchFamily="34" charset="0"/>
              </a:rPr>
              <a:t>2. </a:t>
            </a:r>
            <a:r>
              <a:rPr lang="cs-CZ" sz="2400" dirty="0">
                <a:solidFill>
                  <a:srgbClr val="BA2F2C"/>
                </a:solidFill>
                <a:latin typeface="Arial Narrow" pitchFamily="34" charset="0"/>
              </a:rPr>
              <a:t>Zemědělské podnikání - podpora investic v rostlinné a živočišné </a:t>
            </a:r>
            <a:r>
              <a:rPr lang="cs-CZ" sz="2400" dirty="0" smtClean="0">
                <a:solidFill>
                  <a:srgbClr val="BA2F2C"/>
                </a:solidFill>
                <a:latin typeface="Arial Narrow" pitchFamily="34" charset="0"/>
              </a:rPr>
              <a:t>výrobě</a:t>
            </a:r>
          </a:p>
          <a:p>
            <a:pPr lvl="1" eaLnBrk="1" hangingPunct="1">
              <a:lnSpc>
                <a:spcPct val="80000"/>
              </a:lnSpc>
              <a:buFontTx/>
              <a:buNone/>
            </a:pPr>
            <a:r>
              <a:rPr lang="cs-CZ" sz="2400" dirty="0" smtClean="0">
                <a:solidFill>
                  <a:srgbClr val="4E7437"/>
                </a:solidFill>
                <a:latin typeface="Arial Narrow" pitchFamily="34" charset="0"/>
              </a:rPr>
              <a:t>		(alokace  </a:t>
            </a:r>
            <a:r>
              <a:rPr lang="cs-CZ" sz="2400" b="1" dirty="0" smtClean="0">
                <a:solidFill>
                  <a:srgbClr val="4E7437"/>
                </a:solidFill>
                <a:latin typeface="Arial Narrow" pitchFamily="34" charset="0"/>
              </a:rPr>
              <a:t>2.500.000,-Kč)</a:t>
            </a:r>
          </a:p>
          <a:p>
            <a:pPr lvl="1" eaLnBrk="1" hangingPunct="1">
              <a:lnSpc>
                <a:spcPct val="80000"/>
              </a:lnSpc>
              <a:buFontTx/>
              <a:buNone/>
            </a:pPr>
            <a:endParaRPr lang="cs-CZ" sz="2400" b="1" dirty="0" smtClean="0">
              <a:solidFill>
                <a:srgbClr val="4E7437"/>
              </a:solidFill>
              <a:latin typeface="Arial Narrow" pitchFamily="34" charset="0"/>
            </a:endParaRPr>
          </a:p>
          <a:p>
            <a:pPr marL="0" indent="0" eaLnBrk="1" hangingPunct="1">
              <a:lnSpc>
                <a:spcPct val="80000"/>
              </a:lnSpc>
              <a:buNone/>
            </a:pPr>
            <a:r>
              <a:rPr lang="cs-CZ" sz="2400" dirty="0">
                <a:solidFill>
                  <a:srgbClr val="BA2F2C"/>
                </a:solidFill>
                <a:latin typeface="Arial Narrow" pitchFamily="34" charset="0"/>
              </a:rPr>
              <a:t>3</a:t>
            </a:r>
            <a:r>
              <a:rPr lang="cs-CZ" sz="2400" dirty="0" smtClean="0">
                <a:solidFill>
                  <a:srgbClr val="BA2F2C"/>
                </a:solidFill>
                <a:latin typeface="Arial Narrow" pitchFamily="34" charset="0"/>
              </a:rPr>
              <a:t>. </a:t>
            </a:r>
            <a:r>
              <a:rPr lang="cs-CZ" sz="2400" dirty="0">
                <a:solidFill>
                  <a:srgbClr val="BA2F2C"/>
                </a:solidFill>
                <a:latin typeface="Arial Narrow" pitchFamily="34" charset="0"/>
              </a:rPr>
              <a:t>Zemědělské podnikání - zpracování a uvádění na trh zemědělských </a:t>
            </a:r>
            <a:r>
              <a:rPr lang="cs-CZ" sz="2400" dirty="0" smtClean="0">
                <a:solidFill>
                  <a:srgbClr val="BA2F2C"/>
                </a:solidFill>
                <a:latin typeface="Arial Narrow" pitchFamily="34" charset="0"/>
              </a:rPr>
              <a:t>produktů</a:t>
            </a:r>
          </a:p>
          <a:p>
            <a:pPr lvl="1" eaLnBrk="1" hangingPunct="1">
              <a:lnSpc>
                <a:spcPct val="80000"/>
              </a:lnSpc>
              <a:buFontTx/>
              <a:buNone/>
            </a:pPr>
            <a:r>
              <a:rPr lang="cs-CZ" sz="2400" dirty="0">
                <a:solidFill>
                  <a:srgbClr val="4E7437"/>
                </a:solidFill>
                <a:latin typeface="Arial Narrow" pitchFamily="34" charset="0"/>
              </a:rPr>
              <a:t>		(alokace  </a:t>
            </a:r>
            <a:r>
              <a:rPr lang="cs-CZ" sz="2400" b="1" dirty="0">
                <a:solidFill>
                  <a:srgbClr val="4E7437"/>
                </a:solidFill>
                <a:latin typeface="Arial Narrow" pitchFamily="34" charset="0"/>
              </a:rPr>
              <a:t>2.500.000,-Kč)</a:t>
            </a:r>
          </a:p>
          <a:p>
            <a:pPr lvl="1" eaLnBrk="1" hangingPunct="1">
              <a:lnSpc>
                <a:spcPct val="80000"/>
              </a:lnSpc>
              <a:buFontTx/>
              <a:buNone/>
            </a:pPr>
            <a:endParaRPr lang="cs-CZ" sz="2400" dirty="0" smtClean="0">
              <a:solidFill>
                <a:srgbClr val="4E7437"/>
              </a:solidFill>
              <a:latin typeface="Arial Narrow" pitchFamily="34" charset="0"/>
            </a:endParaRPr>
          </a:p>
          <a:p>
            <a:pPr marL="0" indent="0" eaLnBrk="1" hangingPunct="1">
              <a:lnSpc>
                <a:spcPct val="80000"/>
              </a:lnSpc>
              <a:buNone/>
            </a:pPr>
            <a:r>
              <a:rPr lang="cs-CZ" sz="2400" dirty="0" smtClean="0">
                <a:solidFill>
                  <a:srgbClr val="BA2F2C"/>
                </a:solidFill>
                <a:latin typeface="Arial Narrow" pitchFamily="34" charset="0"/>
              </a:rPr>
              <a:t>6. Zakládání a rozvoj malých a </a:t>
            </a:r>
            <a:r>
              <a:rPr lang="cs-CZ" sz="2400" dirty="0" err="1" smtClean="0">
                <a:solidFill>
                  <a:srgbClr val="BA2F2C"/>
                </a:solidFill>
                <a:latin typeface="Arial Narrow" pitchFamily="34" charset="0"/>
              </a:rPr>
              <a:t>mikropodniků</a:t>
            </a:r>
            <a:endParaRPr lang="cs-CZ" sz="2400" dirty="0" smtClean="0">
              <a:solidFill>
                <a:srgbClr val="BA2F2C"/>
              </a:solidFill>
              <a:latin typeface="Arial Narrow" pitchFamily="34" charset="0"/>
            </a:endParaRPr>
          </a:p>
          <a:p>
            <a:pPr eaLnBrk="1" hangingPunct="1">
              <a:lnSpc>
                <a:spcPct val="80000"/>
              </a:lnSpc>
              <a:buFontTx/>
              <a:buNone/>
            </a:pPr>
            <a:r>
              <a:rPr lang="cs-CZ" sz="2400" dirty="0" smtClean="0">
                <a:solidFill>
                  <a:srgbClr val="4E7437"/>
                </a:solidFill>
                <a:latin typeface="Arial Narrow" pitchFamily="34" charset="0"/>
              </a:rPr>
              <a:t>		(alokace </a:t>
            </a:r>
            <a:r>
              <a:rPr lang="cs-CZ" sz="2400" b="1" dirty="0" smtClean="0">
                <a:solidFill>
                  <a:srgbClr val="4E7437"/>
                </a:solidFill>
                <a:latin typeface="Arial Narrow" pitchFamily="34" charset="0"/>
              </a:rPr>
              <a:t>4.200.000,-Kč</a:t>
            </a:r>
            <a:r>
              <a:rPr lang="cs-CZ" sz="2400" dirty="0" smtClean="0">
                <a:solidFill>
                  <a:srgbClr val="4E7437"/>
                </a:solidFill>
                <a:latin typeface="Arial Narrow" pitchFamily="34" charset="0"/>
              </a:rPr>
              <a:t>)</a:t>
            </a:r>
          </a:p>
          <a:p>
            <a:pPr eaLnBrk="1" hangingPunct="1">
              <a:lnSpc>
                <a:spcPct val="80000"/>
              </a:lnSpc>
              <a:buFontTx/>
              <a:buNone/>
            </a:pPr>
            <a:endParaRPr lang="cs-CZ" sz="2400" dirty="0" smtClean="0">
              <a:solidFill>
                <a:srgbClr val="4E7437"/>
              </a:solidFill>
              <a:latin typeface="Arial Narrow" pitchFamily="34" charset="0"/>
            </a:endParaRPr>
          </a:p>
          <a:p>
            <a:pPr marL="0" indent="0" eaLnBrk="1" hangingPunct="1">
              <a:lnSpc>
                <a:spcPct val="80000"/>
              </a:lnSpc>
              <a:buNone/>
            </a:pPr>
            <a:r>
              <a:rPr lang="cs-CZ" sz="2400" dirty="0">
                <a:solidFill>
                  <a:srgbClr val="BA2F2C"/>
                </a:solidFill>
                <a:latin typeface="Arial Narrow" pitchFamily="34" charset="0"/>
              </a:rPr>
              <a:t>7</a:t>
            </a:r>
            <a:r>
              <a:rPr lang="cs-CZ" sz="2400" dirty="0" smtClean="0">
                <a:solidFill>
                  <a:srgbClr val="BA2F2C"/>
                </a:solidFill>
                <a:latin typeface="Arial Narrow" pitchFamily="34" charset="0"/>
              </a:rPr>
              <a:t>. Rozvoj venkovské turistiky</a:t>
            </a:r>
          </a:p>
          <a:p>
            <a:pPr eaLnBrk="1" hangingPunct="1">
              <a:lnSpc>
                <a:spcPct val="80000"/>
              </a:lnSpc>
              <a:buFontTx/>
              <a:buNone/>
            </a:pPr>
            <a:r>
              <a:rPr lang="cs-CZ" sz="2400" dirty="0" smtClean="0">
                <a:solidFill>
                  <a:srgbClr val="4E7437"/>
                </a:solidFill>
                <a:latin typeface="Arial Narrow" pitchFamily="34" charset="0"/>
              </a:rPr>
              <a:t>		(alokace roku </a:t>
            </a:r>
            <a:r>
              <a:rPr lang="cs-CZ" sz="2400" b="1" dirty="0" smtClean="0">
                <a:solidFill>
                  <a:srgbClr val="4E7437"/>
                </a:solidFill>
                <a:latin typeface="Arial Narrow" pitchFamily="34" charset="0"/>
              </a:rPr>
              <a:t>3.900.000,-Kč</a:t>
            </a:r>
            <a:r>
              <a:rPr lang="cs-CZ" sz="2400" dirty="0" smtClean="0">
                <a:solidFill>
                  <a:srgbClr val="4E7437"/>
                </a:solidFill>
                <a:latin typeface="Arial Narrow" pitchFamily="34" charset="0"/>
              </a:rPr>
              <a:t>)</a:t>
            </a:r>
          </a:p>
          <a:p>
            <a:pPr eaLnBrk="1" hangingPunct="1">
              <a:lnSpc>
                <a:spcPct val="80000"/>
              </a:lnSpc>
              <a:buFontTx/>
              <a:buNone/>
            </a:pPr>
            <a:endParaRPr lang="cs-CZ" sz="2400" dirty="0" smtClean="0">
              <a:solidFill>
                <a:srgbClr val="4E7437"/>
              </a:solidFill>
              <a:latin typeface="Arial Narrow" pitchFamily="34" charset="0"/>
            </a:endParaRPr>
          </a:p>
          <a:p>
            <a:pPr marL="0" indent="0" eaLnBrk="1" hangingPunct="1">
              <a:lnSpc>
                <a:spcPct val="80000"/>
              </a:lnSpc>
              <a:buNone/>
            </a:pPr>
            <a:r>
              <a:rPr lang="cs-CZ" sz="2400" dirty="0" smtClean="0">
                <a:solidFill>
                  <a:srgbClr val="BA2F2C"/>
                </a:solidFill>
                <a:latin typeface="Arial Narrow" pitchFamily="34" charset="0"/>
              </a:rPr>
              <a:t>9. Lesnické technologie</a:t>
            </a:r>
            <a:endParaRPr lang="cs-CZ" sz="2400" dirty="0">
              <a:solidFill>
                <a:srgbClr val="BA2F2C"/>
              </a:solidFill>
              <a:latin typeface="Arial Narrow" pitchFamily="34" charset="0"/>
            </a:endParaRPr>
          </a:p>
          <a:p>
            <a:pPr eaLnBrk="1" hangingPunct="1">
              <a:lnSpc>
                <a:spcPct val="80000"/>
              </a:lnSpc>
              <a:buFontTx/>
              <a:buNone/>
            </a:pPr>
            <a:r>
              <a:rPr lang="cs-CZ" sz="2400" dirty="0">
                <a:solidFill>
                  <a:srgbClr val="4E7437"/>
                </a:solidFill>
                <a:latin typeface="Arial Narrow" pitchFamily="34" charset="0"/>
              </a:rPr>
              <a:t>		(alokace roku </a:t>
            </a:r>
            <a:r>
              <a:rPr lang="cs-CZ" sz="2400" b="1" dirty="0" smtClean="0">
                <a:solidFill>
                  <a:srgbClr val="4E7437"/>
                </a:solidFill>
                <a:latin typeface="Arial Narrow" pitchFamily="34" charset="0"/>
              </a:rPr>
              <a:t>1.500.000</a:t>
            </a:r>
            <a:r>
              <a:rPr lang="cs-CZ" sz="2400" b="1" dirty="0">
                <a:solidFill>
                  <a:srgbClr val="4E7437"/>
                </a:solidFill>
                <a:latin typeface="Arial Narrow" pitchFamily="34" charset="0"/>
              </a:rPr>
              <a:t>,-Kč</a:t>
            </a:r>
            <a:r>
              <a:rPr lang="cs-CZ" sz="2400" dirty="0">
                <a:solidFill>
                  <a:srgbClr val="4E7437"/>
                </a:solidFill>
                <a:latin typeface="Arial Narrow" pitchFamily="34" charset="0"/>
              </a:rPr>
              <a:t>)</a:t>
            </a:r>
          </a:p>
          <a:p>
            <a:pPr eaLnBrk="1" hangingPunct="1">
              <a:lnSpc>
                <a:spcPct val="80000"/>
              </a:lnSpc>
              <a:buFontTx/>
              <a:buNone/>
            </a:pPr>
            <a:endParaRPr lang="cs-CZ" sz="2400" dirty="0" smtClean="0">
              <a:solidFill>
                <a:srgbClr val="4E7437"/>
              </a:solidFill>
              <a:latin typeface="Arial Narrow" pitchFamily="34" charset="0"/>
            </a:endParaRPr>
          </a:p>
          <a:p>
            <a:pPr eaLnBrk="1" hangingPunct="1">
              <a:lnSpc>
                <a:spcPct val="80000"/>
              </a:lnSpc>
            </a:pPr>
            <a:endParaRPr lang="cs-CZ" sz="2400" dirty="0" smtClean="0">
              <a:solidFill>
                <a:srgbClr val="4E7437"/>
              </a:solidFill>
              <a:latin typeface="Arial Narrow"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smtClean="0">
                <a:solidFill>
                  <a:srgbClr val="BA2F2C"/>
                </a:solidFill>
                <a:latin typeface="Arial Narrow" pitchFamily="34" charset="0"/>
              </a:rPr>
              <a:t>Další podmínky:</a:t>
            </a:r>
            <a:endParaRPr lang="cs-CZ" dirty="0">
              <a:solidFill>
                <a:srgbClr val="BA2F2C"/>
              </a:solidFill>
              <a:latin typeface="Arial Narrow" pitchFamily="34" charset="0"/>
            </a:endParaRPr>
          </a:p>
        </p:txBody>
      </p:sp>
      <p:sp>
        <p:nvSpPr>
          <p:cNvPr id="55299" name="Rectangle 3"/>
          <p:cNvSpPr>
            <a:spLocks noGrp="1" noChangeArrowheads="1"/>
          </p:cNvSpPr>
          <p:nvPr>
            <p:ph type="body" idx="1"/>
          </p:nvPr>
        </p:nvSpPr>
        <p:spPr>
          <a:xfrm>
            <a:off x="467544" y="1196752"/>
            <a:ext cx="8229600" cy="4525963"/>
          </a:xfrm>
        </p:spPr>
        <p:txBody>
          <a:bodyPr/>
          <a:lstStyle/>
          <a:p>
            <a:pPr marL="0" indent="0">
              <a:buNone/>
            </a:pPr>
            <a:endParaRPr lang="cs-CZ" sz="1800" dirty="0"/>
          </a:p>
          <a:p>
            <a:r>
              <a:rPr lang="cs-CZ" sz="2400" dirty="0">
                <a:solidFill>
                  <a:srgbClr val="4E7437"/>
                </a:solidFill>
                <a:latin typeface="Arial Narrow" pitchFamily="34" charset="0"/>
              </a:rPr>
              <a:t>O dotaci nemůže žádat žadatel, který v posledních dvou letech před podáním Žádosti o dotaci na MAS ukončil stejnou nebo podobnou </a:t>
            </a:r>
            <a:r>
              <a:rPr lang="cs-CZ" sz="2400" dirty="0" smtClean="0">
                <a:solidFill>
                  <a:srgbClr val="4E7437"/>
                </a:solidFill>
                <a:latin typeface="Arial Narrow" pitchFamily="34" charset="0"/>
              </a:rPr>
              <a:t>činnost; </a:t>
            </a:r>
            <a:r>
              <a:rPr lang="cs-CZ" sz="2400" dirty="0">
                <a:solidFill>
                  <a:srgbClr val="4E7437"/>
                </a:solidFill>
                <a:latin typeface="Arial Narrow" pitchFamily="34" charset="0"/>
              </a:rPr>
              <a:t>C.</a:t>
            </a:r>
          </a:p>
          <a:p>
            <a:r>
              <a:rPr lang="cs-CZ" sz="2400" dirty="0" smtClean="0">
                <a:solidFill>
                  <a:srgbClr val="4E7437"/>
                </a:solidFill>
                <a:latin typeface="Arial Narrow" pitchFamily="34" charset="0"/>
              </a:rPr>
              <a:t> </a:t>
            </a:r>
            <a:r>
              <a:rPr lang="cs-CZ" sz="2400" dirty="0">
                <a:solidFill>
                  <a:srgbClr val="4E7437"/>
                </a:solidFill>
                <a:latin typeface="Arial Narrow" pitchFamily="34" charset="0"/>
              </a:rPr>
              <a:t>Dotaci nelze poskytnout na: nákup zemědělských a lesnických strojů (tj. strojů označených kategorií T – traktory zemědělské nebo lesnické), </a:t>
            </a:r>
            <a:r>
              <a:rPr lang="cs-CZ" sz="2400" dirty="0" err="1">
                <a:solidFill>
                  <a:srgbClr val="4E7437"/>
                </a:solidFill>
                <a:latin typeface="Arial Narrow" pitchFamily="34" charset="0"/>
              </a:rPr>
              <a:t>fotovoltaické</a:t>
            </a:r>
            <a:r>
              <a:rPr lang="cs-CZ" sz="2400" dirty="0">
                <a:solidFill>
                  <a:srgbClr val="4E7437"/>
                </a:solidFill>
                <a:latin typeface="Arial Narrow" pitchFamily="34" charset="0"/>
              </a:rPr>
              <a:t> panely sloužící pouze pro výrobu elektrické energie k dodávkám do veřejné sítě; K.</a:t>
            </a:r>
          </a:p>
          <a:p>
            <a:r>
              <a:rPr lang="cs-CZ" sz="2400" dirty="0" smtClean="0">
                <a:solidFill>
                  <a:srgbClr val="4E7437"/>
                </a:solidFill>
                <a:latin typeface="Arial Narrow" pitchFamily="34" charset="0"/>
              </a:rPr>
              <a:t>Žadatel/příjemce </a:t>
            </a:r>
            <a:r>
              <a:rPr lang="cs-CZ" sz="2400" dirty="0">
                <a:solidFill>
                  <a:srgbClr val="4E7437"/>
                </a:solidFill>
                <a:latin typeface="Arial Narrow" pitchFamily="34" charset="0"/>
              </a:rPr>
              <a:t>dotace musí dodržet kategorii podniku (malý, střední), kterou deklaroval při podání Žádosti o dotaci na MAS, i ke dni podpisu Dohody, případně může svoji kategorii zmenšit; C</a:t>
            </a:r>
            <a:r>
              <a:rPr lang="cs-CZ" sz="2400" dirty="0" smtClean="0">
                <a:solidFill>
                  <a:srgbClr val="4E7437"/>
                </a:solidFill>
                <a:latin typeface="Arial Narrow" pitchFamily="34" charset="0"/>
              </a:rPr>
              <a:t>.</a:t>
            </a:r>
          </a:p>
          <a:p>
            <a:r>
              <a:rPr lang="cs-CZ" sz="2400" dirty="0">
                <a:solidFill>
                  <a:srgbClr val="4E7437"/>
                </a:solidFill>
                <a:latin typeface="Arial Narrow" pitchFamily="34" charset="0"/>
              </a:rPr>
              <a:t>Nemovitost je ve vlastnictví žadatele, nebo spoluvlastnictví s 50% podílem, nebo v nájmu, pachtu, či má věcné břemeno.</a:t>
            </a:r>
          </a:p>
          <a:p>
            <a:endParaRPr lang="cs-CZ" sz="2400" dirty="0" smtClean="0">
              <a:solidFill>
                <a:srgbClr val="4E7437"/>
              </a:solidFill>
              <a:latin typeface="Arial Narrow" pitchFamily="34" charset="0"/>
            </a:endParaRPr>
          </a:p>
        </p:txBody>
      </p:sp>
    </p:spTree>
    <p:extLst>
      <p:ext uri="{BB962C8B-B14F-4D97-AF65-F5344CB8AC3E}">
        <p14:creationId xmlns:p14="http://schemas.microsoft.com/office/powerpoint/2010/main" val="26626774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smtClean="0">
                <a:solidFill>
                  <a:srgbClr val="BA2F2C"/>
                </a:solidFill>
                <a:latin typeface="Arial Narrow" pitchFamily="34" charset="0"/>
              </a:rPr>
              <a:t>Další podmínky:</a:t>
            </a:r>
            <a:endParaRPr lang="cs-CZ" dirty="0">
              <a:solidFill>
                <a:srgbClr val="BA2F2C"/>
              </a:solidFill>
              <a:latin typeface="Arial Narrow" pitchFamily="34" charset="0"/>
            </a:endParaRPr>
          </a:p>
        </p:txBody>
      </p:sp>
      <p:sp>
        <p:nvSpPr>
          <p:cNvPr id="55299" name="Rectangle 3"/>
          <p:cNvSpPr>
            <a:spLocks noGrp="1" noChangeArrowheads="1"/>
          </p:cNvSpPr>
          <p:nvPr>
            <p:ph type="body" idx="1"/>
          </p:nvPr>
        </p:nvSpPr>
        <p:spPr>
          <a:xfrm>
            <a:off x="467544" y="1196752"/>
            <a:ext cx="8229600" cy="4525963"/>
          </a:xfrm>
        </p:spPr>
        <p:txBody>
          <a:bodyPr/>
          <a:lstStyle/>
          <a:p>
            <a:pPr marL="0" indent="0">
              <a:buNone/>
            </a:pPr>
            <a:endParaRPr lang="cs-CZ" sz="1800" dirty="0" smtClean="0"/>
          </a:p>
          <a:p>
            <a:r>
              <a:rPr lang="cs-CZ" sz="2400" dirty="0" smtClean="0">
                <a:solidFill>
                  <a:srgbClr val="4E7437"/>
                </a:solidFill>
                <a:latin typeface="Arial Narrow" pitchFamily="34" charset="0"/>
              </a:rPr>
              <a:t>Je-li </a:t>
            </a:r>
            <a:r>
              <a:rPr lang="cs-CZ" sz="2400" dirty="0">
                <a:solidFill>
                  <a:srgbClr val="4E7437"/>
                </a:solidFill>
                <a:latin typeface="Arial Narrow" pitchFamily="34" charset="0"/>
              </a:rPr>
              <a:t>součástí projektu ubytovací zařízení, musí se jednat o zařízení v souladu s § 2 odst. c) vyhlášky č. 501/2006 Sb. </a:t>
            </a:r>
            <a:r>
              <a:rPr lang="cs-CZ" sz="2400" dirty="0" smtClean="0">
                <a:solidFill>
                  <a:srgbClr val="4E7437"/>
                </a:solidFill>
                <a:latin typeface="Arial Narrow" pitchFamily="34" charset="0"/>
              </a:rPr>
              <a:t>s </a:t>
            </a:r>
            <a:r>
              <a:rPr lang="cs-CZ" sz="2400" dirty="0">
                <a:solidFill>
                  <a:srgbClr val="4E7437"/>
                </a:solidFill>
                <a:latin typeface="Arial Narrow" pitchFamily="34" charset="0"/>
              </a:rPr>
              <a:t>kapacitou nejméně 6 lůžek, maximálně však 40 lůžek. Kapacita 40 lůžek se vztahuje k ubytovacímu zařízení splňujícímu samostatný funkční celek (např. se samostatnou recepcí, sociálním zařízením, oplocením, s vlastním názvem a propagací apod.); C.</a:t>
            </a:r>
          </a:p>
          <a:p>
            <a:r>
              <a:rPr lang="cs-CZ" sz="2400" dirty="0">
                <a:solidFill>
                  <a:srgbClr val="4E7437"/>
                </a:solidFill>
                <a:latin typeface="Arial Narrow" pitchFamily="34" charset="0"/>
              </a:rPr>
              <a:t>5) V případě, že se na území obce, ve které je realizován projekt týkající se ubytování, vybírají místní poplatky z cestovního </a:t>
            </a:r>
            <a:r>
              <a:rPr lang="cs-CZ" sz="2400" dirty="0" smtClean="0">
                <a:solidFill>
                  <a:srgbClr val="4E7437"/>
                </a:solidFill>
                <a:latin typeface="Arial Narrow" pitchFamily="34" charset="0"/>
              </a:rPr>
              <a:t>ruchu, se </a:t>
            </a:r>
            <a:r>
              <a:rPr lang="cs-CZ" sz="2400" dirty="0">
                <a:solidFill>
                  <a:srgbClr val="4E7437"/>
                </a:solidFill>
                <a:latin typeface="Arial Narrow" pitchFamily="34" charset="0"/>
              </a:rPr>
              <a:t>žadatel přihlásí k poplatkové povinnosti u příslušné obce, a to nejpozději k datu předložení Žádosti o platbu na MAS; A.</a:t>
            </a:r>
            <a:endParaRPr lang="cs-CZ" sz="2400" dirty="0" smtClean="0">
              <a:solidFill>
                <a:srgbClr val="4E7437"/>
              </a:solidFill>
              <a:latin typeface="Arial Narrow" pitchFamily="34" charset="0"/>
            </a:endParaRPr>
          </a:p>
        </p:txBody>
      </p:sp>
    </p:spTree>
    <p:extLst>
      <p:ext uri="{BB962C8B-B14F-4D97-AF65-F5344CB8AC3E}">
        <p14:creationId xmlns:p14="http://schemas.microsoft.com/office/powerpoint/2010/main" val="2834488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smtClean="0">
                <a:solidFill>
                  <a:srgbClr val="BA2F2C"/>
                </a:solidFill>
                <a:latin typeface="Arial Narrow" pitchFamily="34" charset="0"/>
              </a:rPr>
              <a:t>Způsobilé výdaje:</a:t>
            </a:r>
            <a:endParaRPr lang="cs-CZ" dirty="0">
              <a:solidFill>
                <a:srgbClr val="BA2F2C"/>
              </a:solidFill>
              <a:latin typeface="Arial Narrow" pitchFamily="34" charset="0"/>
            </a:endParaRPr>
          </a:p>
        </p:txBody>
      </p:sp>
      <p:sp>
        <p:nvSpPr>
          <p:cNvPr id="55299" name="Rectangle 3"/>
          <p:cNvSpPr>
            <a:spLocks noGrp="1" noChangeArrowheads="1"/>
          </p:cNvSpPr>
          <p:nvPr>
            <p:ph type="body" idx="1"/>
          </p:nvPr>
        </p:nvSpPr>
        <p:spPr>
          <a:xfrm>
            <a:off x="611560" y="404664"/>
            <a:ext cx="8208912" cy="5832648"/>
          </a:xfrm>
        </p:spPr>
        <p:txBody>
          <a:bodyPr/>
          <a:lstStyle/>
          <a:p>
            <a:pPr marL="0" indent="0">
              <a:buNone/>
            </a:pPr>
            <a:endParaRPr lang="cs-CZ" sz="1800" dirty="0" smtClean="0">
              <a:solidFill>
                <a:srgbClr val="4E7437"/>
              </a:solidFill>
              <a:latin typeface="Arial Narrow" pitchFamily="34" charset="0"/>
            </a:endParaRPr>
          </a:p>
          <a:p>
            <a:pPr>
              <a:buFont typeface="Arial" panose="020B0604020202020204" pitchFamily="34" charset="0"/>
              <a:buChar char="•"/>
            </a:pPr>
            <a:endParaRPr lang="cs-CZ" sz="2400" dirty="0" smtClean="0">
              <a:solidFill>
                <a:srgbClr val="4E7437"/>
              </a:solidFill>
              <a:latin typeface="Arial Narrow" pitchFamily="34" charset="0"/>
            </a:endParaRPr>
          </a:p>
          <a:p>
            <a:pPr>
              <a:buFont typeface="Arial" panose="020B0604020202020204" pitchFamily="34" charset="0"/>
              <a:buChar char="•"/>
            </a:pPr>
            <a:r>
              <a:rPr lang="cs-CZ" sz="2400" dirty="0" smtClean="0">
                <a:solidFill>
                  <a:srgbClr val="4E7437"/>
                </a:solidFill>
                <a:latin typeface="Arial Narrow" pitchFamily="34" charset="0"/>
              </a:rPr>
              <a:t>Stavební </a:t>
            </a:r>
            <a:r>
              <a:rPr lang="cs-CZ" sz="2400" dirty="0">
                <a:solidFill>
                  <a:srgbClr val="4E7437"/>
                </a:solidFill>
                <a:latin typeface="Arial Narrow" pitchFamily="34" charset="0"/>
              </a:rPr>
              <a:t>obnova (přestavba, modernizace, statické zabezpečení) či nová výstavba provozovny, kanceláře (včetně nezbytného zázemí pro zaměstnance) či malokapacitního ubytovacího zařízení (včetně stravování a dalších budov a ploch v rámci turistické infrastruktury, sportoviště a příslušné zázemí</a:t>
            </a:r>
            <a:r>
              <a:rPr lang="cs-CZ" sz="2400" dirty="0" smtClean="0">
                <a:solidFill>
                  <a:srgbClr val="4E7437"/>
                </a:solidFill>
                <a:latin typeface="Arial Narrow" pitchFamily="34" charset="0"/>
              </a:rPr>
              <a:t>)</a:t>
            </a:r>
          </a:p>
          <a:p>
            <a:pPr>
              <a:buFont typeface="Arial" panose="020B0604020202020204" pitchFamily="34" charset="0"/>
              <a:buChar char="•"/>
            </a:pPr>
            <a:r>
              <a:rPr lang="cs-CZ" sz="2400" dirty="0" smtClean="0">
                <a:solidFill>
                  <a:srgbClr val="4E7437"/>
                </a:solidFill>
                <a:latin typeface="Arial Narrow" pitchFamily="34" charset="0"/>
              </a:rPr>
              <a:t>Pořízení </a:t>
            </a:r>
            <a:r>
              <a:rPr lang="cs-CZ" sz="2400" dirty="0">
                <a:solidFill>
                  <a:srgbClr val="4E7437"/>
                </a:solidFill>
                <a:latin typeface="Arial Narrow" pitchFamily="34" charset="0"/>
              </a:rPr>
              <a:t>strojů, technologií a dalšího vybavení sloužícího pro nezemědělskou činnost (nákup zařízení, užitkových vozů kategorie N1, vybavení, hardware, software) v souvislosti s projektem (včetně montáže a zkoušky před uvedením pořizovaného majetku do stavu způsobilého k užívání</a:t>
            </a:r>
            <a:r>
              <a:rPr lang="cs-CZ" sz="2400" dirty="0" smtClean="0">
                <a:solidFill>
                  <a:srgbClr val="4E7437"/>
                </a:solidFill>
                <a:latin typeface="Arial Narrow" pitchFamily="34" charset="0"/>
              </a:rPr>
              <a:t>)</a:t>
            </a:r>
          </a:p>
          <a:p>
            <a:pPr>
              <a:buFont typeface="Arial" panose="020B0604020202020204" pitchFamily="34" charset="0"/>
              <a:buChar char="•"/>
            </a:pPr>
            <a:r>
              <a:rPr lang="cs-CZ" sz="2400" dirty="0" smtClean="0">
                <a:solidFill>
                  <a:srgbClr val="4E7437"/>
                </a:solidFill>
                <a:latin typeface="Arial Narrow" pitchFamily="34" charset="0"/>
              </a:rPr>
              <a:t>Doplňující </a:t>
            </a:r>
            <a:r>
              <a:rPr lang="cs-CZ" sz="2400" dirty="0">
                <a:solidFill>
                  <a:srgbClr val="4E7437"/>
                </a:solidFill>
                <a:latin typeface="Arial Narrow" pitchFamily="34" charset="0"/>
              </a:rPr>
              <a:t>výdaje jako součást projektu (úprava povrchů, náklady na výstavbu odstavných a parkovacích stání, oplocení, nákup a výsadba doprovodné </a:t>
            </a:r>
            <a:r>
              <a:rPr lang="cs-CZ" sz="2400" dirty="0" smtClean="0">
                <a:solidFill>
                  <a:srgbClr val="4E7437"/>
                </a:solidFill>
                <a:latin typeface="Arial Narrow" pitchFamily="34" charset="0"/>
              </a:rPr>
              <a:t>zeleně).</a:t>
            </a:r>
            <a:endParaRPr lang="cs-CZ" sz="2400" dirty="0">
              <a:solidFill>
                <a:srgbClr val="4E7437"/>
              </a:solidFill>
              <a:latin typeface="Arial Narrow" pitchFamily="34" charset="0"/>
            </a:endParaRPr>
          </a:p>
          <a:p>
            <a:pPr>
              <a:buFont typeface="Arial" panose="020B0604020202020204" pitchFamily="34" charset="0"/>
              <a:buChar char="•"/>
            </a:pPr>
            <a:r>
              <a:rPr lang="cs-CZ" sz="2400" dirty="0" smtClean="0">
                <a:solidFill>
                  <a:srgbClr val="4E7437"/>
                </a:solidFill>
                <a:latin typeface="Arial Narrow" pitchFamily="34" charset="0"/>
              </a:rPr>
              <a:t>Nákup nemovitostí (10% ZV)</a:t>
            </a:r>
            <a:endParaRPr lang="cs-CZ" sz="1800" dirty="0"/>
          </a:p>
        </p:txBody>
      </p:sp>
    </p:spTree>
    <p:extLst>
      <p:ext uri="{BB962C8B-B14F-4D97-AF65-F5344CB8AC3E}">
        <p14:creationId xmlns:p14="http://schemas.microsoft.com/office/powerpoint/2010/main" val="11967379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539750" y="2205038"/>
            <a:ext cx="7543800" cy="1431925"/>
          </a:xfrm>
        </p:spPr>
        <p:txBody>
          <a:bodyPr/>
          <a:lstStyle/>
          <a:p>
            <a:pPr eaLnBrk="1" hangingPunct="1"/>
            <a:r>
              <a:rPr lang="cs-CZ" b="1" dirty="0" smtClean="0">
                <a:solidFill>
                  <a:srgbClr val="BA2F2C"/>
                </a:solidFill>
                <a:latin typeface="Arial Narrow" pitchFamily="34" charset="0"/>
              </a:rPr>
              <a:t>Pro všechny FICHE platí:</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cs-CZ" dirty="0">
                <a:solidFill>
                  <a:srgbClr val="BA2F2C"/>
                </a:solidFill>
                <a:latin typeface="Arial Narrow" pitchFamily="34" charset="0"/>
              </a:rPr>
              <a:t>Způsobilé </a:t>
            </a:r>
            <a:r>
              <a:rPr lang="cs-CZ" dirty="0" smtClean="0">
                <a:solidFill>
                  <a:srgbClr val="BA2F2C"/>
                </a:solidFill>
                <a:latin typeface="Arial Narrow" pitchFamily="34" charset="0"/>
              </a:rPr>
              <a:t>výdaje:</a:t>
            </a:r>
            <a:endParaRPr lang="cs-CZ" dirty="0">
              <a:solidFill>
                <a:srgbClr val="BA2F2C"/>
              </a:solidFill>
              <a:latin typeface="Arial Narrow" pitchFamily="34" charset="0"/>
            </a:endParaRPr>
          </a:p>
        </p:txBody>
      </p:sp>
      <p:sp>
        <p:nvSpPr>
          <p:cNvPr id="184323" name="Rectangle 3"/>
          <p:cNvSpPr>
            <a:spLocks noGrp="1" noChangeArrowheads="1"/>
          </p:cNvSpPr>
          <p:nvPr>
            <p:ph type="body" idx="1"/>
          </p:nvPr>
        </p:nvSpPr>
        <p:spPr/>
        <p:txBody>
          <a:bodyPr/>
          <a:lstStyle/>
          <a:p>
            <a:pPr>
              <a:lnSpc>
                <a:spcPct val="90000"/>
              </a:lnSpc>
            </a:pPr>
            <a:r>
              <a:rPr lang="cs-CZ" sz="2400" dirty="0" smtClean="0">
                <a:solidFill>
                  <a:srgbClr val="4E7437"/>
                </a:solidFill>
                <a:latin typeface="Arial Narrow" pitchFamily="34" charset="0"/>
              </a:rPr>
              <a:t>Jsou realizovány:</a:t>
            </a:r>
          </a:p>
          <a:p>
            <a:pPr lvl="1">
              <a:lnSpc>
                <a:spcPct val="90000"/>
              </a:lnSpc>
            </a:pPr>
            <a:r>
              <a:rPr lang="cs-CZ" sz="2000" dirty="0" smtClean="0">
                <a:solidFill>
                  <a:srgbClr val="4E7437"/>
                </a:solidFill>
                <a:latin typeface="Arial Narrow" pitchFamily="34" charset="0"/>
              </a:rPr>
              <a:t>Bezhotovostní platbou</a:t>
            </a:r>
          </a:p>
          <a:p>
            <a:pPr lvl="1">
              <a:lnSpc>
                <a:spcPct val="90000"/>
              </a:lnSpc>
            </a:pPr>
            <a:r>
              <a:rPr lang="cs-CZ" sz="2000" dirty="0" smtClean="0">
                <a:solidFill>
                  <a:srgbClr val="4E7437"/>
                </a:solidFill>
                <a:latin typeface="Arial Narrow" pitchFamily="34" charset="0"/>
              </a:rPr>
              <a:t>Hotovostní </a:t>
            </a:r>
            <a:r>
              <a:rPr lang="cs-CZ" sz="2000" dirty="0">
                <a:solidFill>
                  <a:srgbClr val="4E7437"/>
                </a:solidFill>
                <a:latin typeface="Arial Narrow" pitchFamily="34" charset="0"/>
              </a:rPr>
              <a:t>platbou (</a:t>
            </a:r>
            <a:r>
              <a:rPr lang="cs-CZ" sz="2000" dirty="0" smtClean="0">
                <a:solidFill>
                  <a:srgbClr val="4E7437"/>
                </a:solidFill>
                <a:latin typeface="Arial Narrow" pitchFamily="34" charset="0"/>
              </a:rPr>
              <a:t>max. </a:t>
            </a:r>
            <a:r>
              <a:rPr lang="cs-CZ" sz="2000" dirty="0">
                <a:solidFill>
                  <a:srgbClr val="4E7437"/>
                </a:solidFill>
                <a:latin typeface="Arial Narrow" pitchFamily="34" charset="0"/>
              </a:rPr>
              <a:t>100. tis na jeden projekt</a:t>
            </a:r>
            <a:r>
              <a:rPr lang="cs-CZ" sz="2000" dirty="0" smtClean="0">
                <a:solidFill>
                  <a:srgbClr val="4E7437"/>
                </a:solidFill>
                <a:latin typeface="Arial Narrow" pitchFamily="34" charset="0"/>
              </a:rPr>
              <a:t>)</a:t>
            </a:r>
            <a:endParaRPr lang="cs-CZ" sz="2400" dirty="0" smtClean="0">
              <a:solidFill>
                <a:srgbClr val="4E7437"/>
              </a:solidFill>
              <a:latin typeface="Arial Narrow" pitchFamily="34" charset="0"/>
            </a:endParaRPr>
          </a:p>
          <a:p>
            <a:pPr>
              <a:lnSpc>
                <a:spcPct val="90000"/>
              </a:lnSpc>
            </a:pPr>
            <a:r>
              <a:rPr lang="cs-CZ" sz="2400" dirty="0">
                <a:solidFill>
                  <a:srgbClr val="4E7437"/>
                </a:solidFill>
                <a:latin typeface="Arial Narrow" pitchFamily="34" charset="0"/>
              </a:rPr>
              <a:t>M</a:t>
            </a:r>
            <a:r>
              <a:rPr lang="cs-CZ" sz="2400" dirty="0" smtClean="0">
                <a:solidFill>
                  <a:srgbClr val="4E7437"/>
                </a:solidFill>
                <a:latin typeface="Arial Narrow" pitchFamily="34" charset="0"/>
              </a:rPr>
              <a:t>ohou vzniknou nejdříve ke dni podání Žádosti na MAS (na základě podepsané </a:t>
            </a:r>
            <a:r>
              <a:rPr lang="cs-CZ" sz="2400" dirty="0" err="1" smtClean="0">
                <a:solidFill>
                  <a:srgbClr val="4E7437"/>
                </a:solidFill>
                <a:latin typeface="Arial Narrow" pitchFamily="34" charset="0"/>
              </a:rPr>
              <a:t>ŽoD</a:t>
            </a:r>
            <a:r>
              <a:rPr lang="cs-CZ" sz="2400" dirty="0" smtClean="0">
                <a:solidFill>
                  <a:srgbClr val="4E7437"/>
                </a:solidFill>
                <a:latin typeface="Arial Narrow" pitchFamily="34" charset="0"/>
              </a:rPr>
              <a:t>)</a:t>
            </a:r>
          </a:p>
          <a:p>
            <a:pPr>
              <a:lnSpc>
                <a:spcPct val="90000"/>
              </a:lnSpc>
            </a:pPr>
            <a:r>
              <a:rPr lang="cs-CZ" sz="2400" dirty="0" smtClean="0">
                <a:solidFill>
                  <a:srgbClr val="4E7437"/>
                </a:solidFill>
                <a:latin typeface="Arial Narrow" pitchFamily="34" charset="0"/>
              </a:rPr>
              <a:t>Žadatel/příjemce </a:t>
            </a:r>
            <a:r>
              <a:rPr lang="cs-CZ" sz="2400" dirty="0">
                <a:solidFill>
                  <a:srgbClr val="4E7437"/>
                </a:solidFill>
                <a:latin typeface="Arial Narrow" pitchFamily="34" charset="0"/>
              </a:rPr>
              <a:t>dotace zabezpečuje financování realizace projektu nejprve z vlastních </a:t>
            </a:r>
            <a:r>
              <a:rPr lang="cs-CZ" sz="2400" dirty="0" smtClean="0">
                <a:solidFill>
                  <a:srgbClr val="4E7437"/>
                </a:solidFill>
                <a:latin typeface="Arial Narrow" pitchFamily="34" charset="0"/>
              </a:rPr>
              <a:t>zdrojů (předfinancování)</a:t>
            </a:r>
            <a:endParaRPr lang="cs-CZ" sz="2400" dirty="0">
              <a:solidFill>
                <a:srgbClr val="4E7437"/>
              </a:solidFill>
              <a:latin typeface="Arial Narrow" pitchFamily="34" charset="0"/>
            </a:endParaRPr>
          </a:p>
          <a:p>
            <a:pPr>
              <a:lnSpc>
                <a:spcPct val="90000"/>
              </a:lnSpc>
            </a:pPr>
            <a:r>
              <a:rPr lang="cs-CZ" sz="2400" dirty="0" smtClean="0">
                <a:solidFill>
                  <a:srgbClr val="4E7437"/>
                </a:solidFill>
                <a:latin typeface="Arial Narrow" pitchFamily="34" charset="0"/>
              </a:rPr>
              <a:t>Výše způsobilých výdajů je max. do výše sazby katalogu stavebních prací a materiálů (RTS, ÚRS, </a:t>
            </a:r>
            <a:r>
              <a:rPr lang="cs-CZ" sz="2400" dirty="0" err="1" smtClean="0">
                <a:solidFill>
                  <a:srgbClr val="4E7437"/>
                </a:solidFill>
                <a:latin typeface="Arial Narrow" pitchFamily="34" charset="0"/>
              </a:rPr>
              <a:t>Callida</a:t>
            </a:r>
            <a:r>
              <a:rPr lang="cs-CZ" sz="2400" dirty="0" smtClean="0">
                <a:solidFill>
                  <a:srgbClr val="4E7437"/>
                </a:solidFill>
                <a:latin typeface="Arial Narrow" pitchFamily="34" charset="0"/>
              </a:rPr>
              <a:t>)</a:t>
            </a:r>
          </a:p>
          <a:p>
            <a:pPr>
              <a:lnSpc>
                <a:spcPct val="90000"/>
              </a:lnSpc>
            </a:pPr>
            <a:r>
              <a:rPr lang="cs-CZ" sz="2400" dirty="0" smtClean="0">
                <a:solidFill>
                  <a:srgbClr val="4E7437"/>
                </a:solidFill>
                <a:latin typeface="Arial Narrow" pitchFamily="34" charset="0"/>
              </a:rPr>
              <a:t>U nákupu nemovitostí je nutný znalecký posudek, příjemce musí být vlastníkem nejpozději ke dni podání </a:t>
            </a:r>
            <a:r>
              <a:rPr lang="cs-CZ" sz="2400" dirty="0" err="1" smtClean="0">
                <a:solidFill>
                  <a:srgbClr val="4E7437"/>
                </a:solidFill>
                <a:latin typeface="Arial Narrow" pitchFamily="34" charset="0"/>
              </a:rPr>
              <a:t>ŽoP</a:t>
            </a:r>
            <a:r>
              <a:rPr lang="cs-CZ" sz="2400" dirty="0" smtClean="0">
                <a:solidFill>
                  <a:srgbClr val="4E7437"/>
                </a:solidFill>
                <a:latin typeface="Arial Narrow" pitchFamily="34" charset="0"/>
              </a:rPr>
              <a:t>.</a:t>
            </a:r>
            <a:endParaRPr lang="cs-CZ" sz="2400" dirty="0">
              <a:solidFill>
                <a:srgbClr val="4E7437"/>
              </a:solidFill>
              <a:latin typeface="Arial Narrow" pitchFamily="34" charset="0"/>
            </a:endParaRPr>
          </a:p>
        </p:txBody>
      </p:sp>
    </p:spTree>
    <p:extLst>
      <p:ext uri="{BB962C8B-B14F-4D97-AF65-F5344CB8AC3E}">
        <p14:creationId xmlns:p14="http://schemas.microsoft.com/office/powerpoint/2010/main" val="36461722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cs-CZ">
                <a:solidFill>
                  <a:srgbClr val="BA2F2C"/>
                </a:solidFill>
                <a:latin typeface="Arial Narrow" pitchFamily="34" charset="0"/>
              </a:rPr>
              <a:t>Další podmínky:</a:t>
            </a:r>
          </a:p>
        </p:txBody>
      </p:sp>
      <p:sp>
        <p:nvSpPr>
          <p:cNvPr id="144387" name="Rectangle 3"/>
          <p:cNvSpPr>
            <a:spLocks noGrp="1" noChangeArrowheads="1"/>
          </p:cNvSpPr>
          <p:nvPr>
            <p:ph type="body" idx="1"/>
          </p:nvPr>
        </p:nvSpPr>
        <p:spPr/>
        <p:txBody>
          <a:bodyPr/>
          <a:lstStyle/>
          <a:p>
            <a:pPr>
              <a:lnSpc>
                <a:spcPct val="90000"/>
              </a:lnSpc>
              <a:buFontTx/>
              <a:buNone/>
            </a:pPr>
            <a:endParaRPr lang="cs-CZ" sz="2400" dirty="0">
              <a:solidFill>
                <a:srgbClr val="4E7437"/>
              </a:solidFill>
              <a:latin typeface="Arial Narrow" pitchFamily="34" charset="0"/>
            </a:endParaRPr>
          </a:p>
          <a:p>
            <a:pPr>
              <a:lnSpc>
                <a:spcPct val="90000"/>
              </a:lnSpc>
              <a:buFontTx/>
              <a:buNone/>
            </a:pPr>
            <a:r>
              <a:rPr lang="cs-CZ" sz="2400" dirty="0">
                <a:solidFill>
                  <a:srgbClr val="4E7437"/>
                </a:solidFill>
                <a:latin typeface="Arial Narrow" pitchFamily="34" charset="0"/>
              </a:rPr>
              <a:t>V případě využití části objektu, který je předmětem projektu, pro jiné účely než jsou cíle a účel opatření/záměru, postupuje žadatel podle metodiky v příloze </a:t>
            </a:r>
            <a:r>
              <a:rPr lang="cs-CZ" sz="2400" dirty="0" smtClean="0">
                <a:solidFill>
                  <a:srgbClr val="4E7437"/>
                </a:solidFill>
                <a:latin typeface="Arial Narrow" pitchFamily="34" charset="0"/>
              </a:rPr>
              <a:t>15, Pravidel pro žadatele</a:t>
            </a:r>
            <a:endParaRPr lang="cs-CZ" sz="2400" dirty="0">
              <a:solidFill>
                <a:srgbClr val="4E7437"/>
              </a:solidFill>
              <a:latin typeface="Arial Narrow" pitchFamily="34" charset="0"/>
            </a:endParaRPr>
          </a:p>
          <a:p>
            <a:pPr>
              <a:lnSpc>
                <a:spcPct val="90000"/>
              </a:lnSpc>
              <a:buFontTx/>
              <a:buNone/>
            </a:pPr>
            <a:endParaRPr lang="cs-CZ" sz="2400" dirty="0">
              <a:solidFill>
                <a:srgbClr val="4E7437"/>
              </a:solidFill>
              <a:latin typeface="Arial Narrow" pitchFamily="34" charset="0"/>
            </a:endParaRPr>
          </a:p>
          <a:p>
            <a:pPr>
              <a:lnSpc>
                <a:spcPct val="90000"/>
              </a:lnSpc>
            </a:pPr>
            <a:r>
              <a:rPr lang="cs-CZ" sz="2000" dirty="0">
                <a:solidFill>
                  <a:srgbClr val="4E7437"/>
                </a:solidFill>
                <a:latin typeface="Arial Narrow" pitchFamily="34" charset="0"/>
              </a:rPr>
              <a:t>Pokud výdaje projektu (týká se i dílčích konstrukčních částí stavby) na stavební práce, materiál, technologie budov, společně slouží jak pro účely projektu, tak i pro jiné využití, pak se tyto výdaje nazývají společné výdaje. Mezi společné výdaje lze zařadit zejména výdaje na technická zařízení staveb, technickou infrastrukturu, příjezdové komunikace a střešní konstrukce. Při výskytu společných výdajů lze postupovat dvěma způsoby:</a:t>
            </a:r>
          </a:p>
          <a:p>
            <a:pPr lvl="1">
              <a:lnSpc>
                <a:spcPct val="90000"/>
              </a:lnSpc>
            </a:pPr>
            <a:r>
              <a:rPr lang="cs-CZ" sz="1800" dirty="0">
                <a:solidFill>
                  <a:srgbClr val="4E7437"/>
                </a:solidFill>
                <a:latin typeface="Arial Narrow" pitchFamily="34" charset="0"/>
              </a:rPr>
              <a:t>a) Veškeré společné výdaje se zahrnou do nezpůsobilých výdajů</a:t>
            </a:r>
          </a:p>
          <a:p>
            <a:pPr lvl="1">
              <a:lnSpc>
                <a:spcPct val="90000"/>
              </a:lnSpc>
            </a:pPr>
            <a:r>
              <a:rPr lang="cs-CZ" sz="1800" dirty="0">
                <a:solidFill>
                  <a:srgbClr val="4E7437"/>
                </a:solidFill>
                <a:latin typeface="Arial Narrow" pitchFamily="34" charset="0"/>
              </a:rPr>
              <a:t>b) Použije se vzorec podle metodiky pro výpočet způsobilých výdajů ze společných nákladů</a:t>
            </a:r>
          </a:p>
        </p:txBody>
      </p:sp>
    </p:spTree>
    <p:extLst>
      <p:ext uri="{BB962C8B-B14F-4D97-AF65-F5344CB8AC3E}">
        <p14:creationId xmlns:p14="http://schemas.microsoft.com/office/powerpoint/2010/main" val="12771583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cs-CZ" dirty="0" smtClean="0">
                <a:solidFill>
                  <a:srgbClr val="BA2F2C"/>
                </a:solidFill>
                <a:latin typeface="Arial Narrow" pitchFamily="34" charset="0"/>
              </a:rPr>
              <a:t>Obecná ustanovení:</a:t>
            </a:r>
            <a:endParaRPr lang="cs-CZ" dirty="0">
              <a:solidFill>
                <a:srgbClr val="BA2F2C"/>
              </a:solidFill>
              <a:latin typeface="Arial Narrow" pitchFamily="34" charset="0"/>
            </a:endParaRPr>
          </a:p>
        </p:txBody>
      </p:sp>
      <p:sp>
        <p:nvSpPr>
          <p:cNvPr id="144387" name="Rectangle 3"/>
          <p:cNvSpPr>
            <a:spLocks noGrp="1" noChangeArrowheads="1"/>
          </p:cNvSpPr>
          <p:nvPr>
            <p:ph type="body" idx="1"/>
          </p:nvPr>
        </p:nvSpPr>
        <p:spPr>
          <a:xfrm>
            <a:off x="457200" y="1196752"/>
            <a:ext cx="8229600" cy="4929411"/>
          </a:xfrm>
        </p:spPr>
        <p:txBody>
          <a:bodyPr/>
          <a:lstStyle/>
          <a:p>
            <a:r>
              <a:rPr lang="cs-CZ" sz="2000" dirty="0">
                <a:solidFill>
                  <a:srgbClr val="4E7437"/>
                </a:solidFill>
                <a:latin typeface="Arial Narrow" pitchFamily="34" charset="0"/>
              </a:rPr>
              <a:t>kontaktním místem pro žadatele/příjemce dotace pro předkládání veškeré dokumentace je příslušná MAS; v případě Dohody a Dodatků k Dohodě je kontaktním místem RO </a:t>
            </a:r>
            <a:r>
              <a:rPr lang="cs-CZ" sz="2000" dirty="0" smtClean="0">
                <a:solidFill>
                  <a:srgbClr val="4E7437"/>
                </a:solidFill>
                <a:latin typeface="Arial Narrow" pitchFamily="34" charset="0"/>
              </a:rPr>
              <a:t>SZIF</a:t>
            </a:r>
          </a:p>
          <a:p>
            <a:r>
              <a:rPr lang="cs-CZ" sz="2000" dirty="0">
                <a:solidFill>
                  <a:srgbClr val="4E7437"/>
                </a:solidFill>
                <a:latin typeface="Arial Narrow" pitchFamily="34" charset="0"/>
              </a:rPr>
              <a:t>žadatel/příjemce dotace odpovídá od data podání Žádosti o dotaci na MAS po dobu nejméně 10 let od proplacení dotace za to, že všechny jím uvedené údaje o projektu ve lhůtě vázanosti projektu na účel vůči poskytovateli dotace jsou úplné</a:t>
            </a:r>
            <a:r>
              <a:rPr lang="cs-CZ" sz="2000" dirty="0" smtClean="0">
                <a:solidFill>
                  <a:srgbClr val="4E7437"/>
                </a:solidFill>
                <a:latin typeface="Arial Narrow" pitchFamily="34" charset="0"/>
              </a:rPr>
              <a:t>,</a:t>
            </a:r>
          </a:p>
          <a:p>
            <a:r>
              <a:rPr lang="cs-CZ" sz="2000" dirty="0">
                <a:solidFill>
                  <a:srgbClr val="4E7437"/>
                </a:solidFill>
                <a:latin typeface="Arial Narrow" pitchFamily="34" charset="0"/>
              </a:rPr>
              <a:t>stavbu/část stavby, která je součástí projektu, lze užívat jen k účelu vymezenému zejména v kolaudačním rozhodnutí, v ohlášení stavby, ve veřejnoprávní smlouvě, v certifikátu autorizovaného inspektora, ve stavebním povolení, v oznámení o užívání stavby nebo v kolaudačním souhlasu, případně v souhlasu se změnou v užívání stavby</a:t>
            </a:r>
            <a:r>
              <a:rPr lang="cs-CZ" sz="2000" dirty="0" smtClean="0">
                <a:solidFill>
                  <a:srgbClr val="4E7437"/>
                </a:solidFill>
                <a:latin typeface="Arial Narrow" pitchFamily="34" charset="0"/>
              </a:rPr>
              <a:t>;</a:t>
            </a:r>
          </a:p>
          <a:p>
            <a:r>
              <a:rPr lang="cs-CZ" sz="2000" dirty="0">
                <a:solidFill>
                  <a:srgbClr val="4E7437"/>
                </a:solidFill>
                <a:latin typeface="Arial Narrow" pitchFamily="34" charset="0"/>
              </a:rPr>
              <a:t>výdaje financované z PRV nesmějí být současně financovány z jiných projektů PRV ani formou příspěvků ze strukturálních fondů, z Fondu soudržnosti nebo jiného finančního nástroje Unie. Žadatel/příjemce dotace však může současně čerpat finanční prostředky na způsobilé výdaje z PRV i z jiných finančních nástrojů EU, jestliže jsou použity pouze na financování vlastního podílu žadatele/příjemce dotace na projektu.</a:t>
            </a:r>
          </a:p>
        </p:txBody>
      </p:sp>
    </p:spTree>
    <p:extLst>
      <p:ext uri="{BB962C8B-B14F-4D97-AF65-F5344CB8AC3E}">
        <p14:creationId xmlns:p14="http://schemas.microsoft.com/office/powerpoint/2010/main" val="18539341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1043608" y="19653"/>
            <a:ext cx="7643192" cy="940966"/>
          </a:xfrm>
        </p:spPr>
        <p:txBody>
          <a:bodyPr/>
          <a:lstStyle/>
          <a:p>
            <a:r>
              <a:rPr lang="cs-CZ" dirty="0" smtClean="0">
                <a:solidFill>
                  <a:srgbClr val="BA2F2C"/>
                </a:solidFill>
                <a:latin typeface="Arial Narrow" pitchFamily="34" charset="0"/>
              </a:rPr>
              <a:t>Obecná ustanovení:</a:t>
            </a:r>
            <a:endParaRPr lang="cs-CZ" dirty="0">
              <a:solidFill>
                <a:srgbClr val="BA2F2C"/>
              </a:solidFill>
              <a:latin typeface="Arial Narrow" pitchFamily="34" charset="0"/>
            </a:endParaRPr>
          </a:p>
        </p:txBody>
      </p:sp>
      <p:sp>
        <p:nvSpPr>
          <p:cNvPr id="144387" name="Rectangle 3"/>
          <p:cNvSpPr>
            <a:spLocks noGrp="1" noChangeArrowheads="1"/>
          </p:cNvSpPr>
          <p:nvPr>
            <p:ph type="body" idx="1"/>
          </p:nvPr>
        </p:nvSpPr>
        <p:spPr>
          <a:xfrm>
            <a:off x="611560" y="764704"/>
            <a:ext cx="8229600" cy="4929411"/>
          </a:xfrm>
        </p:spPr>
        <p:txBody>
          <a:bodyPr/>
          <a:lstStyle/>
          <a:p>
            <a:r>
              <a:rPr lang="pl-PL" sz="2000" dirty="0">
                <a:solidFill>
                  <a:srgbClr val="4E7437"/>
                </a:solidFill>
                <a:latin typeface="Arial Narrow" pitchFamily="34" charset="0"/>
              </a:rPr>
              <a:t>žadatel/příjemce dotace je povinen zajistit realizaci projektu do 24 měsíců od podpisu Dohody; C</a:t>
            </a:r>
            <a:r>
              <a:rPr lang="pl-PL" sz="2000" dirty="0" smtClean="0">
                <a:solidFill>
                  <a:srgbClr val="4E7437"/>
                </a:solidFill>
                <a:latin typeface="Arial Narrow" pitchFamily="34" charset="0"/>
              </a:rPr>
              <a:t>,</a:t>
            </a:r>
          </a:p>
          <a:p>
            <a:r>
              <a:rPr lang="cs-CZ" sz="2000" dirty="0">
                <a:solidFill>
                  <a:srgbClr val="4E7437"/>
                </a:solidFill>
                <a:latin typeface="Arial Narrow" pitchFamily="34" charset="0"/>
              </a:rPr>
              <a:t>předmět projektu musí být provozován výhradně žadatelem/příjemcem dotace nejpozději od data předložení Žádosti o platbu na MAS až do termínu skončení lhůty vázanosti projektu na účel (v případě čl. 35 musí být předmět projektu provozován Společností dle § 2716 a následujících zákona č. 89/2012, Sb., občanský zákoník, ve znění pozdějších předpisů); C</a:t>
            </a:r>
            <a:r>
              <a:rPr lang="cs-CZ" sz="2000" dirty="0" smtClean="0">
                <a:solidFill>
                  <a:srgbClr val="4E7437"/>
                </a:solidFill>
                <a:latin typeface="Arial Narrow" pitchFamily="34" charset="0"/>
              </a:rPr>
              <a:t>,</a:t>
            </a:r>
          </a:p>
          <a:p>
            <a:r>
              <a:rPr lang="cs-CZ" sz="2000" dirty="0">
                <a:solidFill>
                  <a:srgbClr val="4E7437"/>
                </a:solidFill>
                <a:latin typeface="Arial Narrow" pitchFamily="34" charset="0"/>
              </a:rPr>
              <a:t>žadatel/příjemce dotace musí mít uspořádány právní vztahy k nemovitostem, na kterých jsou realizovány stavební výdaje (vztahuje se na stavbu i pozemek pod stavbou), nebo do kterých budou umístěny podpořené stroje, technologie nebo vybavení (vztahuje se pouze na stavbu) dle specifických podmínek Pravidel, od data podání Žádosti o platbu na MAS do konce lhůty vázanosti projektu na účel; D jinak K</a:t>
            </a:r>
            <a:r>
              <a:rPr lang="cs-CZ" sz="2000" dirty="0" smtClean="0">
                <a:solidFill>
                  <a:srgbClr val="4E7437"/>
                </a:solidFill>
                <a:latin typeface="Arial Narrow" pitchFamily="34" charset="0"/>
              </a:rPr>
              <a:t>,</a:t>
            </a:r>
          </a:p>
          <a:p>
            <a:r>
              <a:rPr lang="cs-CZ" sz="2000" dirty="0">
                <a:solidFill>
                  <a:srgbClr val="4E7437"/>
                </a:solidFill>
                <a:latin typeface="Arial Narrow" pitchFamily="34" charset="0"/>
              </a:rPr>
              <a:t>v případě, že projekt/část projektu podléhá řízení stavebního úřadu, musí být odpovídající povolení stavebního úřadu (viz kapitola 1 písm. </a:t>
            </a:r>
            <a:r>
              <a:rPr lang="cs-CZ" sz="2000" dirty="0" err="1">
                <a:solidFill>
                  <a:srgbClr val="4E7437"/>
                </a:solidFill>
                <a:latin typeface="Arial Narrow" pitchFamily="34" charset="0"/>
              </a:rPr>
              <a:t>ll</a:t>
            </a:r>
            <a:r>
              <a:rPr lang="cs-CZ" sz="2000" dirty="0">
                <a:solidFill>
                  <a:srgbClr val="4E7437"/>
                </a:solidFill>
                <a:latin typeface="Arial Narrow" pitchFamily="34" charset="0"/>
              </a:rPr>
              <a:t>) těchto Pravidel), na jehož základě lze projekt/část projektu realizovat v souladu se zákonem č. 183/2006 Sb., o územním plánování a stavebním řádu (stavební zákon), ve znění pozdějších předpisů, pravomocné a platné (v případě veřejnoprávní smlouvy platné a účinné) již k datu podání Žádosti o dotaci na MAS; C. </a:t>
            </a:r>
          </a:p>
        </p:txBody>
      </p:sp>
    </p:spTree>
    <p:extLst>
      <p:ext uri="{BB962C8B-B14F-4D97-AF65-F5344CB8AC3E}">
        <p14:creationId xmlns:p14="http://schemas.microsoft.com/office/powerpoint/2010/main" val="7784098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1043608" y="19653"/>
            <a:ext cx="7643192" cy="940966"/>
          </a:xfrm>
        </p:spPr>
        <p:txBody>
          <a:bodyPr/>
          <a:lstStyle/>
          <a:p>
            <a:r>
              <a:rPr lang="cs-CZ" dirty="0" smtClean="0">
                <a:solidFill>
                  <a:srgbClr val="BA2F2C"/>
                </a:solidFill>
                <a:latin typeface="Arial Narrow" pitchFamily="34" charset="0"/>
              </a:rPr>
              <a:t>Obecná ustanovení:</a:t>
            </a:r>
            <a:endParaRPr lang="cs-CZ" dirty="0">
              <a:solidFill>
                <a:srgbClr val="BA2F2C"/>
              </a:solidFill>
              <a:latin typeface="Arial Narrow" pitchFamily="34" charset="0"/>
            </a:endParaRPr>
          </a:p>
        </p:txBody>
      </p:sp>
      <p:sp>
        <p:nvSpPr>
          <p:cNvPr id="144387" name="Rectangle 3"/>
          <p:cNvSpPr>
            <a:spLocks noGrp="1" noChangeArrowheads="1"/>
          </p:cNvSpPr>
          <p:nvPr>
            <p:ph type="body" idx="1"/>
          </p:nvPr>
        </p:nvSpPr>
        <p:spPr>
          <a:xfrm>
            <a:off x="611560" y="764704"/>
            <a:ext cx="8229600" cy="4929411"/>
          </a:xfrm>
        </p:spPr>
        <p:txBody>
          <a:bodyPr/>
          <a:lstStyle/>
          <a:p>
            <a:endParaRPr lang="cs-CZ" sz="2000" dirty="0" smtClean="0">
              <a:solidFill>
                <a:srgbClr val="4E7437"/>
              </a:solidFill>
              <a:latin typeface="Arial Narrow" pitchFamily="34" charset="0"/>
            </a:endParaRPr>
          </a:p>
          <a:p>
            <a:r>
              <a:rPr lang="cs-CZ" sz="2000" dirty="0" smtClean="0">
                <a:solidFill>
                  <a:srgbClr val="4E7437"/>
                </a:solidFill>
                <a:latin typeface="Arial Narrow" pitchFamily="34" charset="0"/>
              </a:rPr>
              <a:t>dotaci </a:t>
            </a:r>
            <a:r>
              <a:rPr lang="cs-CZ" sz="2000" dirty="0">
                <a:solidFill>
                  <a:srgbClr val="4E7437"/>
                </a:solidFill>
                <a:latin typeface="Arial Narrow" pitchFamily="34" charset="0"/>
              </a:rPr>
              <a:t>nelze poskytnout/proplatit v případě, pokud bylo ze strany žadatele/příjemce dotace či s jeho vědomím třetí osobou podáno nepravdivé prohlášení nebo nepravdivý důkaz; C. Příjemci bude navíc v rámci stejné operace ukončena administrace všech dosud neproplacených Žádostí a bude vyloučen ze stejné operace během kalendářního roku zjištění nesouladu a během následujícího kalendářního roku</a:t>
            </a:r>
            <a:r>
              <a:rPr lang="cs-CZ" sz="2000" dirty="0" smtClean="0">
                <a:solidFill>
                  <a:srgbClr val="4E7437"/>
                </a:solidFill>
                <a:latin typeface="Arial Narrow" pitchFamily="34" charset="0"/>
              </a:rPr>
              <a:t>,</a:t>
            </a:r>
          </a:p>
          <a:p>
            <a:endParaRPr lang="cs-CZ" sz="2000" dirty="0">
              <a:solidFill>
                <a:srgbClr val="4E7437"/>
              </a:solidFill>
              <a:latin typeface="Arial Narrow" pitchFamily="34" charset="0"/>
            </a:endParaRPr>
          </a:p>
        </p:txBody>
      </p:sp>
    </p:spTree>
    <p:extLst>
      <p:ext uri="{BB962C8B-B14F-4D97-AF65-F5344CB8AC3E}">
        <p14:creationId xmlns:p14="http://schemas.microsoft.com/office/powerpoint/2010/main" val="30796641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cs-CZ" dirty="0" smtClean="0">
                <a:solidFill>
                  <a:srgbClr val="BA2F2C"/>
                </a:solidFill>
                <a:latin typeface="Arial Narrow" pitchFamily="34" charset="0"/>
              </a:rPr>
              <a:t>Doložení příloh k výběrovému/zadávacímu řízení:</a:t>
            </a:r>
            <a:endParaRPr lang="cs-CZ" dirty="0">
              <a:solidFill>
                <a:srgbClr val="BA2F2C"/>
              </a:solidFill>
              <a:latin typeface="Arial Narrow" pitchFamily="34" charset="0"/>
            </a:endParaRPr>
          </a:p>
        </p:txBody>
      </p:sp>
      <p:sp>
        <p:nvSpPr>
          <p:cNvPr id="144387" name="Rectangle 3"/>
          <p:cNvSpPr>
            <a:spLocks noGrp="1" noChangeArrowheads="1"/>
          </p:cNvSpPr>
          <p:nvPr>
            <p:ph type="body" idx="1"/>
          </p:nvPr>
        </p:nvSpPr>
        <p:spPr/>
        <p:txBody>
          <a:bodyPr/>
          <a:lstStyle/>
          <a:p>
            <a:endParaRPr lang="cs-CZ" sz="2000" dirty="0" smtClean="0">
              <a:solidFill>
                <a:srgbClr val="4E7437"/>
              </a:solidFill>
              <a:latin typeface="Arial Narrow" pitchFamily="34" charset="0"/>
            </a:endParaRPr>
          </a:p>
          <a:p>
            <a:r>
              <a:rPr lang="cs-CZ" sz="2000" dirty="0" smtClean="0">
                <a:solidFill>
                  <a:srgbClr val="4E7437"/>
                </a:solidFill>
                <a:latin typeface="Arial Narrow" pitchFamily="34" charset="0"/>
              </a:rPr>
              <a:t>Žadatel </a:t>
            </a:r>
            <a:r>
              <a:rPr lang="cs-CZ" sz="2000" dirty="0">
                <a:solidFill>
                  <a:srgbClr val="4E7437"/>
                </a:solidFill>
                <a:latin typeface="Arial Narrow" pitchFamily="34" charset="0"/>
              </a:rPr>
              <a:t>předloží </a:t>
            </a:r>
            <a:r>
              <a:rPr lang="cs-CZ" sz="2000" dirty="0" smtClean="0">
                <a:solidFill>
                  <a:srgbClr val="4E7437"/>
                </a:solidFill>
                <a:latin typeface="Arial Narrow" pitchFamily="34" charset="0"/>
              </a:rPr>
              <a:t>nejdříve na MAS </a:t>
            </a:r>
            <a:r>
              <a:rPr lang="cs-CZ" sz="2000" dirty="0">
                <a:solidFill>
                  <a:srgbClr val="4E7437"/>
                </a:solidFill>
                <a:latin typeface="Arial Narrow" pitchFamily="34" charset="0"/>
              </a:rPr>
              <a:t>v termínu do </a:t>
            </a:r>
            <a:r>
              <a:rPr lang="cs-CZ" sz="2000" b="1" dirty="0" smtClean="0">
                <a:solidFill>
                  <a:srgbClr val="4E7437"/>
                </a:solidFill>
                <a:latin typeface="Arial Narrow" pitchFamily="34" charset="0"/>
              </a:rPr>
              <a:t>63. kalendářního dne </a:t>
            </a:r>
            <a:r>
              <a:rPr lang="cs-CZ" sz="2000" dirty="0">
                <a:solidFill>
                  <a:srgbClr val="4E7437"/>
                </a:solidFill>
                <a:latin typeface="Arial Narrow" pitchFamily="34" charset="0"/>
              </a:rPr>
              <a:t>od finálního data zaregistrování Žádosti o dotaci na RO </a:t>
            </a:r>
            <a:r>
              <a:rPr lang="cs-CZ" sz="2000" dirty="0" smtClean="0">
                <a:solidFill>
                  <a:srgbClr val="4E7437"/>
                </a:solidFill>
                <a:latin typeface="Arial Narrow" pitchFamily="34" charset="0"/>
              </a:rPr>
              <a:t>SZIF, ke </a:t>
            </a:r>
            <a:r>
              <a:rPr lang="cs-CZ" sz="2000" dirty="0">
                <a:solidFill>
                  <a:srgbClr val="4E7437"/>
                </a:solidFill>
                <a:latin typeface="Arial Narrow" pitchFamily="34" charset="0"/>
              </a:rPr>
              <a:t>kontrole kompletní </a:t>
            </a:r>
            <a:r>
              <a:rPr lang="cs-CZ" sz="2000" b="1" dirty="0">
                <a:solidFill>
                  <a:srgbClr val="4E7437"/>
                </a:solidFill>
                <a:latin typeface="Arial Narrow" pitchFamily="34" charset="0"/>
              </a:rPr>
              <a:t>dokumentaci k zrealizovanému výběrovému/zadávacímu </a:t>
            </a:r>
            <a:r>
              <a:rPr lang="cs-CZ" sz="2000" b="1" dirty="0" smtClean="0">
                <a:solidFill>
                  <a:srgbClr val="4E7437"/>
                </a:solidFill>
                <a:latin typeface="Arial Narrow" pitchFamily="34" charset="0"/>
              </a:rPr>
              <a:t>řízení</a:t>
            </a:r>
          </a:p>
          <a:p>
            <a:endParaRPr lang="cs-CZ" sz="2000" dirty="0" smtClean="0">
              <a:solidFill>
                <a:srgbClr val="4E7437"/>
              </a:solidFill>
              <a:latin typeface="Arial Narrow" pitchFamily="34" charset="0"/>
            </a:endParaRPr>
          </a:p>
          <a:p>
            <a:r>
              <a:rPr lang="cs-CZ" sz="2000" dirty="0" smtClean="0">
                <a:solidFill>
                  <a:srgbClr val="4E7437"/>
                </a:solidFill>
                <a:latin typeface="Arial Narrow" pitchFamily="34" charset="0"/>
              </a:rPr>
              <a:t>Žadatel </a:t>
            </a:r>
            <a:r>
              <a:rPr lang="cs-CZ" sz="2000" dirty="0">
                <a:solidFill>
                  <a:srgbClr val="4E7437"/>
                </a:solidFill>
                <a:latin typeface="Arial Narrow" pitchFamily="34" charset="0"/>
              </a:rPr>
              <a:t>předloží na RO SZIF </a:t>
            </a:r>
            <a:r>
              <a:rPr lang="cs-CZ" sz="2000" b="1" dirty="0">
                <a:solidFill>
                  <a:srgbClr val="4E7437"/>
                </a:solidFill>
                <a:latin typeface="Arial Narrow" pitchFamily="34" charset="0"/>
              </a:rPr>
              <a:t>70. kalendářního dne </a:t>
            </a:r>
            <a:r>
              <a:rPr lang="cs-CZ" sz="2000" dirty="0">
                <a:solidFill>
                  <a:srgbClr val="4E7437"/>
                </a:solidFill>
                <a:latin typeface="Arial Narrow" pitchFamily="34" charset="0"/>
              </a:rPr>
              <a:t>od finálního data zaregistrování Žádosti o dotaci na RO SZIF uvedeného ve Výzvě MAS ke kontrole </a:t>
            </a:r>
            <a:r>
              <a:rPr lang="cs-CZ" sz="2000" b="1" dirty="0">
                <a:solidFill>
                  <a:srgbClr val="4E7437"/>
                </a:solidFill>
                <a:latin typeface="Arial Narrow" pitchFamily="34" charset="0"/>
              </a:rPr>
              <a:t>kompletní dokumentaci k zrealizovanému výběrovému/zadávacímu řízení </a:t>
            </a:r>
            <a:r>
              <a:rPr lang="cs-CZ" sz="2000" dirty="0">
                <a:solidFill>
                  <a:srgbClr val="4E7437"/>
                </a:solidFill>
                <a:latin typeface="Arial Narrow" pitchFamily="34" charset="0"/>
              </a:rPr>
              <a:t>dle Seznamu dokumentace z výběrového/zadávacího řízení, který je k dispozici na internetových stránkách www.eagri.cz/prv a www.szif.cz; C,</a:t>
            </a:r>
          </a:p>
        </p:txBody>
      </p:sp>
    </p:spTree>
    <p:extLst>
      <p:ext uri="{BB962C8B-B14F-4D97-AF65-F5344CB8AC3E}">
        <p14:creationId xmlns:p14="http://schemas.microsoft.com/office/powerpoint/2010/main" val="2287192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cs-CZ" dirty="0" smtClean="0">
                <a:solidFill>
                  <a:srgbClr val="BA2F2C"/>
                </a:solidFill>
                <a:latin typeface="Arial Narrow" pitchFamily="34" charset="0"/>
              </a:rPr>
              <a:t>Kritéria přijatelnosti  pro všechny </a:t>
            </a:r>
            <a:r>
              <a:rPr lang="cs-CZ" dirty="0" err="1" smtClean="0">
                <a:solidFill>
                  <a:srgbClr val="BA2F2C"/>
                </a:solidFill>
                <a:latin typeface="Arial Narrow" pitchFamily="34" charset="0"/>
              </a:rPr>
              <a:t>Fiche</a:t>
            </a:r>
            <a:r>
              <a:rPr lang="cs-CZ" dirty="0" smtClean="0">
                <a:solidFill>
                  <a:srgbClr val="BA2F2C"/>
                </a:solidFill>
                <a:latin typeface="Arial Narrow" pitchFamily="34" charset="0"/>
              </a:rPr>
              <a:t>:</a:t>
            </a:r>
            <a:endParaRPr lang="cs-CZ" dirty="0">
              <a:solidFill>
                <a:srgbClr val="BA2F2C"/>
              </a:solidFill>
              <a:latin typeface="Arial Narrow" pitchFamily="34" charset="0"/>
            </a:endParaRPr>
          </a:p>
        </p:txBody>
      </p:sp>
      <p:sp>
        <p:nvSpPr>
          <p:cNvPr id="133123" name="Rectangle 3"/>
          <p:cNvSpPr>
            <a:spLocks noGrp="1" noChangeArrowheads="1"/>
          </p:cNvSpPr>
          <p:nvPr>
            <p:ph type="body" idx="1"/>
          </p:nvPr>
        </p:nvSpPr>
        <p:spPr>
          <a:xfrm>
            <a:off x="467544" y="1196752"/>
            <a:ext cx="8229600" cy="4525963"/>
          </a:xfrm>
        </p:spPr>
        <p:txBody>
          <a:bodyPr/>
          <a:lstStyle/>
          <a:p>
            <a:pPr marL="0" indent="0">
              <a:lnSpc>
                <a:spcPct val="80000"/>
              </a:lnSpc>
              <a:buNone/>
            </a:pPr>
            <a:endParaRPr lang="cs-CZ" sz="1600" dirty="0">
              <a:solidFill>
                <a:srgbClr val="4E7437"/>
              </a:solidFill>
              <a:latin typeface="Arial Narrow" pitchFamily="34" charset="0"/>
            </a:endParaRPr>
          </a:p>
          <a:p>
            <a:pPr>
              <a:lnSpc>
                <a:spcPct val="80000"/>
              </a:lnSpc>
            </a:pPr>
            <a:endParaRPr lang="cs-CZ" sz="2400" dirty="0" smtClean="0">
              <a:solidFill>
                <a:srgbClr val="4E7437"/>
              </a:solidFill>
              <a:latin typeface="Arial Narrow" pitchFamily="34" charset="0"/>
            </a:endParaRPr>
          </a:p>
          <a:p>
            <a:pPr>
              <a:lnSpc>
                <a:spcPct val="80000"/>
              </a:lnSpc>
            </a:pPr>
            <a:r>
              <a:rPr lang="cs-CZ" sz="2400" dirty="0" smtClean="0">
                <a:solidFill>
                  <a:srgbClr val="4E7437"/>
                </a:solidFill>
                <a:latin typeface="Arial Narrow" pitchFamily="34" charset="0"/>
              </a:rPr>
              <a:t>Projekt </a:t>
            </a:r>
            <a:r>
              <a:rPr lang="cs-CZ" sz="2400" dirty="0">
                <a:solidFill>
                  <a:srgbClr val="4E7437"/>
                </a:solidFill>
                <a:latin typeface="Arial Narrow" pitchFamily="34" charset="0"/>
              </a:rPr>
              <a:t>lze realizovat na území příslušné MAS; projekt lze výjimečně realizovat i mimo území MAS (kromě měst nad 25 tis. obyvatel) za předpokladu, že prospěch z projektu připadne do </a:t>
            </a:r>
            <a:r>
              <a:rPr lang="cs-CZ" sz="2400" dirty="0" smtClean="0">
                <a:solidFill>
                  <a:srgbClr val="4E7437"/>
                </a:solidFill>
                <a:latin typeface="Arial Narrow" pitchFamily="34" charset="0"/>
              </a:rPr>
              <a:t>území; C.</a:t>
            </a:r>
          </a:p>
          <a:p>
            <a:pPr>
              <a:lnSpc>
                <a:spcPct val="80000"/>
              </a:lnSpc>
            </a:pPr>
            <a:endParaRPr lang="cs-CZ" sz="2400" dirty="0" smtClean="0">
              <a:solidFill>
                <a:srgbClr val="4E7437"/>
              </a:solidFill>
              <a:latin typeface="Arial Narrow" pitchFamily="34" charset="0"/>
            </a:endParaRPr>
          </a:p>
          <a:p>
            <a:pPr marL="0" indent="0">
              <a:lnSpc>
                <a:spcPct val="80000"/>
              </a:lnSpc>
              <a:buNone/>
            </a:pPr>
            <a:endParaRPr lang="cs-CZ" sz="2400" dirty="0">
              <a:solidFill>
                <a:srgbClr val="4E7437"/>
              </a:solidFill>
              <a:latin typeface="Arial Narrow" pitchFamily="34" charset="0"/>
            </a:endParaRPr>
          </a:p>
          <a:p>
            <a:pPr>
              <a:lnSpc>
                <a:spcPct val="80000"/>
              </a:lnSpc>
            </a:pPr>
            <a:r>
              <a:rPr lang="cs-CZ" sz="2400" dirty="0" smtClean="0">
                <a:solidFill>
                  <a:srgbClr val="4E7437"/>
                </a:solidFill>
                <a:latin typeface="Arial Narrow" pitchFamily="34" charset="0"/>
              </a:rPr>
              <a:t>Projekt </a:t>
            </a:r>
            <a:r>
              <a:rPr lang="cs-CZ" sz="2400" dirty="0">
                <a:solidFill>
                  <a:srgbClr val="4E7437"/>
                </a:solidFill>
                <a:latin typeface="Arial Narrow" pitchFamily="34" charset="0"/>
              </a:rPr>
              <a:t>je v souladu s SCLLD příslušné MAS; C.</a:t>
            </a:r>
            <a:endParaRPr lang="cs-CZ" sz="2400" dirty="0" smtClean="0">
              <a:solidFill>
                <a:srgbClr val="4E7437"/>
              </a:solidFill>
              <a:latin typeface="Arial Narrow" pitchFamily="34" charset="0"/>
            </a:endParaRPr>
          </a:p>
          <a:p>
            <a:pPr>
              <a:lnSpc>
                <a:spcPct val="80000"/>
              </a:lnSpc>
            </a:pPr>
            <a:endParaRPr lang="cs-CZ" sz="2400" dirty="0">
              <a:solidFill>
                <a:srgbClr val="4E7437"/>
              </a:solidFill>
              <a:latin typeface="Arial Narrow" pitchFamily="34" charset="0"/>
            </a:endParaRPr>
          </a:p>
        </p:txBody>
      </p:sp>
    </p:spTree>
    <p:extLst>
      <p:ext uri="{BB962C8B-B14F-4D97-AF65-F5344CB8AC3E}">
        <p14:creationId xmlns:p14="http://schemas.microsoft.com/office/powerpoint/2010/main" val="7977314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4294967295"/>
          </p:nvPr>
        </p:nvSpPr>
        <p:spPr>
          <a:xfrm>
            <a:off x="827088" y="260350"/>
            <a:ext cx="8316912" cy="5835650"/>
          </a:xfrm>
        </p:spPr>
        <p:txBody>
          <a:bodyPr/>
          <a:lstStyle/>
          <a:p>
            <a:pPr eaLnBrk="1" hangingPunct="1">
              <a:lnSpc>
                <a:spcPct val="80000"/>
              </a:lnSpc>
              <a:defRPr/>
            </a:pPr>
            <a:endParaRPr lang="cs-CZ" sz="2000" dirty="0" smtClean="0"/>
          </a:p>
          <a:p>
            <a:pPr eaLnBrk="1" hangingPunct="1">
              <a:lnSpc>
                <a:spcPct val="80000"/>
              </a:lnSpc>
              <a:defRPr/>
            </a:pPr>
            <a:endParaRPr lang="cs-CZ" sz="2000" dirty="0" smtClean="0"/>
          </a:p>
          <a:p>
            <a:pPr eaLnBrk="1" hangingPunct="1">
              <a:lnSpc>
                <a:spcPct val="80000"/>
              </a:lnSpc>
              <a:defRPr/>
            </a:pPr>
            <a:endParaRPr lang="cs-CZ" sz="2000" dirty="0" smtClean="0"/>
          </a:p>
          <a:p>
            <a:pPr eaLnBrk="1" hangingPunct="1">
              <a:lnSpc>
                <a:spcPct val="80000"/>
              </a:lnSpc>
              <a:defRPr/>
            </a:pPr>
            <a:r>
              <a:rPr lang="cs-CZ" sz="2000" dirty="0" smtClean="0">
                <a:solidFill>
                  <a:srgbClr val="BA2F2C"/>
                </a:solidFill>
                <a:latin typeface="Arial Narrow" pitchFamily="34" charset="0"/>
              </a:rPr>
              <a:t>V daném kole příjmu žádostí může žadatel podat v rámci jedné </a:t>
            </a:r>
            <a:r>
              <a:rPr lang="cs-CZ" sz="2000" dirty="0" err="1" smtClean="0">
                <a:solidFill>
                  <a:srgbClr val="BA2F2C"/>
                </a:solidFill>
                <a:latin typeface="Arial Narrow" pitchFamily="34" charset="0"/>
              </a:rPr>
              <a:t>Fiche</a:t>
            </a:r>
            <a:r>
              <a:rPr lang="cs-CZ" sz="2000" dirty="0" smtClean="0">
                <a:solidFill>
                  <a:srgbClr val="BA2F2C"/>
                </a:solidFill>
                <a:latin typeface="Arial Narrow" pitchFamily="34" charset="0"/>
              </a:rPr>
              <a:t> pouze jednu Žádost</a:t>
            </a:r>
          </a:p>
          <a:p>
            <a:pPr eaLnBrk="1" hangingPunct="1">
              <a:lnSpc>
                <a:spcPct val="80000"/>
              </a:lnSpc>
              <a:defRPr/>
            </a:pPr>
            <a:endParaRPr lang="cs-CZ" sz="2000" dirty="0" smtClean="0">
              <a:solidFill>
                <a:srgbClr val="BA2F2C"/>
              </a:solidFill>
              <a:latin typeface="Arial Narrow" pitchFamily="34" charset="0"/>
            </a:endParaRPr>
          </a:p>
          <a:p>
            <a:pPr eaLnBrk="1" hangingPunct="1">
              <a:lnSpc>
                <a:spcPct val="80000"/>
              </a:lnSpc>
              <a:defRPr/>
            </a:pPr>
            <a:r>
              <a:rPr lang="cs-CZ" sz="2000" dirty="0" smtClean="0">
                <a:solidFill>
                  <a:srgbClr val="4E7437"/>
                </a:solidFill>
                <a:latin typeface="Arial Narrow" pitchFamily="34" charset="0"/>
              </a:rPr>
              <a:t>Kontaktním místem pro žadatele pro předkládání veškeré dokumentace je MAS (Kyjovské Slovácko v pohybu)</a:t>
            </a:r>
          </a:p>
          <a:p>
            <a:pPr eaLnBrk="1" hangingPunct="1">
              <a:lnSpc>
                <a:spcPct val="80000"/>
              </a:lnSpc>
              <a:defRPr/>
            </a:pPr>
            <a:endParaRPr lang="cs-CZ" sz="2000" dirty="0" smtClean="0">
              <a:solidFill>
                <a:srgbClr val="BA2F2C"/>
              </a:solidFill>
              <a:latin typeface="Arial Narrow" pitchFamily="34" charset="0"/>
            </a:endParaRPr>
          </a:p>
          <a:p>
            <a:pPr eaLnBrk="1" hangingPunct="1">
              <a:lnSpc>
                <a:spcPct val="80000"/>
              </a:lnSpc>
              <a:defRPr/>
            </a:pPr>
            <a:r>
              <a:rPr lang="cs-CZ" sz="2000" dirty="0" smtClean="0">
                <a:solidFill>
                  <a:srgbClr val="BA2F2C"/>
                </a:solidFill>
                <a:latin typeface="Arial Narrow" pitchFamily="34" charset="0"/>
              </a:rPr>
              <a:t>ABCD ve </a:t>
            </a:r>
            <a:r>
              <a:rPr lang="cs-CZ" sz="2000" dirty="0" err="1" smtClean="0">
                <a:solidFill>
                  <a:srgbClr val="BA2F2C"/>
                </a:solidFill>
                <a:latin typeface="Arial Narrow" pitchFamily="34" charset="0"/>
              </a:rPr>
              <a:t>fichích</a:t>
            </a:r>
            <a:r>
              <a:rPr lang="cs-CZ" sz="2000" dirty="0" smtClean="0">
                <a:solidFill>
                  <a:srgbClr val="BA2F2C"/>
                </a:solidFill>
                <a:latin typeface="Arial Narrow" pitchFamily="34" charset="0"/>
              </a:rPr>
              <a:t> a Pravidlech – sankce za nedodržení podmínek</a:t>
            </a:r>
          </a:p>
          <a:p>
            <a:pPr eaLnBrk="1" hangingPunct="1">
              <a:lnSpc>
                <a:spcPct val="80000"/>
              </a:lnSpc>
              <a:buFontTx/>
              <a:buNone/>
              <a:defRPr/>
            </a:pPr>
            <a:r>
              <a:rPr lang="cs-CZ" sz="2000" dirty="0" smtClean="0">
                <a:solidFill>
                  <a:srgbClr val="BA2F2C"/>
                </a:solidFill>
                <a:latin typeface="Arial Narrow" pitchFamily="34" charset="0"/>
              </a:rPr>
              <a:t>	 10-50-100%  a nápravné opatření</a:t>
            </a:r>
          </a:p>
          <a:p>
            <a:pPr marL="0" indent="0" eaLnBrk="1" hangingPunct="1">
              <a:lnSpc>
                <a:spcPct val="80000"/>
              </a:lnSpc>
              <a:buFontTx/>
              <a:buNone/>
              <a:defRPr/>
            </a:pPr>
            <a:endParaRPr lang="cs-CZ" sz="2000" dirty="0" smtClean="0">
              <a:solidFill>
                <a:srgbClr val="BA2F2C"/>
              </a:solidFill>
              <a:latin typeface="Arial Narrow" pitchFamily="34" charset="0"/>
            </a:endParaRPr>
          </a:p>
          <a:p>
            <a:pPr eaLnBrk="1" hangingPunct="1">
              <a:lnSpc>
                <a:spcPct val="80000"/>
              </a:lnSpc>
              <a:defRPr/>
            </a:pPr>
            <a:r>
              <a:rPr lang="cs-CZ" sz="2000" dirty="0" smtClean="0">
                <a:solidFill>
                  <a:srgbClr val="4E7437"/>
                </a:solidFill>
                <a:latin typeface="Arial Narrow" pitchFamily="34" charset="0"/>
              </a:rPr>
              <a:t>Žádost musí být podepsaná žadatelem, statutárním zástupcem nebo úředně zmocněnou osobou osobně v kanceláři MAS</a:t>
            </a:r>
          </a:p>
          <a:p>
            <a:pPr eaLnBrk="1" hangingPunct="1">
              <a:lnSpc>
                <a:spcPct val="80000"/>
              </a:lnSpc>
              <a:defRPr/>
            </a:pPr>
            <a:endParaRPr lang="cs-CZ" sz="2000" dirty="0" smtClean="0">
              <a:solidFill>
                <a:srgbClr val="BA2F2C"/>
              </a:solidFill>
              <a:latin typeface="Arial Narrow" pitchFamily="34" charset="0"/>
            </a:endParaRPr>
          </a:p>
          <a:p>
            <a:pPr eaLnBrk="1" hangingPunct="1">
              <a:lnSpc>
                <a:spcPct val="80000"/>
              </a:lnSpc>
              <a:defRPr/>
            </a:pPr>
            <a:endParaRPr lang="cs-CZ" sz="2000" dirty="0" smtClean="0">
              <a:latin typeface="Arial Narrow"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r>
              <a:rPr lang="cs-CZ" dirty="0">
                <a:solidFill>
                  <a:srgbClr val="BA2F2C"/>
                </a:solidFill>
                <a:latin typeface="Arial Narrow" pitchFamily="34" charset="0"/>
              </a:rPr>
              <a:t>Postup příjmu žádostí:</a:t>
            </a:r>
          </a:p>
        </p:txBody>
      </p:sp>
      <p:sp>
        <p:nvSpPr>
          <p:cNvPr id="185347" name="Rectangle 3"/>
          <p:cNvSpPr>
            <a:spLocks noGrp="1" noChangeArrowheads="1"/>
          </p:cNvSpPr>
          <p:nvPr>
            <p:ph type="body" idx="1"/>
          </p:nvPr>
        </p:nvSpPr>
        <p:spPr>
          <a:xfrm>
            <a:off x="457200" y="1600200"/>
            <a:ext cx="8229600" cy="5141168"/>
          </a:xfrm>
        </p:spPr>
        <p:txBody>
          <a:bodyPr/>
          <a:lstStyle/>
          <a:p>
            <a:pPr>
              <a:lnSpc>
                <a:spcPct val="80000"/>
              </a:lnSpc>
            </a:pPr>
            <a:r>
              <a:rPr lang="cs-CZ" sz="2000" dirty="0" smtClean="0">
                <a:solidFill>
                  <a:srgbClr val="4E7437"/>
                </a:solidFill>
                <a:latin typeface="Arial Narrow" pitchFamily="34" charset="0"/>
              </a:rPr>
              <a:t>Nutná registrace do Portálu Farmáře na SZIF – pobočka Hodonín, Bratislavská ulice, 1. patro, p. Fajkus (nebo Kotlářská Brno) – pouze osobně.</a:t>
            </a:r>
          </a:p>
          <a:p>
            <a:pPr>
              <a:lnSpc>
                <a:spcPct val="80000"/>
              </a:lnSpc>
            </a:pPr>
            <a:r>
              <a:rPr lang="cs-CZ" sz="2000" dirty="0">
                <a:solidFill>
                  <a:srgbClr val="4E7437"/>
                </a:solidFill>
                <a:latin typeface="Arial Narrow" pitchFamily="34" charset="0"/>
              </a:rPr>
              <a:t>Žádost o dotaci musí být vygenerována z účtu žadatele na Portálu Farmáře a po vyplnění žadatelem předána na </a:t>
            </a:r>
            <a:r>
              <a:rPr lang="cs-CZ" sz="2000" dirty="0" smtClean="0">
                <a:solidFill>
                  <a:srgbClr val="4E7437"/>
                </a:solidFill>
                <a:latin typeface="Arial Narrow" pitchFamily="34" charset="0"/>
              </a:rPr>
              <a:t>MAS – podrobný postup na stránkách MAS. </a:t>
            </a:r>
          </a:p>
          <a:p>
            <a:pPr>
              <a:lnSpc>
                <a:spcPct val="80000"/>
              </a:lnSpc>
            </a:pPr>
            <a:r>
              <a:rPr lang="cs-CZ" sz="2000" dirty="0" smtClean="0">
                <a:solidFill>
                  <a:srgbClr val="4E7437"/>
                </a:solidFill>
                <a:latin typeface="Arial Narrow" pitchFamily="34" charset="0"/>
              </a:rPr>
              <a:t>Žádost </a:t>
            </a:r>
            <a:r>
              <a:rPr lang="cs-CZ" sz="2000" dirty="0">
                <a:solidFill>
                  <a:srgbClr val="4E7437"/>
                </a:solidFill>
                <a:latin typeface="Arial Narrow" pitchFamily="34" charset="0"/>
              </a:rPr>
              <a:t>o dotaci je možné nejprve konzultovat na </a:t>
            </a:r>
            <a:r>
              <a:rPr lang="cs-CZ" sz="2000" dirty="0" smtClean="0">
                <a:solidFill>
                  <a:srgbClr val="4E7437"/>
                </a:solidFill>
                <a:latin typeface="Arial Narrow" pitchFamily="34" charset="0"/>
              </a:rPr>
              <a:t>MAS.</a:t>
            </a:r>
          </a:p>
          <a:p>
            <a:pPr>
              <a:lnSpc>
                <a:spcPct val="80000"/>
              </a:lnSpc>
            </a:pPr>
            <a:r>
              <a:rPr lang="cs-CZ" sz="2000" dirty="0" smtClean="0">
                <a:solidFill>
                  <a:srgbClr val="4E7437"/>
                </a:solidFill>
                <a:latin typeface="Arial Narrow" pitchFamily="34" charset="0"/>
              </a:rPr>
              <a:t>Žadatel </a:t>
            </a:r>
            <a:r>
              <a:rPr lang="cs-CZ" sz="2000" dirty="0">
                <a:solidFill>
                  <a:srgbClr val="4E7437"/>
                </a:solidFill>
                <a:latin typeface="Arial Narrow" pitchFamily="34" charset="0"/>
              </a:rPr>
              <a:t>předává kompletně vyplněný formulář Žádosti o dotaci včetně povinných, příp. nepovinných příloh na MAS v elektronické podobě v termínu stanoveném výzvou MAS (vybrané přílohy může žadatel vzhledem k jejich velikosti, příp. formátům, předložit v listinné podobě); C,</a:t>
            </a:r>
          </a:p>
          <a:p>
            <a:pPr>
              <a:lnSpc>
                <a:spcPct val="80000"/>
              </a:lnSpc>
            </a:pPr>
            <a:r>
              <a:rPr lang="cs-CZ" sz="2000" dirty="0" smtClean="0">
                <a:solidFill>
                  <a:srgbClr val="4E7437"/>
                </a:solidFill>
                <a:latin typeface="Arial Narrow" pitchFamily="34" charset="0"/>
              </a:rPr>
              <a:t>MAS </a:t>
            </a:r>
            <a:r>
              <a:rPr lang="cs-CZ" sz="2000" dirty="0">
                <a:solidFill>
                  <a:srgbClr val="4E7437"/>
                </a:solidFill>
                <a:latin typeface="Arial Narrow" pitchFamily="34" charset="0"/>
              </a:rPr>
              <a:t>Žádost o dotaci vytiskne a žadatel ji před pracovníkem MAS podepíše, pokud žadatel podává Žádost o dotaci prostřednictvím zmocněného zástupce/zástupců (plná moc nemusí být úředně ověřena), musí zmocněný zástupce k Žádosti o dotaci předložit zvlášť vytištěná čestná prohlášení s ověřeným podpisem žadatele, případně statutárního orgánu žadatele v souladu se stanoveným způsobem pro právoplatné jednání a podepisování za příslušnou právnickou </a:t>
            </a:r>
            <a:r>
              <a:rPr lang="cs-CZ" sz="2000" dirty="0" smtClean="0">
                <a:solidFill>
                  <a:srgbClr val="4E7437"/>
                </a:solidFill>
                <a:latin typeface="Arial Narrow" pitchFamily="34" charset="0"/>
              </a:rPr>
              <a:t>osobu.</a:t>
            </a:r>
            <a:endParaRPr lang="cs-CZ" sz="2000" dirty="0">
              <a:solidFill>
                <a:srgbClr val="4E7437"/>
              </a:solidFill>
              <a:latin typeface="Arial Narrow" pitchFamily="34" charset="0"/>
            </a:endParaRPr>
          </a:p>
          <a:p>
            <a:pPr>
              <a:lnSpc>
                <a:spcPct val="80000"/>
              </a:lnSpc>
            </a:pPr>
            <a:r>
              <a:rPr lang="cs-CZ" sz="2000" dirty="0" smtClean="0">
                <a:solidFill>
                  <a:srgbClr val="4E7437"/>
                </a:solidFill>
                <a:latin typeface="Arial Narrow" pitchFamily="34" charset="0"/>
              </a:rPr>
              <a:t>Za </a:t>
            </a:r>
            <a:r>
              <a:rPr lang="cs-CZ" sz="2000" dirty="0">
                <a:solidFill>
                  <a:srgbClr val="4E7437"/>
                </a:solidFill>
                <a:latin typeface="Arial Narrow" pitchFamily="34" charset="0"/>
              </a:rPr>
              <a:t>datum podání Žádosti o dotaci na MAS se považuje datum podpisu Žádosti o dotaci před pracovníkem MAS.</a:t>
            </a:r>
          </a:p>
          <a:p>
            <a:pPr>
              <a:lnSpc>
                <a:spcPct val="80000"/>
              </a:lnSpc>
            </a:pPr>
            <a:endParaRPr lang="cs-CZ" sz="1800" dirty="0"/>
          </a:p>
        </p:txBody>
      </p:sp>
    </p:spTree>
    <p:extLst>
      <p:ext uri="{BB962C8B-B14F-4D97-AF65-F5344CB8AC3E}">
        <p14:creationId xmlns:p14="http://schemas.microsoft.com/office/powerpoint/2010/main" val="39929532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r>
              <a:rPr lang="cs-CZ">
                <a:solidFill>
                  <a:srgbClr val="BA2F2C"/>
                </a:solidFill>
                <a:latin typeface="Arial Narrow" pitchFamily="34" charset="0"/>
              </a:rPr>
              <a:t>Postup příjmu žádostí:</a:t>
            </a:r>
          </a:p>
        </p:txBody>
      </p:sp>
      <p:sp>
        <p:nvSpPr>
          <p:cNvPr id="185347" name="Rectangle 3"/>
          <p:cNvSpPr>
            <a:spLocks noGrp="1" noChangeArrowheads="1"/>
          </p:cNvSpPr>
          <p:nvPr>
            <p:ph type="body" idx="1"/>
          </p:nvPr>
        </p:nvSpPr>
        <p:spPr>
          <a:xfrm>
            <a:off x="467544" y="1196752"/>
            <a:ext cx="8229600" cy="5544616"/>
          </a:xfrm>
        </p:spPr>
        <p:txBody>
          <a:bodyPr/>
          <a:lstStyle/>
          <a:p>
            <a:pPr>
              <a:lnSpc>
                <a:spcPct val="80000"/>
              </a:lnSpc>
            </a:pPr>
            <a:r>
              <a:rPr lang="cs-CZ" sz="2000" dirty="0">
                <a:solidFill>
                  <a:srgbClr val="4E7437"/>
                </a:solidFill>
                <a:latin typeface="Arial Narrow" pitchFamily="34" charset="0"/>
              </a:rPr>
              <a:t>Kontrola úplnosti Žádosti na základě kontrolního listu </a:t>
            </a:r>
            <a:r>
              <a:rPr lang="cs-CZ" sz="2000" dirty="0" smtClean="0">
                <a:solidFill>
                  <a:srgbClr val="4E7437"/>
                </a:solidFill>
                <a:latin typeface="Arial Narrow" pitchFamily="34" charset="0"/>
              </a:rPr>
              <a:t>, žadatel obdrží písemné potvrzení o podání.</a:t>
            </a:r>
          </a:p>
          <a:p>
            <a:pPr>
              <a:lnSpc>
                <a:spcPct val="80000"/>
              </a:lnSpc>
            </a:pPr>
            <a:endParaRPr lang="cs-CZ" sz="2000" dirty="0">
              <a:solidFill>
                <a:srgbClr val="4E7437"/>
              </a:solidFill>
              <a:latin typeface="Arial Narrow" pitchFamily="34" charset="0"/>
            </a:endParaRPr>
          </a:p>
          <a:p>
            <a:pPr>
              <a:lnSpc>
                <a:spcPct val="80000"/>
              </a:lnSpc>
            </a:pPr>
            <a:r>
              <a:rPr lang="cs-CZ" sz="2000" dirty="0">
                <a:solidFill>
                  <a:srgbClr val="4E7437"/>
                </a:solidFill>
                <a:latin typeface="Arial Narrow" pitchFamily="34" charset="0"/>
              </a:rPr>
              <a:t>Administrativní kontrola (obsahová správnost a kontrola přijatelnosti (písemná zpráva do 5 dnů od ukončení </a:t>
            </a:r>
            <a:r>
              <a:rPr lang="cs-CZ" sz="2000" dirty="0" smtClean="0">
                <a:solidFill>
                  <a:srgbClr val="4E7437"/>
                </a:solidFill>
                <a:latin typeface="Arial Narrow" pitchFamily="34" charset="0"/>
              </a:rPr>
              <a:t>kontroly, lze žádat o doplnění max. 2x, lhůta pro doplnění 5 dnů).</a:t>
            </a:r>
          </a:p>
          <a:p>
            <a:pPr>
              <a:lnSpc>
                <a:spcPct val="80000"/>
              </a:lnSpc>
            </a:pPr>
            <a:endParaRPr lang="cs-CZ" sz="2000" dirty="0">
              <a:solidFill>
                <a:srgbClr val="4E7437"/>
              </a:solidFill>
              <a:latin typeface="Arial Narrow" pitchFamily="34" charset="0"/>
            </a:endParaRPr>
          </a:p>
          <a:p>
            <a:pPr>
              <a:lnSpc>
                <a:spcPct val="80000"/>
              </a:lnSpc>
            </a:pPr>
            <a:r>
              <a:rPr lang="cs-CZ" sz="2000" dirty="0">
                <a:solidFill>
                  <a:srgbClr val="4E7437"/>
                </a:solidFill>
                <a:latin typeface="Arial Narrow" pitchFamily="34" charset="0"/>
              </a:rPr>
              <a:t>Bodové hodnocení výběrové </a:t>
            </a:r>
            <a:r>
              <a:rPr lang="cs-CZ" sz="2000" dirty="0" smtClean="0">
                <a:solidFill>
                  <a:srgbClr val="4E7437"/>
                </a:solidFill>
                <a:latin typeface="Arial Narrow" pitchFamily="34" charset="0"/>
              </a:rPr>
              <a:t>komise, schválení Výkonnou radou – oznámení do 5 pracovních dnů žadateli.</a:t>
            </a:r>
          </a:p>
          <a:p>
            <a:pPr>
              <a:lnSpc>
                <a:spcPct val="80000"/>
              </a:lnSpc>
            </a:pPr>
            <a:endParaRPr lang="cs-CZ" sz="2000" dirty="0" smtClean="0">
              <a:solidFill>
                <a:srgbClr val="4E7437"/>
              </a:solidFill>
              <a:latin typeface="Arial Narrow" pitchFamily="34" charset="0"/>
            </a:endParaRPr>
          </a:p>
          <a:p>
            <a:pPr>
              <a:lnSpc>
                <a:spcPct val="80000"/>
              </a:lnSpc>
            </a:pPr>
            <a:r>
              <a:rPr lang="cs-CZ" sz="2000" dirty="0">
                <a:solidFill>
                  <a:srgbClr val="4E7437"/>
                </a:solidFill>
                <a:latin typeface="Arial Narrow" pitchFamily="34" charset="0"/>
              </a:rPr>
              <a:t>Po výběru projektů MAS vybrané Žádosti o dotaci elektronicky podepíše, povinné, případně nepovinné přílohy MAS verifikuje </a:t>
            </a:r>
            <a:r>
              <a:rPr lang="cs-CZ" sz="2000" dirty="0" smtClean="0">
                <a:solidFill>
                  <a:srgbClr val="4E7437"/>
                </a:solidFill>
                <a:latin typeface="Arial Narrow" pitchFamily="34" charset="0"/>
              </a:rPr>
              <a:t>a </a:t>
            </a:r>
            <a:r>
              <a:rPr lang="cs-CZ" sz="2000" dirty="0">
                <a:solidFill>
                  <a:srgbClr val="4E7437"/>
                </a:solidFill>
                <a:latin typeface="Arial Narrow" pitchFamily="34" charset="0"/>
              </a:rPr>
              <a:t>předá žadateli minimálně 3 pracovní dny před finálním termínem registrace na RO SZIF stanoveného ve výzvě </a:t>
            </a:r>
            <a:r>
              <a:rPr lang="cs-CZ" sz="2000" dirty="0" smtClean="0">
                <a:solidFill>
                  <a:srgbClr val="4E7437"/>
                </a:solidFill>
                <a:latin typeface="Arial Narrow" pitchFamily="34" charset="0"/>
              </a:rPr>
              <a:t>MAS.</a:t>
            </a:r>
          </a:p>
          <a:p>
            <a:pPr>
              <a:lnSpc>
                <a:spcPct val="80000"/>
              </a:lnSpc>
            </a:pPr>
            <a:endParaRPr lang="cs-CZ" sz="2000" dirty="0">
              <a:solidFill>
                <a:srgbClr val="4E7437"/>
              </a:solidFill>
              <a:latin typeface="Arial Narrow" pitchFamily="34" charset="0"/>
            </a:endParaRPr>
          </a:p>
          <a:p>
            <a:pPr>
              <a:lnSpc>
                <a:spcPct val="80000"/>
              </a:lnSpc>
            </a:pPr>
            <a:r>
              <a:rPr lang="cs-CZ" sz="2000" b="1" dirty="0" smtClean="0">
                <a:solidFill>
                  <a:srgbClr val="4E7437"/>
                </a:solidFill>
                <a:latin typeface="Arial Narrow" pitchFamily="34" charset="0"/>
              </a:rPr>
              <a:t>Žadatel </a:t>
            </a:r>
            <a:r>
              <a:rPr lang="cs-CZ" sz="2000" b="1" dirty="0">
                <a:solidFill>
                  <a:srgbClr val="4E7437"/>
                </a:solidFill>
                <a:latin typeface="Arial Narrow" pitchFamily="34" charset="0"/>
              </a:rPr>
              <a:t>Žádost o dotaci včetně verifikovaných příloh pošle přes svůj účet na Portálu Farmáře na příslušný RO SZIF nejpozději do finálního termínu registrace na RO SZIF stanoveného ve výzvě MAS</a:t>
            </a:r>
            <a:r>
              <a:rPr lang="cs-CZ" sz="2000" dirty="0">
                <a:solidFill>
                  <a:srgbClr val="4E7437"/>
                </a:solidFill>
                <a:latin typeface="Arial Narrow" pitchFamily="34" charset="0"/>
              </a:rPr>
              <a:t> k závěrečnému ověření jejich způsobilosti před schválením; pokud budou některé přílohy předkládány v listinné podobě, musí tuto informaci žadatel uvést u zasílané Žádosti o dotaci přes Portál </a:t>
            </a:r>
            <a:r>
              <a:rPr lang="cs-CZ" sz="2000" dirty="0" smtClean="0">
                <a:solidFill>
                  <a:srgbClr val="4E7437"/>
                </a:solidFill>
                <a:latin typeface="Arial Narrow" pitchFamily="34" charset="0"/>
              </a:rPr>
              <a:t>Farmáře.</a:t>
            </a:r>
            <a:endParaRPr lang="cs-CZ" sz="2000" dirty="0">
              <a:solidFill>
                <a:srgbClr val="4E7437"/>
              </a:solidFill>
              <a:latin typeface="Arial Narrow" pitchFamily="34" charset="0"/>
            </a:endParaRPr>
          </a:p>
          <a:p>
            <a:pPr marL="0" indent="0">
              <a:lnSpc>
                <a:spcPct val="80000"/>
              </a:lnSpc>
              <a:buNone/>
            </a:pPr>
            <a:endParaRPr lang="cs-CZ" sz="2000" dirty="0">
              <a:solidFill>
                <a:srgbClr val="4E7437"/>
              </a:solidFill>
              <a:latin typeface="Arial Narrow" pitchFamily="34" charset="0"/>
            </a:endParaRPr>
          </a:p>
          <a:p>
            <a:pPr>
              <a:lnSpc>
                <a:spcPct val="80000"/>
              </a:lnSpc>
            </a:pPr>
            <a:endParaRPr lang="cs-CZ" sz="2000" dirty="0">
              <a:solidFill>
                <a:srgbClr val="4E7437"/>
              </a:solidFill>
              <a:latin typeface="Arial Narrow" pitchFamily="34" charset="0"/>
            </a:endParaRPr>
          </a:p>
          <a:p>
            <a:pPr>
              <a:lnSpc>
                <a:spcPct val="80000"/>
              </a:lnSpc>
            </a:pPr>
            <a:endParaRPr lang="cs-CZ" sz="1800" dirty="0"/>
          </a:p>
        </p:txBody>
      </p:sp>
    </p:spTree>
    <p:extLst>
      <p:ext uri="{BB962C8B-B14F-4D97-AF65-F5344CB8AC3E}">
        <p14:creationId xmlns:p14="http://schemas.microsoft.com/office/powerpoint/2010/main" val="4504545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r>
              <a:rPr lang="cs-CZ">
                <a:solidFill>
                  <a:srgbClr val="BA2F2C"/>
                </a:solidFill>
                <a:latin typeface="Arial Narrow" pitchFamily="34" charset="0"/>
              </a:rPr>
              <a:t>Postup příjmu žádostí:</a:t>
            </a:r>
          </a:p>
        </p:txBody>
      </p:sp>
      <p:sp>
        <p:nvSpPr>
          <p:cNvPr id="185347" name="Rectangle 3"/>
          <p:cNvSpPr>
            <a:spLocks noGrp="1" noChangeArrowheads="1"/>
          </p:cNvSpPr>
          <p:nvPr>
            <p:ph type="body" idx="1"/>
          </p:nvPr>
        </p:nvSpPr>
        <p:spPr>
          <a:xfrm>
            <a:off x="467544" y="1196752"/>
            <a:ext cx="8229600" cy="5141168"/>
          </a:xfrm>
        </p:spPr>
        <p:txBody>
          <a:bodyPr/>
          <a:lstStyle/>
          <a:p>
            <a:pPr marL="0" indent="0">
              <a:lnSpc>
                <a:spcPct val="80000"/>
              </a:lnSpc>
              <a:buNone/>
            </a:pPr>
            <a:endParaRPr lang="cs-CZ" sz="2000" dirty="0">
              <a:solidFill>
                <a:srgbClr val="4E7437"/>
              </a:solidFill>
              <a:latin typeface="Arial Narrow" pitchFamily="34" charset="0"/>
            </a:endParaRPr>
          </a:p>
          <a:p>
            <a:pPr>
              <a:lnSpc>
                <a:spcPct val="80000"/>
              </a:lnSpc>
            </a:pPr>
            <a:r>
              <a:rPr lang="cs-CZ" sz="2000" dirty="0">
                <a:solidFill>
                  <a:srgbClr val="4E7437"/>
                </a:solidFill>
                <a:latin typeface="Arial Narrow" pitchFamily="34" charset="0"/>
              </a:rPr>
              <a:t>Ověření administrativní kontroly </a:t>
            </a:r>
            <a:r>
              <a:rPr lang="cs-CZ" sz="2000" dirty="0" smtClean="0">
                <a:solidFill>
                  <a:srgbClr val="4E7437"/>
                </a:solidFill>
                <a:latin typeface="Arial Narrow" pitchFamily="34" charset="0"/>
              </a:rPr>
              <a:t>SZIF</a:t>
            </a:r>
          </a:p>
          <a:p>
            <a:pPr lvl="1">
              <a:lnSpc>
                <a:spcPct val="80000"/>
              </a:lnSpc>
            </a:pPr>
            <a:r>
              <a:rPr lang="cs-CZ" sz="1600" dirty="0">
                <a:solidFill>
                  <a:srgbClr val="4E7437"/>
                </a:solidFill>
                <a:latin typeface="Arial Narrow" pitchFamily="34" charset="0"/>
              </a:rPr>
              <a:t>v případě zjištěných odstranitelných nedostatků vyzve RO SZIF žadatele prostřednictvím Portálu </a:t>
            </a:r>
            <a:r>
              <a:rPr lang="cs-CZ" sz="1600" dirty="0" smtClean="0">
                <a:solidFill>
                  <a:srgbClr val="4E7437"/>
                </a:solidFill>
                <a:latin typeface="Arial Narrow" pitchFamily="34" charset="0"/>
              </a:rPr>
              <a:t>Farmáře </a:t>
            </a:r>
            <a:r>
              <a:rPr lang="cs-CZ" sz="1600" dirty="0">
                <a:solidFill>
                  <a:srgbClr val="4E7437"/>
                </a:solidFill>
                <a:latin typeface="Arial Narrow" pitchFamily="34" charset="0"/>
              </a:rPr>
              <a:t>k odstranění konkrétních nedostatků nejpozději do 56 kalendářních dnů, resp. do 126 kalendářních dnů u Žádostí o dotaci s výběrovým/zadávacím řízením, od finálního data registrace Žádosti o dotaci na RO SZIF uvedeného ve Výzvě </a:t>
            </a:r>
            <a:r>
              <a:rPr lang="cs-CZ" sz="1600" dirty="0" smtClean="0">
                <a:solidFill>
                  <a:srgbClr val="4E7437"/>
                </a:solidFill>
                <a:latin typeface="Arial Narrow" pitchFamily="34" charset="0"/>
              </a:rPr>
              <a:t>MAS.</a:t>
            </a:r>
          </a:p>
          <a:p>
            <a:pPr lvl="1">
              <a:lnSpc>
                <a:spcPct val="80000"/>
              </a:lnSpc>
            </a:pPr>
            <a:r>
              <a:rPr lang="cs-CZ" sz="1600" dirty="0">
                <a:solidFill>
                  <a:srgbClr val="4E7437"/>
                </a:solidFill>
                <a:latin typeface="Arial Narrow" pitchFamily="34" charset="0"/>
              </a:rPr>
              <a:t>odstranění zjištěných nedostatků musí být provedeno dle Žádosti o doplnění neúplné dokumentace v termínu do 14 kalendářních dnů od vyhotovení Žádosti o doplnění neúplné dokumentace ze strany RO </a:t>
            </a:r>
            <a:r>
              <a:rPr lang="cs-CZ" sz="1600" dirty="0" smtClean="0">
                <a:solidFill>
                  <a:srgbClr val="4E7437"/>
                </a:solidFill>
                <a:latin typeface="Arial Narrow" pitchFamily="34" charset="0"/>
              </a:rPr>
              <a:t>SZIF – pouze jednou,</a:t>
            </a:r>
            <a:endParaRPr lang="cs-CZ" sz="1600" dirty="0">
              <a:solidFill>
                <a:srgbClr val="4E7437"/>
              </a:solidFill>
              <a:latin typeface="Arial Narrow" pitchFamily="34" charset="0"/>
            </a:endParaRPr>
          </a:p>
          <a:p>
            <a:pPr lvl="1">
              <a:lnSpc>
                <a:spcPct val="80000"/>
              </a:lnSpc>
            </a:pPr>
            <a:r>
              <a:rPr lang="cs-CZ" sz="1600" dirty="0" smtClean="0">
                <a:solidFill>
                  <a:srgbClr val="4E7437"/>
                </a:solidFill>
                <a:latin typeface="Arial Narrow" pitchFamily="34" charset="0"/>
              </a:rPr>
              <a:t>doplnění </a:t>
            </a:r>
            <a:r>
              <a:rPr lang="cs-CZ" sz="1600" dirty="0">
                <a:solidFill>
                  <a:srgbClr val="4E7437"/>
                </a:solidFill>
                <a:latin typeface="Arial Narrow" pitchFamily="34" charset="0"/>
              </a:rPr>
              <a:t>neúplné dokumentace se provádí nejdříve prostřednictvím MAS, žadatel předá doplněnou dokumentaci na příslušnou MAS, která provede kontrolu doplněné dokumentace,</a:t>
            </a:r>
          </a:p>
          <a:p>
            <a:pPr lvl="1">
              <a:lnSpc>
                <a:spcPct val="80000"/>
              </a:lnSpc>
            </a:pPr>
            <a:r>
              <a:rPr lang="cs-CZ" sz="1600" dirty="0" smtClean="0">
                <a:solidFill>
                  <a:srgbClr val="4E7437"/>
                </a:solidFill>
                <a:latin typeface="Arial Narrow" pitchFamily="34" charset="0"/>
              </a:rPr>
              <a:t>v </a:t>
            </a:r>
            <a:r>
              <a:rPr lang="cs-CZ" sz="1600" dirty="0">
                <a:solidFill>
                  <a:srgbClr val="4E7437"/>
                </a:solidFill>
                <a:latin typeface="Arial Narrow" pitchFamily="34" charset="0"/>
              </a:rPr>
              <a:t>případě, že po kontrole zjistí MAS, že je nutné opravit doplnění, vyzve žadatele s pevně daným termínem k opravě doplnění Žádosti o dotaci, termín k opravě MAS stanoví s ohledem na dodržení termínu stanoveného v Žádosti o doplnění neúplné dokumentace; po doplnění ve stanoveném </a:t>
            </a:r>
            <a:r>
              <a:rPr lang="cs-CZ" sz="1600" dirty="0" smtClean="0">
                <a:solidFill>
                  <a:srgbClr val="4E7437"/>
                </a:solidFill>
                <a:latin typeface="Arial Narrow" pitchFamily="34" charset="0"/>
              </a:rPr>
              <a:t>termínu </a:t>
            </a:r>
            <a:r>
              <a:rPr lang="cs-CZ" sz="1600" dirty="0">
                <a:solidFill>
                  <a:srgbClr val="4E7437"/>
                </a:solidFill>
                <a:latin typeface="Arial Narrow" pitchFamily="34" charset="0"/>
              </a:rPr>
              <a:t>MAS znovu zkontroluje dokumentaci</a:t>
            </a:r>
            <a:r>
              <a:rPr lang="cs-CZ" sz="1600" dirty="0" smtClean="0">
                <a:solidFill>
                  <a:srgbClr val="4E7437"/>
                </a:solidFill>
                <a:latin typeface="Arial Narrow" pitchFamily="34" charset="0"/>
              </a:rPr>
              <a:t>,</a:t>
            </a:r>
            <a:endParaRPr lang="cs-CZ" sz="1600" dirty="0">
              <a:solidFill>
                <a:srgbClr val="4E7437"/>
              </a:solidFill>
              <a:latin typeface="Arial Narrow" pitchFamily="34" charset="0"/>
            </a:endParaRPr>
          </a:p>
          <a:p>
            <a:pPr lvl="1">
              <a:lnSpc>
                <a:spcPct val="80000"/>
              </a:lnSpc>
            </a:pPr>
            <a:r>
              <a:rPr lang="cs-CZ" sz="1600" dirty="0" smtClean="0">
                <a:solidFill>
                  <a:srgbClr val="4E7437"/>
                </a:solidFill>
                <a:latin typeface="Arial Narrow" pitchFamily="34" charset="0"/>
              </a:rPr>
              <a:t>MAS </a:t>
            </a:r>
            <a:r>
              <a:rPr lang="cs-CZ" sz="1600" dirty="0">
                <a:solidFill>
                  <a:srgbClr val="4E7437"/>
                </a:solidFill>
                <a:latin typeface="Arial Narrow" pitchFamily="34" charset="0"/>
              </a:rPr>
              <a:t>zkontrolované doplněné Žádosti o dotaci elektronicky podepíše, přílohy verifikuje a předá </a:t>
            </a:r>
            <a:r>
              <a:rPr lang="cs-CZ" sz="1600" dirty="0" smtClean="0">
                <a:solidFill>
                  <a:srgbClr val="4E7437"/>
                </a:solidFill>
                <a:latin typeface="Arial Narrow" pitchFamily="34" charset="0"/>
              </a:rPr>
              <a:t>žadateli.</a:t>
            </a:r>
          </a:p>
          <a:p>
            <a:pPr lvl="1">
              <a:lnSpc>
                <a:spcPct val="80000"/>
              </a:lnSpc>
            </a:pPr>
            <a:endParaRPr lang="cs-CZ" sz="1600" dirty="0">
              <a:solidFill>
                <a:srgbClr val="4E7437"/>
              </a:solidFill>
              <a:latin typeface="Arial Narrow" pitchFamily="34" charset="0"/>
            </a:endParaRPr>
          </a:p>
          <a:p>
            <a:pPr>
              <a:lnSpc>
                <a:spcPct val="80000"/>
              </a:lnSpc>
            </a:pPr>
            <a:r>
              <a:rPr lang="cs-CZ" sz="2000" dirty="0" smtClean="0">
                <a:solidFill>
                  <a:srgbClr val="4E7437"/>
                </a:solidFill>
                <a:latin typeface="Arial Narrow" pitchFamily="34" charset="0"/>
              </a:rPr>
              <a:t>Žadatel postupuje v podání doplnění na RO SZIF stejným postupem jako u podání </a:t>
            </a:r>
            <a:r>
              <a:rPr lang="cs-CZ" sz="2000" dirty="0" err="1" smtClean="0">
                <a:solidFill>
                  <a:srgbClr val="4E7437"/>
                </a:solidFill>
                <a:latin typeface="Arial Narrow" pitchFamily="34" charset="0"/>
              </a:rPr>
              <a:t>ŽoD</a:t>
            </a:r>
            <a:r>
              <a:rPr lang="cs-CZ" sz="2000" dirty="0" smtClean="0">
                <a:solidFill>
                  <a:srgbClr val="4E7437"/>
                </a:solidFill>
                <a:latin typeface="Arial Narrow" pitchFamily="34" charset="0"/>
              </a:rPr>
              <a:t> – přes Portál farmáře. RO SZIF zkontroluje do 21 kalendářních dnů)</a:t>
            </a:r>
            <a:endParaRPr lang="cs-CZ" sz="2000" dirty="0">
              <a:solidFill>
                <a:srgbClr val="4E7437"/>
              </a:solidFill>
              <a:latin typeface="Arial Narrow" pitchFamily="34" charset="0"/>
            </a:endParaRPr>
          </a:p>
          <a:p>
            <a:pPr>
              <a:lnSpc>
                <a:spcPct val="80000"/>
              </a:lnSpc>
            </a:pPr>
            <a:endParaRPr lang="cs-CZ" sz="2000" dirty="0">
              <a:solidFill>
                <a:srgbClr val="4E7437"/>
              </a:solidFill>
              <a:latin typeface="Arial Narrow" pitchFamily="34" charset="0"/>
            </a:endParaRPr>
          </a:p>
          <a:p>
            <a:pPr>
              <a:lnSpc>
                <a:spcPct val="80000"/>
              </a:lnSpc>
            </a:pPr>
            <a:endParaRPr lang="cs-CZ" sz="1800" dirty="0"/>
          </a:p>
        </p:txBody>
      </p:sp>
    </p:spTree>
    <p:extLst>
      <p:ext uri="{BB962C8B-B14F-4D97-AF65-F5344CB8AC3E}">
        <p14:creationId xmlns:p14="http://schemas.microsoft.com/office/powerpoint/2010/main" val="17701987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cs-CZ" sz="3200" b="1" dirty="0" smtClean="0">
                <a:solidFill>
                  <a:srgbClr val="BA2F2C"/>
                </a:solidFill>
                <a:latin typeface="Arial Narrow" pitchFamily="34" charset="0"/>
              </a:rPr>
              <a:t/>
            </a:r>
            <a:br>
              <a:rPr lang="cs-CZ" sz="3200" b="1" dirty="0" smtClean="0">
                <a:solidFill>
                  <a:srgbClr val="BA2F2C"/>
                </a:solidFill>
                <a:latin typeface="Arial Narrow" pitchFamily="34" charset="0"/>
              </a:rPr>
            </a:br>
            <a:r>
              <a:rPr lang="cs-CZ" sz="3200" b="1" dirty="0" smtClean="0">
                <a:solidFill>
                  <a:srgbClr val="BA2F2C"/>
                </a:solidFill>
                <a:latin typeface="Arial Narrow" pitchFamily="34" charset="0"/>
              </a:rPr>
              <a:t/>
            </a:r>
            <a:br>
              <a:rPr lang="cs-CZ" sz="3200" b="1" dirty="0" smtClean="0">
                <a:solidFill>
                  <a:srgbClr val="BA2F2C"/>
                </a:solidFill>
                <a:latin typeface="Arial Narrow" pitchFamily="34" charset="0"/>
              </a:rPr>
            </a:br>
            <a:r>
              <a:rPr lang="cs-CZ" sz="3200" b="1" dirty="0" err="1" smtClean="0">
                <a:solidFill>
                  <a:srgbClr val="BA2F2C"/>
                </a:solidFill>
                <a:latin typeface="Arial Narrow" pitchFamily="34" charset="0"/>
              </a:rPr>
              <a:t>Fiche</a:t>
            </a:r>
            <a:r>
              <a:rPr lang="cs-CZ" sz="3200" b="1" dirty="0" smtClean="0">
                <a:solidFill>
                  <a:srgbClr val="BA2F2C"/>
                </a:solidFill>
                <a:latin typeface="Arial Narrow" pitchFamily="34" charset="0"/>
              </a:rPr>
              <a:t>, Žádost, Pravidla, instruktážní listy jsou k dispozici:</a:t>
            </a:r>
            <a:br>
              <a:rPr lang="cs-CZ" sz="3200" b="1" dirty="0" smtClean="0">
                <a:solidFill>
                  <a:srgbClr val="BA2F2C"/>
                </a:solidFill>
                <a:latin typeface="Arial Narrow" pitchFamily="34" charset="0"/>
              </a:rPr>
            </a:br>
            <a:endParaRPr lang="cs-CZ" sz="3200" b="1" dirty="0" smtClean="0">
              <a:solidFill>
                <a:srgbClr val="BA2F2C"/>
              </a:solidFill>
              <a:latin typeface="Arial Narrow" pitchFamily="34" charset="0"/>
            </a:endParaRPr>
          </a:p>
        </p:txBody>
      </p:sp>
      <p:sp>
        <p:nvSpPr>
          <p:cNvPr id="56323" name="Rectangle 3"/>
          <p:cNvSpPr>
            <a:spLocks noGrp="1" noChangeArrowheads="1"/>
          </p:cNvSpPr>
          <p:nvPr>
            <p:ph idx="1"/>
          </p:nvPr>
        </p:nvSpPr>
        <p:spPr/>
        <p:txBody>
          <a:bodyPr/>
          <a:lstStyle/>
          <a:p>
            <a:pPr marL="0" indent="0" eaLnBrk="1" hangingPunct="1">
              <a:buNone/>
            </a:pPr>
            <a:endParaRPr lang="cs-CZ" sz="2800" dirty="0" smtClean="0">
              <a:solidFill>
                <a:srgbClr val="4E7437"/>
              </a:solidFill>
              <a:latin typeface="Arial Narrow" pitchFamily="34" charset="0"/>
            </a:endParaRPr>
          </a:p>
          <a:p>
            <a:pPr eaLnBrk="1" hangingPunct="1">
              <a:buFont typeface="Wingdings" pitchFamily="2" charset="2"/>
              <a:buChar char="Ø"/>
            </a:pPr>
            <a:r>
              <a:rPr lang="cs-CZ" sz="2800" dirty="0" smtClean="0">
                <a:solidFill>
                  <a:srgbClr val="4E7437"/>
                </a:solidFill>
                <a:latin typeface="Arial Narrow" pitchFamily="34" charset="0"/>
              </a:rPr>
              <a:t>na stránkách www.kyjovske-slovacko.com </a:t>
            </a:r>
          </a:p>
          <a:p>
            <a:pPr lvl="2" eaLnBrk="1" hangingPunct="1">
              <a:buFont typeface="Wingdings" pitchFamily="2" charset="2"/>
              <a:buChar char="Ø"/>
            </a:pPr>
            <a:r>
              <a:rPr lang="cs-CZ" sz="2800" dirty="0" smtClean="0">
                <a:solidFill>
                  <a:srgbClr val="4E7437"/>
                </a:solidFill>
                <a:latin typeface="Arial Narrow" pitchFamily="34" charset="0"/>
              </a:rPr>
              <a:t> DOTACE</a:t>
            </a:r>
          </a:p>
          <a:p>
            <a:pPr lvl="3" eaLnBrk="1" hangingPunct="1">
              <a:buFont typeface="Wingdings" pitchFamily="2" charset="2"/>
              <a:buChar char="Ø"/>
            </a:pPr>
            <a:r>
              <a:rPr lang="cs-CZ" sz="2800" dirty="0" smtClean="0">
                <a:solidFill>
                  <a:srgbClr val="4E7437"/>
                </a:solidFill>
                <a:latin typeface="Arial Narrow" pitchFamily="34" charset="0"/>
              </a:rPr>
              <a:t> Aktuální výzva</a:t>
            </a:r>
          </a:p>
          <a:p>
            <a:pPr lvl="2" eaLnBrk="1" hangingPunct="1">
              <a:buFont typeface="Wingdings" pitchFamily="2" charset="2"/>
              <a:buNone/>
            </a:pPr>
            <a:endParaRPr lang="cs-CZ" sz="2800" dirty="0" smtClean="0">
              <a:solidFill>
                <a:srgbClr val="4E7437"/>
              </a:solidFill>
              <a:latin typeface="Arial Narrow" pitchFamily="34" charset="0"/>
            </a:endParaRPr>
          </a:p>
          <a:p>
            <a:pPr eaLnBrk="1" hangingPunct="1">
              <a:buFont typeface="Wingdings" pitchFamily="2" charset="2"/>
              <a:buChar char="Ø"/>
            </a:pPr>
            <a:r>
              <a:rPr lang="cs-CZ" sz="2800" dirty="0" smtClean="0">
                <a:solidFill>
                  <a:srgbClr val="4E7437"/>
                </a:solidFill>
                <a:latin typeface="Arial Narrow" pitchFamily="34" charset="0"/>
              </a:rPr>
              <a:t>v kanceláři MAS, Masarykovo nám. 13, Kyjov (1np)</a:t>
            </a:r>
          </a:p>
          <a:p>
            <a:pPr eaLnBrk="1" hangingPunct="1">
              <a:buFont typeface="Wingdings" pitchFamily="2" charset="2"/>
              <a:buChar char="Ø"/>
            </a:pPr>
            <a:endParaRPr lang="cs-CZ" sz="2800" dirty="0" smtClean="0">
              <a:solidFill>
                <a:srgbClr val="4E7437"/>
              </a:solidFill>
              <a:latin typeface="Arial Narrow" pitchFamily="34" charset="0"/>
            </a:endParaRPr>
          </a:p>
          <a:p>
            <a:pPr algn="ctr" eaLnBrk="1" hangingPunct="1">
              <a:buFont typeface="Wingdings" pitchFamily="2" charset="2"/>
              <a:buNone/>
            </a:pPr>
            <a:endParaRPr lang="cs-CZ" b="1" dirty="0" smtClean="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cs-CZ" smtClean="0">
                <a:solidFill>
                  <a:srgbClr val="BA2F2C"/>
                </a:solidFill>
                <a:latin typeface="Arial Narrow" pitchFamily="34" charset="0"/>
              </a:rPr>
              <a:t>Děkuji za pozornost:</a:t>
            </a:r>
          </a:p>
        </p:txBody>
      </p:sp>
      <p:sp>
        <p:nvSpPr>
          <p:cNvPr id="57347" name="Rectangle 3"/>
          <p:cNvSpPr>
            <a:spLocks noGrp="1" noChangeArrowheads="1"/>
          </p:cNvSpPr>
          <p:nvPr>
            <p:ph idx="1"/>
          </p:nvPr>
        </p:nvSpPr>
        <p:spPr/>
        <p:txBody>
          <a:bodyPr/>
          <a:lstStyle/>
          <a:p>
            <a:pPr eaLnBrk="1" hangingPunct="1">
              <a:lnSpc>
                <a:spcPct val="90000"/>
              </a:lnSpc>
            </a:pPr>
            <a:r>
              <a:rPr lang="cs-CZ" dirty="0" smtClean="0">
                <a:solidFill>
                  <a:srgbClr val="4E7437"/>
                </a:solidFill>
                <a:latin typeface="Arial Narrow" pitchFamily="34" charset="0"/>
              </a:rPr>
              <a:t>Hana Horňáková</a:t>
            </a:r>
          </a:p>
          <a:p>
            <a:pPr eaLnBrk="1" hangingPunct="1">
              <a:lnSpc>
                <a:spcPct val="90000"/>
              </a:lnSpc>
            </a:pPr>
            <a:r>
              <a:rPr lang="cs-CZ" dirty="0" smtClean="0">
                <a:solidFill>
                  <a:srgbClr val="4E7437"/>
                </a:solidFill>
                <a:latin typeface="Arial Narrow" pitchFamily="34" charset="0"/>
              </a:rPr>
              <a:t>Kyjovské Slovácko v pohybu, o.s.</a:t>
            </a:r>
          </a:p>
          <a:p>
            <a:pPr eaLnBrk="1" hangingPunct="1">
              <a:lnSpc>
                <a:spcPct val="90000"/>
              </a:lnSpc>
            </a:pPr>
            <a:r>
              <a:rPr lang="cs-CZ" dirty="0" smtClean="0">
                <a:solidFill>
                  <a:srgbClr val="4E7437"/>
                </a:solidFill>
                <a:latin typeface="Arial Narrow" pitchFamily="34" charset="0"/>
              </a:rPr>
              <a:t>Masarykovo nám. 13</a:t>
            </a:r>
          </a:p>
          <a:p>
            <a:pPr eaLnBrk="1" hangingPunct="1">
              <a:lnSpc>
                <a:spcPct val="90000"/>
              </a:lnSpc>
            </a:pPr>
            <a:r>
              <a:rPr lang="cs-CZ" dirty="0" smtClean="0">
                <a:solidFill>
                  <a:srgbClr val="4E7437"/>
                </a:solidFill>
                <a:latin typeface="Arial Narrow" pitchFamily="34" charset="0"/>
              </a:rPr>
              <a:t>Kyjov</a:t>
            </a:r>
          </a:p>
          <a:p>
            <a:pPr eaLnBrk="1" hangingPunct="1">
              <a:lnSpc>
                <a:spcPct val="90000"/>
              </a:lnSpc>
            </a:pPr>
            <a:r>
              <a:rPr lang="cs-CZ" dirty="0" smtClean="0">
                <a:solidFill>
                  <a:srgbClr val="4E7437"/>
                </a:solidFill>
                <a:latin typeface="Arial Narrow" pitchFamily="34" charset="0"/>
              </a:rPr>
              <a:t>774 664 668</a:t>
            </a:r>
          </a:p>
          <a:p>
            <a:pPr eaLnBrk="1" hangingPunct="1">
              <a:lnSpc>
                <a:spcPct val="90000"/>
              </a:lnSpc>
            </a:pPr>
            <a:r>
              <a:rPr lang="cs-CZ" dirty="0" smtClean="0">
                <a:solidFill>
                  <a:srgbClr val="4E7437"/>
                </a:solidFill>
                <a:latin typeface="Arial Narrow" pitchFamily="34" charset="0"/>
              </a:rPr>
              <a:t>518 610 180</a:t>
            </a:r>
          </a:p>
          <a:p>
            <a:pPr eaLnBrk="1" hangingPunct="1">
              <a:lnSpc>
                <a:spcPct val="90000"/>
              </a:lnSpc>
            </a:pPr>
            <a:r>
              <a:rPr lang="cs-CZ" dirty="0" smtClean="0">
                <a:solidFill>
                  <a:srgbClr val="4E7437"/>
                </a:solidFill>
                <a:latin typeface="Arial Narrow" pitchFamily="34" charset="0"/>
                <a:hlinkClick r:id="rId3"/>
              </a:rPr>
              <a:t>leader.ks@centrum.cz</a:t>
            </a:r>
            <a:endParaRPr lang="cs-CZ" dirty="0" smtClean="0">
              <a:solidFill>
                <a:srgbClr val="4E7437"/>
              </a:solidFill>
              <a:latin typeface="Arial Narrow" pitchFamily="34" charset="0"/>
            </a:endParaRPr>
          </a:p>
          <a:p>
            <a:pPr eaLnBrk="1" hangingPunct="1">
              <a:lnSpc>
                <a:spcPct val="90000"/>
              </a:lnSpc>
            </a:pPr>
            <a:r>
              <a:rPr lang="cs-CZ" dirty="0" smtClean="0">
                <a:solidFill>
                  <a:srgbClr val="4E7437"/>
                </a:solidFill>
                <a:latin typeface="Arial Narrow" pitchFamily="34" charset="0"/>
                <a:hlinkClick r:id="rId4"/>
              </a:rPr>
              <a:t>www.kyjovske-slovacko.com</a:t>
            </a:r>
            <a:r>
              <a:rPr lang="cs-CZ" dirty="0" smtClean="0">
                <a:solidFill>
                  <a:srgbClr val="4E7437"/>
                </a:solidFill>
                <a:latin typeface="Arial Narrow" pitchFamily="34" charset="0"/>
              </a:rPr>
              <a:t> </a:t>
            </a:r>
          </a:p>
        </p:txBody>
      </p:sp>
      <p:pic>
        <p:nvPicPr>
          <p:cNvPr id="57348" name="Picture 5" descr="KSVP logo v ovalu na pruhlednem pozadi (pidi) RGB"/>
          <p:cNvPicPr>
            <a:picLocks noChangeAspect="1" noChangeArrowheads="1"/>
          </p:cNvPicPr>
          <p:nvPr/>
        </p:nvPicPr>
        <p:blipFill>
          <a:blip r:embed="rId5" cstate="print"/>
          <a:srcRect/>
          <a:stretch>
            <a:fillRect/>
          </a:stretch>
        </p:blipFill>
        <p:spPr bwMode="auto">
          <a:xfrm>
            <a:off x="5508625" y="5013325"/>
            <a:ext cx="1466850" cy="790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9750" y="2349500"/>
            <a:ext cx="8229600" cy="1143000"/>
          </a:xfrm>
        </p:spPr>
        <p:txBody>
          <a:bodyPr/>
          <a:lstStyle/>
          <a:p>
            <a:pPr eaLnBrk="1" hangingPunct="1"/>
            <a:r>
              <a:rPr lang="cs-CZ" sz="4000" dirty="0" smtClean="0">
                <a:solidFill>
                  <a:srgbClr val="BA2F2C"/>
                </a:solidFill>
              </a:rPr>
              <a:t>Povinné přílohy pro všechny </a:t>
            </a:r>
            <a:r>
              <a:rPr lang="cs-CZ" sz="4000" dirty="0" err="1" smtClean="0">
                <a:solidFill>
                  <a:srgbClr val="BA2F2C"/>
                </a:solidFill>
              </a:rPr>
              <a:t>Fiche</a:t>
            </a:r>
            <a:r>
              <a:rPr lang="cs-CZ" sz="4000" dirty="0" smtClean="0">
                <a:solidFill>
                  <a:srgbClr val="BA2F2C"/>
                </a:solidFill>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6194" name="Group 2"/>
          <p:cNvGraphicFramePr>
            <a:graphicFrameLocks noGrp="1"/>
          </p:cNvGraphicFramePr>
          <p:nvPr>
            <p:extLst>
              <p:ext uri="{D42A27DB-BD31-4B8C-83A1-F6EECF244321}">
                <p14:modId xmlns:p14="http://schemas.microsoft.com/office/powerpoint/2010/main" val="1485022458"/>
              </p:ext>
            </p:extLst>
          </p:nvPr>
        </p:nvGraphicFramePr>
        <p:xfrm>
          <a:off x="683568" y="836712"/>
          <a:ext cx="8064500" cy="4956497"/>
        </p:xfrm>
        <a:graphic>
          <a:graphicData uri="http://schemas.openxmlformats.org/drawingml/2006/table">
            <a:tbl>
              <a:tblPr/>
              <a:tblGrid>
                <a:gridCol w="576262"/>
                <a:gridCol w="7488238"/>
              </a:tblGrid>
              <a:tr h="51907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1" i="0" u="none" strike="noStrike" cap="none" normalizeH="0" baseline="0" dirty="0" smtClean="0">
                          <a:ln>
                            <a:noFill/>
                          </a:ln>
                          <a:solidFill>
                            <a:srgbClr val="BA2F2C"/>
                          </a:solidFill>
                          <a:effectLst/>
                          <a:latin typeface="Arial Narrow" pitchFamily="34" charset="0"/>
                        </a:rPr>
                        <a:t>Č.</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1" i="0" u="none" strike="noStrike" cap="none" normalizeH="0" baseline="0" dirty="0" smtClean="0">
                          <a:ln>
                            <a:noFill/>
                          </a:ln>
                          <a:solidFill>
                            <a:srgbClr val="BA2F2C"/>
                          </a:solidFill>
                          <a:effectLst/>
                          <a:latin typeface="Arial Narrow" pitchFamily="34" charset="0"/>
                        </a:rPr>
                        <a:t>Povinné přílohy k žádosti o dotaci</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28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rgbClr val="4E7437"/>
                          </a:solidFill>
                          <a:effectLst/>
                          <a:latin typeface="Arial Narrow" pitchFamily="34" charset="0"/>
                        </a:rPr>
                        <a:t>1</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indent="215900">
                        <a:spcAft>
                          <a:spcPts val="0"/>
                        </a:spcAft>
                      </a:pPr>
                      <a:r>
                        <a:rPr lang="cs-CZ" sz="2000" b="1" dirty="0">
                          <a:solidFill>
                            <a:srgbClr val="4E7437"/>
                          </a:solidFill>
                          <a:effectLst/>
                          <a:latin typeface="Arial Narrow" pitchFamily="34" charset="0"/>
                          <a:ea typeface="Times New Roman"/>
                          <a:cs typeface="Times New Roman"/>
                        </a:rPr>
                        <a:t>Žádost o dotaci </a:t>
                      </a:r>
                      <a:r>
                        <a:rPr lang="cs-CZ" sz="2000" dirty="0">
                          <a:solidFill>
                            <a:srgbClr val="4E7437"/>
                          </a:solidFill>
                          <a:effectLst/>
                          <a:latin typeface="Arial Narrow" pitchFamily="34" charset="0"/>
                          <a:ea typeface="Times New Roman"/>
                          <a:cs typeface="Times New Roman"/>
                        </a:rPr>
                        <a:t>v elektronické </a:t>
                      </a:r>
                      <a:r>
                        <a:rPr lang="cs-CZ" sz="2000" dirty="0" smtClean="0">
                          <a:solidFill>
                            <a:srgbClr val="4E7437"/>
                          </a:solidFill>
                          <a:effectLst/>
                          <a:latin typeface="Arial Narrow" pitchFamily="34" charset="0"/>
                          <a:ea typeface="Times New Roman"/>
                          <a:cs typeface="Times New Roman"/>
                        </a:rPr>
                        <a:t>podobě (vytiskne MAS v kanceláři)</a:t>
                      </a:r>
                      <a:endParaRPr lang="cs-CZ" sz="2000" dirty="0">
                        <a:solidFill>
                          <a:srgbClr val="4E7437"/>
                        </a:solidFill>
                        <a:effectLst/>
                        <a:latin typeface="Arial Narrow" pitchFamily="34" charset="0"/>
                        <a:ea typeface="Times New Roman"/>
                        <a:cs typeface="Times New Roman"/>
                      </a:endParaRPr>
                    </a:p>
                    <a:p>
                      <a:pPr indent="215900">
                        <a:spcAft>
                          <a:spcPts val="0"/>
                        </a:spcAft>
                      </a:pPr>
                      <a:endParaRPr lang="cs-CZ" sz="2000" dirty="0">
                        <a:solidFill>
                          <a:srgbClr val="4E7437"/>
                        </a:solidFill>
                        <a:effectLst/>
                        <a:latin typeface="Arial Narrow" pitchFamily="34" charset="0"/>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83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rgbClr val="4E7437"/>
                          </a:solidFill>
                          <a:effectLst/>
                          <a:latin typeface="Arial Narrow" pitchFamily="34" charset="0"/>
                        </a:rPr>
                        <a:t>2</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indent="215900">
                        <a:spcAft>
                          <a:spcPts val="0"/>
                        </a:spcAft>
                      </a:pPr>
                      <a:r>
                        <a:rPr lang="cs-CZ" sz="2000" b="1" dirty="0" smtClean="0">
                          <a:solidFill>
                            <a:srgbClr val="4E7437"/>
                          </a:solidFill>
                          <a:effectLst/>
                          <a:latin typeface="Arial Narrow" pitchFamily="34" charset="0"/>
                          <a:ea typeface="Times New Roman"/>
                          <a:cs typeface="Times New Roman"/>
                        </a:rPr>
                        <a:t>Plná </a:t>
                      </a:r>
                      <a:r>
                        <a:rPr lang="cs-CZ" sz="2000" b="1" dirty="0">
                          <a:solidFill>
                            <a:srgbClr val="4E7437"/>
                          </a:solidFill>
                          <a:effectLst/>
                          <a:latin typeface="Arial Narrow" pitchFamily="34" charset="0"/>
                          <a:ea typeface="Times New Roman"/>
                          <a:cs typeface="Times New Roman"/>
                        </a:rPr>
                        <a:t>moc k podpisu Žádosti o </a:t>
                      </a:r>
                      <a:r>
                        <a:rPr lang="cs-CZ" sz="2000" b="1" dirty="0" smtClean="0">
                          <a:solidFill>
                            <a:srgbClr val="4E7437"/>
                          </a:solidFill>
                          <a:effectLst/>
                          <a:latin typeface="Arial Narrow" pitchFamily="34" charset="0"/>
                          <a:ea typeface="Times New Roman"/>
                          <a:cs typeface="Times New Roman"/>
                        </a:rPr>
                        <a:t>dotaci</a:t>
                      </a:r>
                      <a:r>
                        <a:rPr lang="cs-CZ" sz="1800" b="1" baseline="0" dirty="0" smtClean="0">
                          <a:solidFill>
                            <a:srgbClr val="4E7437"/>
                          </a:solidFill>
                          <a:effectLst/>
                          <a:latin typeface="Arial Narrow" pitchFamily="34" charset="0"/>
                          <a:ea typeface="Times New Roman"/>
                          <a:cs typeface="Times New Roman"/>
                        </a:rPr>
                        <a:t> </a:t>
                      </a:r>
                      <a:r>
                        <a:rPr lang="cs-CZ" sz="1800" b="0" baseline="0" dirty="0" smtClean="0">
                          <a:solidFill>
                            <a:srgbClr val="4E7437"/>
                          </a:solidFill>
                          <a:effectLst/>
                          <a:latin typeface="Arial Narrow" pitchFamily="34" charset="0"/>
                          <a:ea typeface="Times New Roman"/>
                          <a:cs typeface="Times New Roman"/>
                        </a:rPr>
                        <a:t>- v</a:t>
                      </a:r>
                      <a:r>
                        <a:rPr lang="cs-CZ" sz="1800" dirty="0" smtClean="0">
                          <a:solidFill>
                            <a:srgbClr val="4E7437"/>
                          </a:solidFill>
                          <a:effectLst/>
                          <a:latin typeface="Arial Narrow" pitchFamily="34" charset="0"/>
                          <a:ea typeface="Times New Roman"/>
                          <a:cs typeface="Times New Roman"/>
                        </a:rPr>
                        <a:t> případě podání</a:t>
                      </a:r>
                      <a:r>
                        <a:rPr lang="cs-CZ" sz="1800" baseline="0" dirty="0" smtClean="0">
                          <a:solidFill>
                            <a:srgbClr val="4E7437"/>
                          </a:solidFill>
                          <a:effectLst/>
                          <a:latin typeface="Arial Narrow" pitchFamily="34" charset="0"/>
                          <a:ea typeface="Times New Roman"/>
                          <a:cs typeface="Times New Roman"/>
                        </a:rPr>
                        <a:t> Žádosti zmocněným </a:t>
                      </a:r>
                    </a:p>
                    <a:p>
                      <a:pPr indent="215900">
                        <a:spcAft>
                          <a:spcPts val="0"/>
                        </a:spcAft>
                      </a:pPr>
                      <a:r>
                        <a:rPr lang="cs-CZ" sz="1800" baseline="0" dirty="0" smtClean="0">
                          <a:solidFill>
                            <a:srgbClr val="4E7437"/>
                          </a:solidFill>
                          <a:effectLst/>
                          <a:latin typeface="Arial Narrow" pitchFamily="34" charset="0"/>
                          <a:ea typeface="Times New Roman"/>
                          <a:cs typeface="Times New Roman"/>
                        </a:rPr>
                        <a:t>zástupcem  - originál</a:t>
                      </a:r>
                      <a:endParaRPr lang="cs-CZ" sz="1800" b="1" dirty="0" smtClean="0">
                        <a:solidFill>
                          <a:srgbClr val="4E7437"/>
                        </a:solidFill>
                        <a:effectLst/>
                        <a:latin typeface="Arial Narrow" pitchFamily="34" charset="0"/>
                        <a:ea typeface="Times New Roman"/>
                        <a:cs typeface="Times New Roman"/>
                      </a:endParaRPr>
                    </a:p>
                    <a:p>
                      <a:pPr indent="215900">
                        <a:spcAft>
                          <a:spcPts val="0"/>
                        </a:spcAft>
                      </a:pPr>
                      <a:r>
                        <a:rPr lang="cs-CZ" sz="1800" b="1" dirty="0" smtClean="0">
                          <a:solidFill>
                            <a:srgbClr val="4E7437"/>
                          </a:solidFill>
                          <a:effectLst/>
                          <a:latin typeface="Arial Narrow" pitchFamily="34" charset="0"/>
                          <a:ea typeface="Times New Roman"/>
                          <a:cs typeface="Times New Roman"/>
                        </a:rPr>
                        <a:t>Upozornění!!</a:t>
                      </a:r>
                      <a:r>
                        <a:rPr lang="cs-CZ" sz="1800" b="0" baseline="0" dirty="0" smtClean="0">
                          <a:solidFill>
                            <a:srgbClr val="4E7437"/>
                          </a:solidFill>
                          <a:effectLst/>
                          <a:latin typeface="Arial Narrow" pitchFamily="34" charset="0"/>
                          <a:ea typeface="Times New Roman"/>
                          <a:cs typeface="Times New Roman"/>
                        </a:rPr>
                        <a:t> </a:t>
                      </a:r>
                      <a:r>
                        <a:rPr lang="cs-CZ" sz="1800" b="0" u="sng" dirty="0" smtClean="0">
                          <a:solidFill>
                            <a:srgbClr val="4E7437"/>
                          </a:solidFill>
                          <a:effectLst/>
                          <a:latin typeface="Arial Narrow" pitchFamily="34" charset="0"/>
                          <a:ea typeface="Times New Roman"/>
                          <a:cs typeface="Times New Roman"/>
                        </a:rPr>
                        <a:t>všechna </a:t>
                      </a:r>
                      <a:r>
                        <a:rPr lang="cs-CZ" sz="1800" b="0" u="sng" dirty="0">
                          <a:solidFill>
                            <a:srgbClr val="4E7437"/>
                          </a:solidFill>
                          <a:effectLst/>
                          <a:latin typeface="Arial Narrow" pitchFamily="34" charset="0"/>
                          <a:ea typeface="Times New Roman"/>
                          <a:cs typeface="Times New Roman"/>
                        </a:rPr>
                        <a:t>čestná prohlášení uvedená ve formuláři Žádosti o dotaci </a:t>
                      </a:r>
                      <a:r>
                        <a:rPr lang="cs-CZ" sz="1800" b="0" u="sng" dirty="0" smtClean="0">
                          <a:solidFill>
                            <a:srgbClr val="4E7437"/>
                          </a:solidFill>
                          <a:effectLst/>
                          <a:latin typeface="Arial Narrow" pitchFamily="34" charset="0"/>
                          <a:ea typeface="Times New Roman"/>
                          <a:cs typeface="Times New Roman"/>
                        </a:rPr>
                        <a:t>  </a:t>
                      </a:r>
                    </a:p>
                    <a:p>
                      <a:pPr indent="215900">
                        <a:spcAft>
                          <a:spcPts val="0"/>
                        </a:spcAft>
                      </a:pPr>
                      <a:r>
                        <a:rPr lang="cs-CZ" sz="1800" b="0" u="sng" dirty="0" smtClean="0">
                          <a:solidFill>
                            <a:srgbClr val="4E7437"/>
                          </a:solidFill>
                          <a:effectLst/>
                          <a:latin typeface="Arial Narrow" pitchFamily="34" charset="0"/>
                          <a:ea typeface="Times New Roman"/>
                          <a:cs typeface="Times New Roman"/>
                        </a:rPr>
                        <a:t>musí </a:t>
                      </a:r>
                      <a:r>
                        <a:rPr lang="cs-CZ" sz="1800" b="0" u="sng" dirty="0">
                          <a:solidFill>
                            <a:srgbClr val="4E7437"/>
                          </a:solidFill>
                          <a:effectLst/>
                          <a:latin typeface="Arial Narrow" pitchFamily="34" charset="0"/>
                          <a:ea typeface="Times New Roman"/>
                          <a:cs typeface="Times New Roman"/>
                        </a:rPr>
                        <a:t>být podepsána osobně žadatelem event. statutárním zástupcem a podpis musí </a:t>
                      </a:r>
                      <a:endParaRPr lang="cs-CZ" sz="1800" b="0" u="sng" dirty="0" smtClean="0">
                        <a:solidFill>
                          <a:srgbClr val="4E7437"/>
                        </a:solidFill>
                        <a:effectLst/>
                        <a:latin typeface="Arial Narrow" pitchFamily="34" charset="0"/>
                        <a:ea typeface="Times New Roman"/>
                        <a:cs typeface="Times New Roman"/>
                      </a:endParaRPr>
                    </a:p>
                    <a:p>
                      <a:pPr indent="215900">
                        <a:spcAft>
                          <a:spcPts val="0"/>
                        </a:spcAft>
                      </a:pPr>
                      <a:r>
                        <a:rPr lang="cs-CZ" sz="1800" b="0" u="sng" dirty="0" smtClean="0">
                          <a:solidFill>
                            <a:srgbClr val="4E7437"/>
                          </a:solidFill>
                          <a:effectLst/>
                          <a:latin typeface="Arial Narrow" pitchFamily="34" charset="0"/>
                          <a:ea typeface="Times New Roman"/>
                          <a:cs typeface="Times New Roman"/>
                        </a:rPr>
                        <a:t>být </a:t>
                      </a:r>
                      <a:r>
                        <a:rPr lang="cs-CZ" sz="1800" b="0" u="sng" dirty="0">
                          <a:solidFill>
                            <a:srgbClr val="4E7437"/>
                          </a:solidFill>
                          <a:effectLst/>
                          <a:latin typeface="Arial Narrow" pitchFamily="34" charset="0"/>
                          <a:ea typeface="Times New Roman"/>
                          <a:cs typeface="Times New Roman"/>
                        </a:rPr>
                        <a:t>úředně ověřen (tzn. čestná prohlášení nemůže podepisovat zmocněná osoba</a:t>
                      </a:r>
                      <a:r>
                        <a:rPr lang="cs-CZ" sz="1800" b="0" u="sng" dirty="0" smtClean="0">
                          <a:solidFill>
                            <a:srgbClr val="4E7437"/>
                          </a:solidFill>
                          <a:effectLst/>
                          <a:latin typeface="Arial Narrow" pitchFamily="34" charset="0"/>
                          <a:ea typeface="Times New Roman"/>
                          <a:cs typeface="Times New Roman"/>
                        </a:rPr>
                        <a:t>).</a:t>
                      </a:r>
                      <a:r>
                        <a:rPr lang="cs-CZ" sz="1800" b="0" u="sng" dirty="0">
                          <a:solidFill>
                            <a:srgbClr val="4E7437"/>
                          </a:solidFill>
                          <a:effectLst/>
                          <a:latin typeface="Arial Narrow" pitchFamily="34" charset="0"/>
                          <a:ea typeface="Times New Roman"/>
                          <a:cs typeface="Times New Roman"/>
                        </a:rPr>
                        <a:t> </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83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rgbClr val="4E7437"/>
                          </a:solidFill>
                          <a:effectLst/>
                          <a:latin typeface="Arial Narrow" pitchFamily="34" charset="0"/>
                        </a:rPr>
                        <a:t>3</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indent="215900">
                        <a:spcAft>
                          <a:spcPts val="0"/>
                        </a:spcAft>
                      </a:pPr>
                      <a:r>
                        <a:rPr lang="cs-CZ" sz="2000" b="1" dirty="0" smtClean="0">
                          <a:solidFill>
                            <a:srgbClr val="4E7437"/>
                          </a:solidFill>
                          <a:effectLst/>
                          <a:latin typeface="Arial Narrow" pitchFamily="34" charset="0"/>
                          <a:ea typeface="Times New Roman"/>
                          <a:cs typeface="Times New Roman"/>
                        </a:rPr>
                        <a:t>Prohlášení</a:t>
                      </a:r>
                      <a:r>
                        <a:rPr lang="cs-CZ" sz="2000" b="1" baseline="0" dirty="0" smtClean="0">
                          <a:solidFill>
                            <a:srgbClr val="4E7437"/>
                          </a:solidFill>
                          <a:effectLst/>
                          <a:latin typeface="Arial Narrow" pitchFamily="34" charset="0"/>
                          <a:ea typeface="Times New Roman"/>
                          <a:cs typeface="Times New Roman"/>
                        </a:rPr>
                        <a:t> o zařazení do kategorie </a:t>
                      </a:r>
                      <a:r>
                        <a:rPr lang="cs-CZ" sz="2000" baseline="0" dirty="0" err="1" smtClean="0">
                          <a:solidFill>
                            <a:srgbClr val="4E7437"/>
                          </a:solidFill>
                          <a:effectLst/>
                          <a:latin typeface="Arial Narrow" pitchFamily="34" charset="0"/>
                          <a:ea typeface="Times New Roman"/>
                          <a:cs typeface="Times New Roman"/>
                        </a:rPr>
                        <a:t>mikropodniků</a:t>
                      </a:r>
                      <a:r>
                        <a:rPr lang="cs-CZ" sz="2000" baseline="0" dirty="0" smtClean="0">
                          <a:solidFill>
                            <a:srgbClr val="4E7437"/>
                          </a:solidFill>
                          <a:effectLst/>
                          <a:latin typeface="Arial Narrow" pitchFamily="34" charset="0"/>
                          <a:ea typeface="Times New Roman"/>
                          <a:cs typeface="Times New Roman"/>
                        </a:rPr>
                        <a:t>, malých a středních    podniků.</a:t>
                      </a:r>
                      <a:endParaRPr lang="cs-CZ" sz="2000" dirty="0">
                        <a:solidFill>
                          <a:srgbClr val="4E7437"/>
                        </a:solidFill>
                        <a:effectLst/>
                        <a:latin typeface="Arial Narrow" pitchFamily="34" charset="0"/>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97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rgbClr val="4E7437"/>
                          </a:solidFill>
                          <a:effectLst/>
                          <a:latin typeface="Arial Narrow" pitchFamily="34" charset="0"/>
                        </a:rPr>
                        <a:t>4</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indent="215900">
                        <a:spcAft>
                          <a:spcPts val="0"/>
                        </a:spcAft>
                      </a:pPr>
                      <a:r>
                        <a:rPr lang="cs-CZ" sz="2000" dirty="0" smtClean="0">
                          <a:solidFill>
                            <a:srgbClr val="4E7437"/>
                          </a:solidFill>
                          <a:effectLst/>
                          <a:latin typeface="Arial Narrow" pitchFamily="34" charset="0"/>
                          <a:ea typeface="Times New Roman"/>
                          <a:cs typeface="Times New Roman"/>
                        </a:rPr>
                        <a:t>V případě nákupu</a:t>
                      </a:r>
                      <a:r>
                        <a:rPr lang="cs-CZ" sz="2000" baseline="0" dirty="0" smtClean="0">
                          <a:solidFill>
                            <a:srgbClr val="4E7437"/>
                          </a:solidFill>
                          <a:effectLst/>
                          <a:latin typeface="Arial Narrow" pitchFamily="34" charset="0"/>
                          <a:ea typeface="Times New Roman"/>
                          <a:cs typeface="Times New Roman"/>
                        </a:rPr>
                        <a:t> nemovitostí jako výdaje, </a:t>
                      </a:r>
                      <a:r>
                        <a:rPr lang="cs-CZ" sz="2000" b="1" baseline="0" dirty="0" smtClean="0">
                          <a:solidFill>
                            <a:srgbClr val="4E7437"/>
                          </a:solidFill>
                          <a:effectLst/>
                          <a:latin typeface="Arial Narrow" pitchFamily="34" charset="0"/>
                          <a:ea typeface="Times New Roman"/>
                          <a:cs typeface="Times New Roman"/>
                        </a:rPr>
                        <a:t>znalecký posudek</a:t>
                      </a:r>
                      <a:r>
                        <a:rPr lang="cs-CZ" sz="2000" baseline="0" dirty="0" smtClean="0">
                          <a:solidFill>
                            <a:srgbClr val="4E7437"/>
                          </a:solidFill>
                          <a:effectLst/>
                          <a:latin typeface="Arial Narrow" pitchFamily="34" charset="0"/>
                          <a:ea typeface="Times New Roman"/>
                          <a:cs typeface="Times New Roman"/>
                        </a:rPr>
                        <a:t>, ne starší 6 měsíců před podáním </a:t>
                      </a:r>
                      <a:r>
                        <a:rPr lang="cs-CZ" sz="2000" baseline="0" dirty="0" err="1" smtClean="0">
                          <a:solidFill>
                            <a:srgbClr val="4E7437"/>
                          </a:solidFill>
                          <a:effectLst/>
                          <a:latin typeface="Arial Narrow" pitchFamily="34" charset="0"/>
                          <a:ea typeface="Times New Roman"/>
                          <a:cs typeface="Times New Roman"/>
                        </a:rPr>
                        <a:t>ŽoD</a:t>
                      </a:r>
                      <a:r>
                        <a:rPr lang="cs-CZ" sz="2000" baseline="0" dirty="0" smtClean="0">
                          <a:solidFill>
                            <a:srgbClr val="4E7437"/>
                          </a:solidFill>
                          <a:effectLst/>
                          <a:latin typeface="Arial Narrow" pitchFamily="34" charset="0"/>
                          <a:ea typeface="Times New Roman"/>
                          <a:cs typeface="Times New Roman"/>
                        </a:rPr>
                        <a:t> na MAS – prostá kopie.</a:t>
                      </a:r>
                      <a:endParaRPr lang="cs-CZ" sz="2000" dirty="0">
                        <a:solidFill>
                          <a:srgbClr val="4E7437"/>
                        </a:solidFill>
                        <a:effectLst/>
                        <a:latin typeface="Arial Narrow" pitchFamily="34" charset="0"/>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97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rgbClr val="4E7437"/>
                          </a:solidFill>
                          <a:effectLst/>
                          <a:latin typeface="Arial Narrow" pitchFamily="34" charset="0"/>
                        </a:rPr>
                        <a:t>5</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215900" algn="l" defTabSz="914400" rtl="0" eaLnBrk="1" fontAlgn="auto" latinLnBrk="0" hangingPunct="1">
                        <a:lnSpc>
                          <a:spcPct val="100000"/>
                        </a:lnSpc>
                        <a:spcBef>
                          <a:spcPts val="0"/>
                        </a:spcBef>
                        <a:spcAft>
                          <a:spcPts val="0"/>
                        </a:spcAft>
                        <a:buClrTx/>
                        <a:buSzTx/>
                        <a:buFontTx/>
                        <a:buNone/>
                        <a:tabLst/>
                        <a:defRPr/>
                      </a:pPr>
                      <a:r>
                        <a:rPr lang="cs-CZ" sz="2000" b="1" kern="1200" dirty="0" smtClean="0">
                          <a:solidFill>
                            <a:srgbClr val="4E7437"/>
                          </a:solidFill>
                          <a:effectLst/>
                          <a:latin typeface="Arial Narrow" pitchFamily="34" charset="0"/>
                          <a:ea typeface="+mn-ea"/>
                          <a:cs typeface="+mn-cs"/>
                        </a:rPr>
                        <a:t>Katastrální mapa </a:t>
                      </a:r>
                      <a:r>
                        <a:rPr lang="cs-CZ" sz="2000" kern="1200" dirty="0" smtClean="0">
                          <a:solidFill>
                            <a:srgbClr val="4E7437"/>
                          </a:solidFill>
                          <a:effectLst/>
                          <a:latin typeface="Arial Narrow" pitchFamily="34" charset="0"/>
                          <a:ea typeface="+mn-ea"/>
                          <a:cs typeface="+mn-cs"/>
                        </a:rPr>
                        <a:t>s vyznačením lokalizace předmětu projektu (patrná čísla a </a:t>
                      </a:r>
                    </a:p>
                    <a:p>
                      <a:pPr marL="0" marR="0" indent="215900" algn="l" defTabSz="914400" rtl="0" eaLnBrk="1" fontAlgn="auto" latinLnBrk="0" hangingPunct="1">
                        <a:lnSpc>
                          <a:spcPct val="100000"/>
                        </a:lnSpc>
                        <a:spcBef>
                          <a:spcPts val="0"/>
                        </a:spcBef>
                        <a:spcAft>
                          <a:spcPts val="0"/>
                        </a:spcAft>
                        <a:buClrTx/>
                        <a:buSzTx/>
                        <a:buFontTx/>
                        <a:buNone/>
                        <a:tabLst/>
                        <a:defRPr/>
                      </a:pPr>
                      <a:r>
                        <a:rPr lang="cs-CZ" sz="2000" kern="1200" dirty="0" smtClean="0">
                          <a:solidFill>
                            <a:srgbClr val="4E7437"/>
                          </a:solidFill>
                          <a:effectLst/>
                          <a:latin typeface="Arial Narrow" pitchFamily="34" charset="0"/>
                          <a:ea typeface="+mn-ea"/>
                          <a:cs typeface="+mn-cs"/>
                        </a:rPr>
                        <a:t>hranice pozemků, měřítko mapy, název katastrálního území)</a:t>
                      </a:r>
                    </a:p>
                    <a:p>
                      <a:pPr marL="0" marR="0" indent="0" algn="l" defTabSz="914400" rtl="0" eaLnBrk="1" fontAlgn="auto" latinLnBrk="0" hangingPunct="1">
                        <a:lnSpc>
                          <a:spcPct val="100000"/>
                        </a:lnSpc>
                        <a:spcBef>
                          <a:spcPts val="0"/>
                        </a:spcBef>
                        <a:spcAft>
                          <a:spcPts val="0"/>
                        </a:spcAft>
                        <a:buClrTx/>
                        <a:buSzTx/>
                        <a:buFontTx/>
                        <a:buNone/>
                        <a:tabLst/>
                        <a:defRPr/>
                      </a:pPr>
                      <a:r>
                        <a:rPr lang="cs-CZ" sz="2000" kern="1200" dirty="0" smtClean="0">
                          <a:solidFill>
                            <a:srgbClr val="4E7437"/>
                          </a:solidFill>
                          <a:effectLst/>
                          <a:latin typeface="Arial Narrow" pitchFamily="34" charset="0"/>
                          <a:ea typeface="+mn-ea"/>
                          <a:cs typeface="+mn-cs"/>
                        </a:rPr>
                        <a:t>    -</a:t>
                      </a:r>
                      <a:r>
                        <a:rPr lang="cs-CZ" sz="2000" kern="1200" baseline="0" dirty="0" smtClean="0">
                          <a:solidFill>
                            <a:srgbClr val="4E7437"/>
                          </a:solidFill>
                          <a:effectLst/>
                          <a:latin typeface="Arial Narrow" pitchFamily="34" charset="0"/>
                          <a:ea typeface="+mn-ea"/>
                          <a:cs typeface="+mn-cs"/>
                        </a:rPr>
                        <a:t> netýká se mobilních strojů – prostá kopie.</a:t>
                      </a:r>
                      <a:endParaRPr lang="cs-CZ" sz="2000" dirty="0">
                        <a:solidFill>
                          <a:srgbClr val="4E7437"/>
                        </a:solidFill>
                        <a:effectLst/>
                        <a:latin typeface="Arial Narrow" pitchFamily="34" charset="0"/>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8444919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7247" name="Group 31"/>
          <p:cNvGraphicFramePr>
            <a:graphicFrameLocks noGrp="1"/>
          </p:cNvGraphicFramePr>
          <p:nvPr>
            <p:extLst>
              <p:ext uri="{D42A27DB-BD31-4B8C-83A1-F6EECF244321}">
                <p14:modId xmlns:p14="http://schemas.microsoft.com/office/powerpoint/2010/main" val="4280330268"/>
              </p:ext>
            </p:extLst>
          </p:nvPr>
        </p:nvGraphicFramePr>
        <p:xfrm>
          <a:off x="611560" y="260648"/>
          <a:ext cx="8064500" cy="5970755"/>
        </p:xfrm>
        <a:graphic>
          <a:graphicData uri="http://schemas.openxmlformats.org/drawingml/2006/table">
            <a:tbl>
              <a:tblPr/>
              <a:tblGrid>
                <a:gridCol w="576263"/>
                <a:gridCol w="7488237"/>
              </a:tblGrid>
              <a:tr h="6401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1" i="0" u="none" strike="noStrike" cap="none" normalizeH="0" baseline="0" dirty="0" smtClean="0">
                          <a:ln>
                            <a:noFill/>
                          </a:ln>
                          <a:solidFill>
                            <a:srgbClr val="BA2F2C"/>
                          </a:solidFill>
                          <a:effectLst/>
                          <a:latin typeface="Arial Narrow" pitchFamily="34" charset="0"/>
                        </a:rPr>
                        <a:t>Č.</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1" i="0" u="none" strike="noStrike" cap="none" normalizeH="0" baseline="0" dirty="0" smtClean="0">
                          <a:ln>
                            <a:noFill/>
                          </a:ln>
                          <a:solidFill>
                            <a:srgbClr val="BA2F2C"/>
                          </a:solidFill>
                          <a:effectLst/>
                          <a:latin typeface="Arial Narrow" pitchFamily="34" charset="0"/>
                        </a:rPr>
                        <a:t>Povinné přílohy k žádosti o dotaci u projektů podléhajícím  zákonu č. 183/2006 Sb., o územním plánování a stavebnímu zákonu.</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1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rgbClr val="4E7437"/>
                          </a:solidFill>
                          <a:effectLst/>
                          <a:latin typeface="Arial Narrow" pitchFamily="34" charset="0"/>
                        </a:rPr>
                        <a:t>6</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000" kern="1200" dirty="0" smtClean="0">
                          <a:solidFill>
                            <a:srgbClr val="4E7437"/>
                          </a:solidFill>
                          <a:effectLst/>
                          <a:latin typeface="Arial Narrow" pitchFamily="34" charset="0"/>
                          <a:ea typeface="+mn-ea"/>
                          <a:cs typeface="+mn-cs"/>
                        </a:rPr>
                        <a:t>    </a:t>
                      </a:r>
                      <a:r>
                        <a:rPr lang="cs-CZ" sz="2000" b="1" kern="1200" dirty="0" smtClean="0">
                          <a:solidFill>
                            <a:srgbClr val="4E7437"/>
                          </a:solidFill>
                          <a:effectLst/>
                          <a:latin typeface="Arial Narrow" pitchFamily="34" charset="0"/>
                          <a:ea typeface="+mn-ea"/>
                          <a:cs typeface="+mn-cs"/>
                        </a:rPr>
                        <a:t>Pravomocné a platné odpovídající</a:t>
                      </a:r>
                      <a:r>
                        <a:rPr lang="cs-CZ" sz="2000" b="1" kern="1200" baseline="0" dirty="0" smtClean="0">
                          <a:solidFill>
                            <a:srgbClr val="4E7437"/>
                          </a:solidFill>
                          <a:effectLst/>
                          <a:latin typeface="Arial Narrow" pitchFamily="34" charset="0"/>
                          <a:ea typeface="+mn-ea"/>
                          <a:cs typeface="+mn-cs"/>
                        </a:rPr>
                        <a:t> povolení stavebního úřadu</a:t>
                      </a:r>
                      <a:r>
                        <a:rPr lang="cs-CZ" sz="2000" b="1" kern="1200" dirty="0" smtClean="0">
                          <a:solidFill>
                            <a:srgbClr val="4E7437"/>
                          </a:solidFill>
                          <a:effectLst/>
                          <a:latin typeface="Arial Narrow" pitchFamily="34" charset="0"/>
                          <a:ea typeface="+mn-ea"/>
                          <a:cs typeface="+mn-cs"/>
                        </a:rPr>
                        <a:t> </a:t>
                      </a:r>
                      <a:r>
                        <a:rPr lang="cs-CZ" sz="2000" b="0" kern="1200" dirty="0" smtClean="0">
                          <a:solidFill>
                            <a:srgbClr val="4E7437"/>
                          </a:solidFill>
                          <a:effectLst/>
                          <a:latin typeface="Arial Narrow" pitchFamily="34" charset="0"/>
                          <a:ea typeface="+mn-ea"/>
                          <a:cs typeface="+mn-cs"/>
                        </a:rPr>
                        <a:t>( stavební povolení, souhlas s provedením ohlášeného stavebního záměru, územní souhlas,</a:t>
                      </a:r>
                      <a:r>
                        <a:rPr lang="cs-CZ" sz="2000" b="0" kern="1200" baseline="0" dirty="0" smtClean="0">
                          <a:solidFill>
                            <a:srgbClr val="4E7437"/>
                          </a:solidFill>
                          <a:effectLst/>
                          <a:latin typeface="Arial Narrow" pitchFamily="34" charset="0"/>
                          <a:ea typeface="+mn-ea"/>
                          <a:cs typeface="+mn-cs"/>
                        </a:rPr>
                        <a:t> územní rozhodnutí, veřejnosprávní smlouva, ohlášení udržovacích prací, souhlas se změnou stavby před jejím dokončením, certifikát autorizovaného inspektora) </a:t>
                      </a:r>
                      <a:r>
                        <a:rPr lang="cs-CZ" sz="2000" b="0" kern="1200" dirty="0" smtClean="0">
                          <a:solidFill>
                            <a:srgbClr val="4E7437"/>
                          </a:solidFill>
                          <a:effectLst/>
                          <a:latin typeface="Arial Narrow" pitchFamily="34" charset="0"/>
                          <a:ea typeface="+mn-ea"/>
                          <a:cs typeface="+mn-cs"/>
                        </a:rPr>
                        <a:t>– prostá kopie.</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0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rgbClr val="4E7437"/>
                          </a:solidFill>
                          <a:effectLst/>
                          <a:latin typeface="Arial Narrow" pitchFamily="34" charset="0"/>
                        </a:rPr>
                        <a:t>7</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indent="215900">
                        <a:spcAft>
                          <a:spcPts val="0"/>
                        </a:spcAft>
                      </a:pPr>
                      <a:r>
                        <a:rPr lang="cs-CZ" sz="2000" b="1" dirty="0" smtClean="0">
                          <a:solidFill>
                            <a:srgbClr val="4E7437"/>
                          </a:solidFill>
                          <a:effectLst/>
                          <a:latin typeface="Arial Narrow" pitchFamily="34" charset="0"/>
                          <a:ea typeface="Times New Roman"/>
                          <a:cs typeface="Times New Roman"/>
                        </a:rPr>
                        <a:t>Formuláře</a:t>
                      </a:r>
                      <a:r>
                        <a:rPr lang="cs-CZ" sz="2000" b="1" baseline="0" dirty="0" smtClean="0">
                          <a:solidFill>
                            <a:srgbClr val="4E7437"/>
                          </a:solidFill>
                          <a:effectLst/>
                          <a:latin typeface="Arial Narrow" pitchFamily="34" charset="0"/>
                          <a:ea typeface="Times New Roman"/>
                          <a:cs typeface="Times New Roman"/>
                        </a:rPr>
                        <a:t> pro posouzení finančního zdraví žadatele </a:t>
                      </a:r>
                      <a:r>
                        <a:rPr lang="cs-CZ" sz="2000" b="0" baseline="0" dirty="0" smtClean="0">
                          <a:solidFill>
                            <a:srgbClr val="4E7437"/>
                          </a:solidFill>
                          <a:effectLst/>
                          <a:latin typeface="Arial Narrow" pitchFamily="34" charset="0"/>
                          <a:ea typeface="Times New Roman"/>
                          <a:cs typeface="Times New Roman"/>
                        </a:rPr>
                        <a:t>(tam kde je to vyžadováno).</a:t>
                      </a:r>
                      <a:endParaRPr lang="cs-CZ" sz="2000" b="0" dirty="0">
                        <a:solidFill>
                          <a:srgbClr val="4E7437"/>
                        </a:solidFill>
                        <a:effectLst/>
                        <a:latin typeface="Arial Narrow" pitchFamily="34" charset="0"/>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1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rgbClr val="4E7437"/>
                          </a:solidFill>
                          <a:effectLst/>
                          <a:latin typeface="Arial Narrow" pitchFamily="34" charset="0"/>
                        </a:rPr>
                        <a:t>8</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indent="215900">
                        <a:spcAft>
                          <a:spcPts val="0"/>
                        </a:spcAft>
                      </a:pPr>
                      <a:r>
                        <a:rPr lang="cs-CZ" sz="2000" b="1" dirty="0">
                          <a:solidFill>
                            <a:srgbClr val="4E7437"/>
                          </a:solidFill>
                          <a:effectLst/>
                          <a:latin typeface="Arial Narrow" pitchFamily="34" charset="0"/>
                          <a:ea typeface="Times New Roman"/>
                          <a:cs typeface="Times New Roman"/>
                        </a:rPr>
                        <a:t>Projektová dokumentace </a:t>
                      </a:r>
                      <a:r>
                        <a:rPr lang="cs-CZ" sz="2000" b="1" dirty="0" smtClean="0">
                          <a:solidFill>
                            <a:srgbClr val="4E7437"/>
                          </a:solidFill>
                          <a:effectLst/>
                          <a:latin typeface="Arial Narrow" pitchFamily="34" charset="0"/>
                          <a:ea typeface="Times New Roman"/>
                          <a:cs typeface="Times New Roman"/>
                        </a:rPr>
                        <a:t>(ověřená stavebním úřadem) </a:t>
                      </a:r>
                      <a:r>
                        <a:rPr lang="cs-CZ" sz="2000" dirty="0" smtClean="0">
                          <a:solidFill>
                            <a:srgbClr val="4E7437"/>
                          </a:solidFill>
                          <a:effectLst/>
                          <a:latin typeface="Arial Narrow" pitchFamily="34" charset="0"/>
                          <a:ea typeface="Times New Roman"/>
                          <a:cs typeface="Times New Roman"/>
                        </a:rPr>
                        <a:t>předkládaná </a:t>
                      </a:r>
                      <a:r>
                        <a:rPr lang="cs-CZ" sz="2000" dirty="0">
                          <a:solidFill>
                            <a:srgbClr val="4E7437"/>
                          </a:solidFill>
                          <a:effectLst/>
                          <a:latin typeface="Arial Narrow" pitchFamily="34" charset="0"/>
                          <a:ea typeface="Times New Roman"/>
                          <a:cs typeface="Times New Roman"/>
                        </a:rPr>
                        <a:t>k </a:t>
                      </a:r>
                      <a:endParaRPr lang="cs-CZ" sz="2000" dirty="0" smtClean="0">
                        <a:solidFill>
                          <a:srgbClr val="4E7437"/>
                        </a:solidFill>
                        <a:effectLst/>
                        <a:latin typeface="Arial Narrow" pitchFamily="34" charset="0"/>
                        <a:ea typeface="Times New Roman"/>
                        <a:cs typeface="Times New Roman"/>
                      </a:endParaRPr>
                    </a:p>
                    <a:p>
                      <a:pPr indent="215900">
                        <a:spcAft>
                          <a:spcPts val="0"/>
                        </a:spcAft>
                      </a:pPr>
                      <a:r>
                        <a:rPr lang="cs-CZ" sz="2000" dirty="0" smtClean="0">
                          <a:solidFill>
                            <a:srgbClr val="4E7437"/>
                          </a:solidFill>
                          <a:effectLst/>
                          <a:latin typeface="Arial Narrow" pitchFamily="34" charset="0"/>
                          <a:ea typeface="Times New Roman"/>
                          <a:cs typeface="Times New Roman"/>
                        </a:rPr>
                        <a:t>územnímu </a:t>
                      </a:r>
                      <a:r>
                        <a:rPr lang="cs-CZ" sz="2000" dirty="0">
                          <a:solidFill>
                            <a:srgbClr val="4E7437"/>
                          </a:solidFill>
                          <a:effectLst/>
                          <a:latin typeface="Arial Narrow" pitchFamily="34" charset="0"/>
                          <a:ea typeface="Times New Roman"/>
                          <a:cs typeface="Times New Roman"/>
                        </a:rPr>
                        <a:t>nebo stavebnímu </a:t>
                      </a:r>
                      <a:r>
                        <a:rPr lang="cs-CZ" sz="2000" dirty="0" smtClean="0">
                          <a:solidFill>
                            <a:srgbClr val="4E7437"/>
                          </a:solidFill>
                          <a:effectLst/>
                          <a:latin typeface="Arial Narrow" pitchFamily="34" charset="0"/>
                          <a:ea typeface="Times New Roman"/>
                          <a:cs typeface="Times New Roman"/>
                        </a:rPr>
                        <a:t>řízení</a:t>
                      </a:r>
                      <a:r>
                        <a:rPr lang="cs-CZ" sz="2000" baseline="0" dirty="0" smtClean="0">
                          <a:solidFill>
                            <a:srgbClr val="4E7437"/>
                          </a:solidFill>
                          <a:effectLst/>
                          <a:latin typeface="Arial Narrow" pitchFamily="34" charset="0"/>
                          <a:ea typeface="Times New Roman"/>
                          <a:cs typeface="Times New Roman"/>
                        </a:rPr>
                        <a:t> </a:t>
                      </a:r>
                      <a:r>
                        <a:rPr lang="cs-CZ" sz="2000" dirty="0" smtClean="0">
                          <a:solidFill>
                            <a:srgbClr val="4E7437"/>
                          </a:solidFill>
                          <a:effectLst/>
                          <a:latin typeface="Arial Narrow" pitchFamily="34" charset="0"/>
                          <a:ea typeface="Times New Roman"/>
                          <a:cs typeface="Times New Roman"/>
                        </a:rPr>
                        <a:t>v </a:t>
                      </a:r>
                      <a:r>
                        <a:rPr lang="cs-CZ" sz="2000" dirty="0">
                          <a:solidFill>
                            <a:srgbClr val="4E7437"/>
                          </a:solidFill>
                          <a:effectLst/>
                          <a:latin typeface="Arial Narrow" pitchFamily="34" charset="0"/>
                          <a:ea typeface="Times New Roman"/>
                          <a:cs typeface="Times New Roman"/>
                        </a:rPr>
                        <a:t>případě územního nebo stavebního </a:t>
                      </a:r>
                      <a:endParaRPr lang="cs-CZ" sz="2000" dirty="0" smtClean="0">
                        <a:solidFill>
                          <a:srgbClr val="4E7437"/>
                        </a:solidFill>
                        <a:effectLst/>
                        <a:latin typeface="Arial Narrow" pitchFamily="34" charset="0"/>
                        <a:ea typeface="Times New Roman"/>
                        <a:cs typeface="Times New Roman"/>
                      </a:endParaRPr>
                    </a:p>
                    <a:p>
                      <a:pPr indent="215900">
                        <a:spcAft>
                          <a:spcPts val="0"/>
                        </a:spcAft>
                      </a:pPr>
                      <a:r>
                        <a:rPr lang="cs-CZ" sz="2000" dirty="0" smtClean="0">
                          <a:solidFill>
                            <a:srgbClr val="4E7437"/>
                          </a:solidFill>
                          <a:effectLst/>
                          <a:latin typeface="Arial Narrow" pitchFamily="34" charset="0"/>
                          <a:ea typeface="Times New Roman"/>
                          <a:cs typeface="Times New Roman"/>
                        </a:rPr>
                        <a:t>řízení </a:t>
                      </a:r>
                      <a:r>
                        <a:rPr lang="cs-CZ" sz="2000" dirty="0">
                          <a:solidFill>
                            <a:srgbClr val="4E7437"/>
                          </a:solidFill>
                          <a:effectLst/>
                          <a:latin typeface="Arial Narrow" pitchFamily="34" charset="0"/>
                          <a:ea typeface="Times New Roman"/>
                          <a:cs typeface="Times New Roman"/>
                        </a:rPr>
                        <a:t>k předmětu </a:t>
                      </a:r>
                      <a:r>
                        <a:rPr lang="cs-CZ" sz="2000" dirty="0" smtClean="0">
                          <a:solidFill>
                            <a:srgbClr val="4E7437"/>
                          </a:solidFill>
                          <a:effectLst/>
                          <a:latin typeface="Arial Narrow" pitchFamily="34" charset="0"/>
                          <a:ea typeface="Times New Roman"/>
                          <a:cs typeface="Times New Roman"/>
                        </a:rPr>
                        <a:t>projektu –  prostá kopie.</a:t>
                      </a:r>
                      <a:endParaRPr lang="cs-CZ" sz="2000" dirty="0">
                        <a:solidFill>
                          <a:srgbClr val="4E7437"/>
                        </a:solidFill>
                        <a:effectLst/>
                        <a:latin typeface="Arial Narrow" pitchFamily="34" charset="0"/>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8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rgbClr val="4E7437"/>
                          </a:solidFill>
                          <a:effectLst/>
                          <a:latin typeface="Arial Narrow" pitchFamily="34" charset="0"/>
                        </a:rPr>
                        <a:t>9</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indent="215900">
                        <a:spcAft>
                          <a:spcPts val="0"/>
                        </a:spcAft>
                      </a:pPr>
                      <a:r>
                        <a:rPr lang="cs-CZ" sz="2000" b="1" dirty="0">
                          <a:solidFill>
                            <a:srgbClr val="4E7437"/>
                          </a:solidFill>
                          <a:effectLst/>
                          <a:latin typeface="Arial Narrow" pitchFamily="34" charset="0"/>
                          <a:ea typeface="Times New Roman"/>
                          <a:cs typeface="Times New Roman"/>
                        </a:rPr>
                        <a:t>Půdorys stavby/půdorys dispozice stabilní </a:t>
                      </a:r>
                      <a:r>
                        <a:rPr lang="cs-CZ" sz="2000" b="1" dirty="0" smtClean="0">
                          <a:solidFill>
                            <a:srgbClr val="4E7437"/>
                          </a:solidFill>
                          <a:effectLst/>
                          <a:latin typeface="Arial Narrow" pitchFamily="34" charset="0"/>
                          <a:ea typeface="Times New Roman"/>
                          <a:cs typeface="Times New Roman"/>
                        </a:rPr>
                        <a:t>technologie</a:t>
                      </a:r>
                      <a:r>
                        <a:rPr lang="cs-CZ" sz="2000" b="1" baseline="0" dirty="0" smtClean="0">
                          <a:solidFill>
                            <a:srgbClr val="4E7437"/>
                          </a:solidFill>
                          <a:effectLst/>
                          <a:latin typeface="Arial Narrow" pitchFamily="34" charset="0"/>
                          <a:ea typeface="Times New Roman"/>
                          <a:cs typeface="Times New Roman"/>
                        </a:rPr>
                        <a:t> </a:t>
                      </a:r>
                      <a:r>
                        <a:rPr lang="cs-CZ" sz="2000" baseline="0" dirty="0" smtClean="0">
                          <a:solidFill>
                            <a:srgbClr val="4E7437"/>
                          </a:solidFill>
                          <a:effectLst/>
                          <a:latin typeface="Arial Narrow" pitchFamily="34" charset="0"/>
                          <a:ea typeface="Times New Roman"/>
                          <a:cs typeface="Times New Roman"/>
                        </a:rPr>
                        <a:t>(pokud není  </a:t>
                      </a:r>
                    </a:p>
                    <a:p>
                      <a:pPr indent="215900">
                        <a:spcAft>
                          <a:spcPts val="0"/>
                        </a:spcAft>
                      </a:pPr>
                      <a:r>
                        <a:rPr lang="cs-CZ" sz="2000" baseline="0" dirty="0" smtClean="0">
                          <a:solidFill>
                            <a:srgbClr val="4E7437"/>
                          </a:solidFill>
                          <a:effectLst/>
                          <a:latin typeface="Arial Narrow" pitchFamily="34" charset="0"/>
                          <a:ea typeface="Times New Roman"/>
                          <a:cs typeface="Times New Roman"/>
                        </a:rPr>
                        <a:t>přílohou projektová dokumentace) – v odpovídajícím měřítku s uvedením rozměrů</a:t>
                      </a:r>
                      <a:endParaRPr lang="cs-CZ" sz="2000" dirty="0">
                        <a:solidFill>
                          <a:srgbClr val="4E7437"/>
                        </a:solidFill>
                        <a:effectLst/>
                        <a:latin typeface="Arial Narrow" pitchFamily="34" charset="0"/>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8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rgbClr val="4E7437"/>
                          </a:solidFill>
                          <a:effectLst/>
                          <a:latin typeface="Arial Narrow" pitchFamily="34" charset="0"/>
                        </a:rPr>
                        <a:t>10</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indent="215900">
                        <a:spcAft>
                          <a:spcPts val="0"/>
                        </a:spcAft>
                      </a:pPr>
                      <a:r>
                        <a:rPr lang="cs-CZ" sz="2000" dirty="0" smtClean="0">
                          <a:solidFill>
                            <a:srgbClr val="4E7437"/>
                          </a:solidFill>
                          <a:effectLst/>
                          <a:latin typeface="Arial Narrow" pitchFamily="34" charset="0"/>
                          <a:ea typeface="Times New Roman"/>
                          <a:cs typeface="Times New Roman"/>
                        </a:rPr>
                        <a:t>Přílohy stanovené MAS</a:t>
                      </a:r>
                      <a:endParaRPr lang="cs-CZ" sz="2000" dirty="0">
                        <a:solidFill>
                          <a:srgbClr val="4E7437"/>
                        </a:solidFill>
                        <a:effectLst/>
                        <a:latin typeface="Arial Narrow" pitchFamily="34" charset="0"/>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725446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7247" name="Group 31"/>
          <p:cNvGraphicFramePr>
            <a:graphicFrameLocks noGrp="1"/>
          </p:cNvGraphicFramePr>
          <p:nvPr>
            <p:extLst>
              <p:ext uri="{D42A27DB-BD31-4B8C-83A1-F6EECF244321}">
                <p14:modId xmlns:p14="http://schemas.microsoft.com/office/powerpoint/2010/main" val="4181051031"/>
              </p:ext>
            </p:extLst>
          </p:nvPr>
        </p:nvGraphicFramePr>
        <p:xfrm>
          <a:off x="827584" y="404664"/>
          <a:ext cx="8064500" cy="5544176"/>
        </p:xfrm>
        <a:graphic>
          <a:graphicData uri="http://schemas.openxmlformats.org/drawingml/2006/table">
            <a:tbl>
              <a:tblPr/>
              <a:tblGrid>
                <a:gridCol w="576263"/>
                <a:gridCol w="7488237"/>
              </a:tblGrid>
              <a:tr h="6401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1" i="0" u="none" strike="noStrike" cap="none" normalizeH="0" baseline="0" dirty="0" smtClean="0">
                          <a:ln>
                            <a:noFill/>
                          </a:ln>
                          <a:solidFill>
                            <a:srgbClr val="BA2F2C"/>
                          </a:solidFill>
                          <a:effectLst/>
                          <a:latin typeface="Arial Narrow" pitchFamily="34" charset="0"/>
                        </a:rPr>
                        <a:t>Č.</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1" i="0" u="none" strike="noStrike" cap="none" normalizeH="0" baseline="0" dirty="0" smtClean="0">
                          <a:ln>
                            <a:noFill/>
                          </a:ln>
                          <a:solidFill>
                            <a:srgbClr val="BA2F2C"/>
                          </a:solidFill>
                          <a:effectLst/>
                          <a:latin typeface="Arial Narrow" pitchFamily="34" charset="0"/>
                        </a:rPr>
                        <a:t>Povinné přílohy k žádosti o dotaci pouze u některých </a:t>
                      </a:r>
                      <a:r>
                        <a:rPr kumimoji="0" lang="cs-CZ" sz="2400" b="1" i="0" u="none" strike="noStrike" cap="none" normalizeH="0" baseline="0" dirty="0" err="1" smtClean="0">
                          <a:ln>
                            <a:noFill/>
                          </a:ln>
                          <a:solidFill>
                            <a:srgbClr val="BA2F2C"/>
                          </a:solidFill>
                          <a:effectLst/>
                          <a:latin typeface="Arial Narrow" pitchFamily="34" charset="0"/>
                        </a:rPr>
                        <a:t>Fichí</a:t>
                      </a:r>
                      <a:endParaRPr kumimoji="0" lang="cs-CZ" sz="2400" b="1" i="0" u="none" strike="noStrike" cap="none" normalizeH="0" baseline="0" dirty="0" smtClean="0">
                        <a:ln>
                          <a:noFill/>
                        </a:ln>
                        <a:solidFill>
                          <a:srgbClr val="BA2F2C"/>
                        </a:solidFill>
                        <a:effectLst/>
                        <a:latin typeface="Arial Narrow" pitchFamily="34"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1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rgbClr val="4E7437"/>
                          </a:solidFill>
                          <a:effectLst/>
                          <a:latin typeface="Arial Narrow" pitchFamily="34" charset="0"/>
                        </a:rPr>
                        <a:t>11</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rgbClr val="4E7437"/>
                          </a:solidFill>
                          <a:effectLst/>
                          <a:latin typeface="Arial Narrow" pitchFamily="34" charset="0"/>
                        </a:rPr>
                        <a:t>F2 – Souhlasné stanovisko  MŽP dle vzoru (vydává AOPK ČR)  - u oplocení pastevního areálu, nebo chov vodní drůbeže.</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1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rgbClr val="4E7437"/>
                          </a:solidFill>
                          <a:effectLst/>
                          <a:latin typeface="Arial Narrow" pitchFamily="34" charset="0"/>
                        </a:rPr>
                        <a:t>12</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rgbClr val="4E7437"/>
                          </a:solidFill>
                          <a:effectLst/>
                          <a:latin typeface="Arial Narrow" pitchFamily="34" charset="0"/>
                        </a:rPr>
                        <a:t>F2,F3- závěr zjišťovacího řízení o posuzování vlivu na ŽP s výrokem, že záměr nepodléhá zjišťovacímu řízení, nebo nepodléhá dalšímu posuzování, nebo souhlasné stanovisko s realizací projektu – podlimitní záměry, posouzení podle zákona č. 100/2001 Sb.).</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1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rgbClr val="4E7437"/>
                          </a:solidFill>
                          <a:effectLst/>
                          <a:latin typeface="Arial Narrow" pitchFamily="34" charset="0"/>
                        </a:rPr>
                        <a:t>13</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rgbClr val="4E7437"/>
                          </a:solidFill>
                          <a:effectLst/>
                          <a:latin typeface="Arial Narrow" pitchFamily="34" charset="0"/>
                        </a:rPr>
                        <a:t>F2 -  Čestné prohlášení (Příloha 11 Pravidel), že není vyžadováno posouzení vlivu záměru na ŽP.</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1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rgbClr val="4E7437"/>
                          </a:solidFill>
                          <a:effectLst/>
                          <a:latin typeface="Arial Narrow" pitchFamily="34" charset="0"/>
                        </a:rPr>
                        <a:t>14</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rgbClr val="4E7437"/>
                          </a:solidFill>
                          <a:effectLst/>
                          <a:latin typeface="Arial Narrow" pitchFamily="34" charset="0"/>
                        </a:rPr>
                        <a:t>F7 -  U činností R93, I56 doložení dokument, že se v okruhu 10km nachází objekt venkovské turistiky – návštěvnost  min 2000 osob za rok.</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1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rgbClr val="4E7437"/>
                          </a:solidFill>
                          <a:effectLst/>
                          <a:latin typeface="Arial Narrow" pitchFamily="34" charset="0"/>
                        </a:rPr>
                        <a:t>15</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cs-CZ" sz="2000" b="1" kern="1200" dirty="0" smtClean="0">
                          <a:solidFill>
                            <a:srgbClr val="4E7437"/>
                          </a:solidFill>
                          <a:effectLst/>
                          <a:latin typeface="Arial Narrow" pitchFamily="34" charset="0"/>
                          <a:ea typeface="+mn-ea"/>
                          <a:cs typeface="+mn-cs"/>
                        </a:rPr>
                        <a:t>F6, F7  - v případě blokové výjimky karty majetku</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000" b="1" i="0" u="none" strike="noStrike" cap="none" normalizeH="0" baseline="0" dirty="0" smtClean="0">
                        <a:ln>
                          <a:noFill/>
                        </a:ln>
                        <a:solidFill>
                          <a:srgbClr val="4E7437"/>
                        </a:solidFill>
                        <a:effectLst/>
                        <a:latin typeface="Arial Narrow" pitchFamily="34"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8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rgbClr val="4E7437"/>
                          </a:solidFill>
                          <a:effectLst/>
                          <a:latin typeface="Arial Narrow" pitchFamily="34" charset="0"/>
                        </a:rPr>
                        <a:t>16</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cs-CZ" sz="2000" dirty="0">
                        <a:solidFill>
                          <a:srgbClr val="4E7437"/>
                        </a:solidFill>
                        <a:latin typeface="Arial Narrow" pitchFamily="34"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cs-CZ" dirty="0" smtClean="0">
                <a:solidFill>
                  <a:srgbClr val="BA2F2C"/>
                </a:solidFill>
                <a:latin typeface="Arial Narrow" pitchFamily="34" charset="0"/>
              </a:rPr>
              <a:t>Co jsou investiční výdaje:</a:t>
            </a:r>
            <a:endParaRPr lang="cs-CZ" dirty="0">
              <a:solidFill>
                <a:srgbClr val="BA2F2C"/>
              </a:solidFill>
              <a:latin typeface="Arial Narrow" pitchFamily="34" charset="0"/>
            </a:endParaRPr>
          </a:p>
        </p:txBody>
      </p:sp>
      <p:sp>
        <p:nvSpPr>
          <p:cNvPr id="72707" name="Rectangle 3"/>
          <p:cNvSpPr>
            <a:spLocks noGrp="1" noChangeArrowheads="1"/>
          </p:cNvSpPr>
          <p:nvPr>
            <p:ph type="body" idx="1"/>
          </p:nvPr>
        </p:nvSpPr>
        <p:spPr/>
        <p:txBody>
          <a:bodyPr/>
          <a:lstStyle/>
          <a:p>
            <a:pPr>
              <a:lnSpc>
                <a:spcPct val="80000"/>
              </a:lnSpc>
            </a:pPr>
            <a:r>
              <a:rPr lang="cs-CZ" sz="2400" dirty="0" smtClean="0">
                <a:solidFill>
                  <a:srgbClr val="4E7437"/>
                </a:solidFill>
                <a:latin typeface="Arial Narrow" pitchFamily="34" charset="0"/>
              </a:rPr>
              <a:t>„</a:t>
            </a:r>
            <a:r>
              <a:rPr lang="cs-CZ" sz="2400" dirty="0">
                <a:solidFill>
                  <a:srgbClr val="4E7437"/>
                </a:solidFill>
                <a:latin typeface="Arial Narrow" pitchFamily="34" charset="0"/>
              </a:rPr>
              <a:t>investičním výdajem" - výdaj, který musí splňovat podmínky pro klasifikaci hmotného a nehmotného majetku dle zákona č. 586/1992 Sb., tzn. jedná se o:</a:t>
            </a:r>
          </a:p>
          <a:p>
            <a:pPr lvl="1">
              <a:lnSpc>
                <a:spcPct val="80000"/>
              </a:lnSpc>
            </a:pPr>
            <a:r>
              <a:rPr lang="cs-CZ" sz="2000" b="1" dirty="0">
                <a:solidFill>
                  <a:srgbClr val="4E7437"/>
                </a:solidFill>
                <a:latin typeface="Arial Narrow" pitchFamily="34" charset="0"/>
              </a:rPr>
              <a:t>1. </a:t>
            </a:r>
            <a:r>
              <a:rPr lang="cs-CZ" sz="2000" dirty="0">
                <a:solidFill>
                  <a:srgbClr val="4E7437"/>
                </a:solidFill>
                <a:latin typeface="Arial Narrow" pitchFamily="34" charset="0"/>
              </a:rPr>
              <a:t>samostatné movité věci (případně soubory movitých věcí), jejichž vstupní cena je vyšší než 40 000 Kč a mají provozně-technické funkce delší než jeden rok,</a:t>
            </a:r>
          </a:p>
          <a:p>
            <a:pPr lvl="1">
              <a:lnSpc>
                <a:spcPct val="80000"/>
              </a:lnSpc>
            </a:pPr>
            <a:r>
              <a:rPr lang="cs-CZ" sz="2000" b="1" dirty="0">
                <a:solidFill>
                  <a:srgbClr val="4E7437"/>
                </a:solidFill>
                <a:latin typeface="Arial Narrow" pitchFamily="34" charset="0"/>
              </a:rPr>
              <a:t>2. </a:t>
            </a:r>
            <a:r>
              <a:rPr lang="cs-CZ" sz="2000" dirty="0">
                <a:solidFill>
                  <a:srgbClr val="4E7437"/>
                </a:solidFill>
                <a:latin typeface="Arial Narrow" pitchFamily="34" charset="0"/>
              </a:rPr>
              <a:t>budovy,</a:t>
            </a:r>
          </a:p>
          <a:p>
            <a:pPr lvl="1">
              <a:lnSpc>
                <a:spcPct val="80000"/>
              </a:lnSpc>
            </a:pPr>
            <a:r>
              <a:rPr lang="cs-CZ" sz="2000" b="1" dirty="0">
                <a:solidFill>
                  <a:srgbClr val="4E7437"/>
                </a:solidFill>
                <a:latin typeface="Arial Narrow" pitchFamily="34" charset="0"/>
              </a:rPr>
              <a:t>3. </a:t>
            </a:r>
            <a:r>
              <a:rPr lang="cs-CZ" sz="2000" dirty="0">
                <a:solidFill>
                  <a:srgbClr val="4E7437"/>
                </a:solidFill>
                <a:latin typeface="Arial Narrow" pitchFamily="34" charset="0"/>
              </a:rPr>
              <a:t>stavby,</a:t>
            </a:r>
          </a:p>
          <a:p>
            <a:pPr lvl="1">
              <a:lnSpc>
                <a:spcPct val="80000"/>
              </a:lnSpc>
            </a:pPr>
            <a:r>
              <a:rPr lang="cs-CZ" sz="2000" b="1" dirty="0">
                <a:solidFill>
                  <a:srgbClr val="4E7437"/>
                </a:solidFill>
                <a:latin typeface="Arial Narrow" pitchFamily="34" charset="0"/>
              </a:rPr>
              <a:t>4. </a:t>
            </a:r>
            <a:r>
              <a:rPr lang="cs-CZ" sz="2000" dirty="0">
                <a:solidFill>
                  <a:srgbClr val="4E7437"/>
                </a:solidFill>
                <a:latin typeface="Arial Narrow" pitchFamily="34" charset="0"/>
              </a:rPr>
              <a:t>pěstitelské celky trvalých porostů s dobou plodnosti delší než tři roky,</a:t>
            </a:r>
          </a:p>
          <a:p>
            <a:pPr lvl="1">
              <a:lnSpc>
                <a:spcPct val="80000"/>
              </a:lnSpc>
            </a:pPr>
            <a:r>
              <a:rPr lang="cs-CZ" sz="2000" b="1" dirty="0">
                <a:solidFill>
                  <a:srgbClr val="4E7437"/>
                </a:solidFill>
                <a:latin typeface="Arial Narrow" pitchFamily="34" charset="0"/>
              </a:rPr>
              <a:t>5. </a:t>
            </a:r>
            <a:r>
              <a:rPr lang="cs-CZ" sz="2000" dirty="0">
                <a:solidFill>
                  <a:srgbClr val="4E7437"/>
                </a:solidFill>
                <a:latin typeface="Arial Narrow" pitchFamily="34" charset="0"/>
              </a:rPr>
              <a:t>jiný majetek, zejména technické zhodnocení,</a:t>
            </a:r>
          </a:p>
          <a:p>
            <a:pPr lvl="1">
              <a:lnSpc>
                <a:spcPct val="80000"/>
              </a:lnSpc>
            </a:pPr>
            <a:r>
              <a:rPr lang="cs-CZ" sz="2000" b="1" dirty="0">
                <a:solidFill>
                  <a:srgbClr val="4E7437"/>
                </a:solidFill>
                <a:latin typeface="Arial Narrow" pitchFamily="34" charset="0"/>
              </a:rPr>
              <a:t>6. </a:t>
            </a:r>
            <a:r>
              <a:rPr lang="cs-CZ" sz="2000" dirty="0">
                <a:solidFill>
                  <a:srgbClr val="4E7437"/>
                </a:solidFill>
                <a:latin typeface="Arial Narrow" pitchFamily="34" charset="0"/>
              </a:rPr>
              <a:t>předměty z práv průmyslového vlastnictví, projekty a programové vybavení a jiné technické nebo jiné hospodářsky využitelné znalosti, pokud je vstupní cena jednotlivého majetku vyšší než 60 000 Kč a doba jeho použitelnosti vyšší než jeden </a:t>
            </a:r>
            <a:r>
              <a:rPr lang="cs-CZ" sz="2000" dirty="0" smtClean="0">
                <a:solidFill>
                  <a:srgbClr val="4E7437"/>
                </a:solidFill>
                <a:latin typeface="Arial Narrow" pitchFamily="34" charset="0"/>
              </a:rPr>
              <a:t>rok</a:t>
            </a:r>
          </a:p>
          <a:p>
            <a:pPr marL="457200" lvl="1" indent="0">
              <a:lnSpc>
                <a:spcPct val="80000"/>
              </a:lnSpc>
              <a:buNone/>
            </a:pPr>
            <a:r>
              <a:rPr lang="cs-CZ" sz="2000" dirty="0" smtClean="0">
                <a:solidFill>
                  <a:srgbClr val="4E7437"/>
                </a:solidFill>
                <a:latin typeface="Arial Narrow" pitchFamily="34" charset="0"/>
              </a:rPr>
              <a:t>Žadatel, který je účetní jednotkou může využít vlastní klasifikaci ( investiční výdaj nižší než 40. tis. – dokládá interním předpisem)</a:t>
            </a:r>
            <a:endParaRPr lang="cs-CZ" sz="2000" dirty="0">
              <a:solidFill>
                <a:srgbClr val="4E7437"/>
              </a:solidFill>
              <a:latin typeface="Arial Narrow" pitchFamily="34" charset="0"/>
            </a:endParaRPr>
          </a:p>
        </p:txBody>
      </p:sp>
    </p:spTree>
    <p:extLst>
      <p:ext uri="{BB962C8B-B14F-4D97-AF65-F5344CB8AC3E}">
        <p14:creationId xmlns:p14="http://schemas.microsoft.com/office/powerpoint/2010/main" val="2713509913"/>
      </p:ext>
    </p:extLst>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2587</TotalTime>
  <Words>3840</Words>
  <Application>Microsoft Office PowerPoint</Application>
  <PresentationFormat>Předvádění na obrazovce (4:3)</PresentationFormat>
  <Paragraphs>423</Paragraphs>
  <Slides>45</Slides>
  <Notes>45</Notes>
  <HiddenSlides>0</HiddenSlides>
  <MMClips>0</MMClips>
  <ScaleCrop>false</ScaleCrop>
  <HeadingPairs>
    <vt:vector size="4" baseType="variant">
      <vt:variant>
        <vt:lpstr>Motiv</vt:lpstr>
      </vt:variant>
      <vt:variant>
        <vt:i4>1</vt:i4>
      </vt:variant>
      <vt:variant>
        <vt:lpstr>Nadpisy snímků</vt:lpstr>
      </vt:variant>
      <vt:variant>
        <vt:i4>45</vt:i4>
      </vt:variant>
    </vt:vector>
  </HeadingPairs>
  <TitlesOfParts>
    <vt:vector size="46" baseType="lpstr">
      <vt:lpstr>Výchozí návrh</vt:lpstr>
      <vt:lpstr>  1. výzva červenec 2017</vt:lpstr>
      <vt:lpstr>1. Výzva </vt:lpstr>
      <vt:lpstr>Fiche SPL pro podnikatelský sektor:</vt:lpstr>
      <vt:lpstr>Kritéria přijatelnosti  pro všechny Fiche:</vt:lpstr>
      <vt:lpstr>Povinné přílohy pro všechny Fiche:</vt:lpstr>
      <vt:lpstr>Prezentace aplikace PowerPoint</vt:lpstr>
      <vt:lpstr>Prezentace aplikace PowerPoint</vt:lpstr>
      <vt:lpstr>Prezentace aplikace PowerPoint</vt:lpstr>
      <vt:lpstr>Co jsou investiční výdaje:</vt:lpstr>
      <vt:lpstr>Dotaci nelze poskytnout na:</vt:lpstr>
      <vt:lpstr>Rozdělení do kategorií podniků:</vt:lpstr>
      <vt:lpstr>FICHE 2 . Zemědělské podnikání - podpora investic v rostlinné a živočišné výrobě</vt:lpstr>
      <vt:lpstr>Další podmínky:</vt:lpstr>
      <vt:lpstr>Způsobilé výdaje:</vt:lpstr>
      <vt:lpstr>FICHE 3 . Zemědělské podnikání - zpracování a uvádění na trh zemědělských produktů </vt:lpstr>
      <vt:lpstr>Kritéria přijatelnosti:</vt:lpstr>
      <vt:lpstr>Další podmínky:</vt:lpstr>
      <vt:lpstr>Další podmínky v případě,  že výstupní produkt nespadá do přílohy I Smlouvy o fungování EU:</vt:lpstr>
      <vt:lpstr>Způsobilé výdaje:</vt:lpstr>
      <vt:lpstr>FICHE 6 - Zakládání a rozvoj malých a mikropodniků </vt:lpstr>
      <vt:lpstr>Pravidlo „de minimis „</vt:lpstr>
      <vt:lpstr>Bloková výjimka </vt:lpstr>
      <vt:lpstr>Kritéria přijatelnosti:</vt:lpstr>
      <vt:lpstr>Kritéria přijatelnosti:</vt:lpstr>
      <vt:lpstr>Další podmínky:</vt:lpstr>
      <vt:lpstr>Další podmínky u blokové výjimky:</vt:lpstr>
      <vt:lpstr>Způsobilé výdaje:</vt:lpstr>
      <vt:lpstr>FICHE 7 Rozvoj venkovské turistiky</vt:lpstr>
      <vt:lpstr>Kritéria přijatelnosti:</vt:lpstr>
      <vt:lpstr>Další podmínky:</vt:lpstr>
      <vt:lpstr>Další podmínky:</vt:lpstr>
      <vt:lpstr>Způsobilé výdaje:</vt:lpstr>
      <vt:lpstr>Pro všechny FICHE platí:</vt:lpstr>
      <vt:lpstr>Způsobilé výdaje:</vt:lpstr>
      <vt:lpstr>Další podmínky:</vt:lpstr>
      <vt:lpstr>Obecná ustanovení:</vt:lpstr>
      <vt:lpstr>Obecná ustanovení:</vt:lpstr>
      <vt:lpstr>Obecná ustanovení:</vt:lpstr>
      <vt:lpstr>Doložení příloh k výběrovému/zadávacímu řízení:</vt:lpstr>
      <vt:lpstr>Prezentace aplikace PowerPoint</vt:lpstr>
      <vt:lpstr>Postup příjmu žádostí:</vt:lpstr>
      <vt:lpstr>Postup příjmu žádostí:</vt:lpstr>
      <vt:lpstr>Postup příjmu žádostí:</vt:lpstr>
      <vt:lpstr>  Fiche, Žádost, Pravidla, instruktážní listy jsou k dispozici: </vt:lpstr>
      <vt:lpstr>Děkuji za pozornost: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Seminář pro žadatele první výzvy 2008</dc:title>
  <dc:creator>Infocentrum</dc:creator>
  <cp:lastModifiedBy>Uzivatel</cp:lastModifiedBy>
  <cp:revision>123</cp:revision>
  <cp:lastPrinted>2017-07-27T13:36:09Z</cp:lastPrinted>
  <dcterms:created xsi:type="dcterms:W3CDTF">2009-02-18T13:39:18Z</dcterms:created>
  <dcterms:modified xsi:type="dcterms:W3CDTF">2017-07-31T13:43:59Z</dcterms:modified>
</cp:coreProperties>
</file>