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77" r:id="rId10"/>
    <p:sldId id="263" r:id="rId11"/>
    <p:sldId id="296" r:id="rId12"/>
    <p:sldId id="264" r:id="rId13"/>
    <p:sldId id="347" r:id="rId14"/>
    <p:sldId id="265" r:id="rId15"/>
    <p:sldId id="297" r:id="rId16"/>
    <p:sldId id="342" r:id="rId17"/>
    <p:sldId id="343" r:id="rId18"/>
    <p:sldId id="344" r:id="rId19"/>
    <p:sldId id="266" r:id="rId20"/>
    <p:sldId id="286" r:id="rId21"/>
    <p:sldId id="298" r:id="rId22"/>
    <p:sldId id="268" r:id="rId23"/>
    <p:sldId id="269" r:id="rId24"/>
    <p:sldId id="327" r:id="rId25"/>
    <p:sldId id="328" r:id="rId26"/>
    <p:sldId id="329" r:id="rId27"/>
    <p:sldId id="335" r:id="rId28"/>
    <p:sldId id="336" r:id="rId29"/>
    <p:sldId id="337" r:id="rId30"/>
    <p:sldId id="338" r:id="rId31"/>
    <p:sldId id="270" r:id="rId32"/>
    <p:sldId id="278" r:id="rId33"/>
    <p:sldId id="299" r:id="rId34"/>
    <p:sldId id="279" r:id="rId35"/>
    <p:sldId id="322" r:id="rId36"/>
    <p:sldId id="280" r:id="rId37"/>
    <p:sldId id="290" r:id="rId38"/>
    <p:sldId id="291" r:id="rId39"/>
    <p:sldId id="292" r:id="rId40"/>
    <p:sldId id="318" r:id="rId41"/>
    <p:sldId id="323" r:id="rId42"/>
    <p:sldId id="324" r:id="rId43"/>
    <p:sldId id="325" r:id="rId44"/>
    <p:sldId id="326" r:id="rId45"/>
    <p:sldId id="351" r:id="rId46"/>
    <p:sldId id="304" r:id="rId47"/>
    <p:sldId id="272" r:id="rId48"/>
    <p:sldId id="309" r:id="rId49"/>
    <p:sldId id="310" r:id="rId50"/>
    <p:sldId id="301" r:id="rId51"/>
    <p:sldId id="273" r:id="rId52"/>
    <p:sldId id="274" r:id="rId53"/>
    <p:sldId id="287" r:id="rId54"/>
    <p:sldId id="288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289" r:id="rId63"/>
    <p:sldId id="275" r:id="rId64"/>
    <p:sldId id="281" r:id="rId65"/>
    <p:sldId id="276" r:id="rId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945B-1B23-4648-B715-9B77DF3FF05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3B0A8229-E44C-4F14-9F11-7538951DB11A}">
      <dgm:prSet phldrT="[Text]"/>
      <dgm:spPr/>
      <dgm:t>
        <a:bodyPr/>
        <a:lstStyle/>
        <a:p>
          <a:r>
            <a:rPr lang="cs-CZ" dirty="0" smtClean="0"/>
            <a:t>IROP</a:t>
          </a:r>
        </a:p>
        <a:p>
          <a:r>
            <a:rPr lang="cs-CZ" dirty="0" smtClean="0"/>
            <a:t>(MMR)</a:t>
          </a:r>
          <a:endParaRPr lang="cs-CZ" dirty="0"/>
        </a:p>
      </dgm:t>
    </dgm:pt>
    <dgm:pt modelId="{4A2F943B-C8A2-4904-A94E-CC62F09F8875}" type="parTrans" cxnId="{873D3F5E-8ABF-4C82-9496-B021F34632EB}">
      <dgm:prSet/>
      <dgm:spPr/>
      <dgm:t>
        <a:bodyPr/>
        <a:lstStyle/>
        <a:p>
          <a:endParaRPr lang="cs-CZ"/>
        </a:p>
      </dgm:t>
    </dgm:pt>
    <dgm:pt modelId="{7B28513E-FC9A-46CC-801F-BC10C6F4F9D2}" type="sibTrans" cxnId="{873D3F5E-8ABF-4C82-9496-B021F34632EB}">
      <dgm:prSet/>
      <dgm:spPr/>
      <dgm:t>
        <a:bodyPr/>
        <a:lstStyle/>
        <a:p>
          <a:endParaRPr lang="cs-CZ"/>
        </a:p>
      </dgm:t>
    </dgm:pt>
    <dgm:pt modelId="{5AF3CC71-20E0-4DD6-95DE-A8C4D4407825}">
      <dgm:prSet phldrT="[Text]"/>
      <dgm:spPr/>
      <dgm:t>
        <a:bodyPr/>
        <a:lstStyle/>
        <a:p>
          <a:r>
            <a:rPr lang="cs-CZ" dirty="0" smtClean="0"/>
            <a:t>Obecná pravidla pro žadatele a příjemce</a:t>
          </a:r>
          <a:endParaRPr lang="cs-CZ" dirty="0"/>
        </a:p>
      </dgm:t>
    </dgm:pt>
    <dgm:pt modelId="{4B7ACA6A-B669-4A55-B1D1-4D9D84784386}" type="parTrans" cxnId="{C1C3A829-3BD2-442F-AA3F-09E8B785C452}">
      <dgm:prSet/>
      <dgm:spPr/>
      <dgm:t>
        <a:bodyPr/>
        <a:lstStyle/>
        <a:p>
          <a:endParaRPr lang="cs-CZ"/>
        </a:p>
      </dgm:t>
    </dgm:pt>
    <dgm:pt modelId="{D14CFEC3-80CD-4AB8-99C0-9D0BA21CCFA9}" type="sibTrans" cxnId="{C1C3A829-3BD2-442F-AA3F-09E8B785C452}">
      <dgm:prSet/>
      <dgm:spPr/>
      <dgm:t>
        <a:bodyPr/>
        <a:lstStyle/>
        <a:p>
          <a:endParaRPr lang="cs-CZ"/>
        </a:p>
      </dgm:t>
    </dgm:pt>
    <dgm:pt modelId="{A49B4165-FC81-4B5B-8EF0-AEE6B0370841}" type="pres">
      <dgm:prSet presAssocID="{4387945B-1B23-4648-B715-9B77DF3F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6EA382-E6FF-4791-86E3-468CB09DD043}" type="pres">
      <dgm:prSet presAssocID="{3B0A8229-E44C-4F14-9F11-7538951DB11A}" presName="parTxOnly" presStyleLbl="node1" presStyleIdx="0" presStyleCnt="2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B66316-3758-48E2-8704-F536FF842EA7}" type="pres">
      <dgm:prSet presAssocID="{7B28513E-FC9A-46CC-801F-BC10C6F4F9D2}" presName="parTxOnlySpace" presStyleCnt="0"/>
      <dgm:spPr/>
    </dgm:pt>
    <dgm:pt modelId="{51388743-F093-4616-89E4-9987F11DF835}" type="pres">
      <dgm:prSet presAssocID="{5AF3CC71-20E0-4DD6-95DE-A8C4D440782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73D3F5E-8ABF-4C82-9496-B021F34632EB}" srcId="{4387945B-1B23-4648-B715-9B77DF3FF05A}" destId="{3B0A8229-E44C-4F14-9F11-7538951DB11A}" srcOrd="0" destOrd="0" parTransId="{4A2F943B-C8A2-4904-A94E-CC62F09F8875}" sibTransId="{7B28513E-FC9A-46CC-801F-BC10C6F4F9D2}"/>
    <dgm:cxn modelId="{CCA3C798-ED7C-41DF-B053-1D880D439ADF}" type="presOf" srcId="{4387945B-1B23-4648-B715-9B77DF3FF05A}" destId="{A49B4165-FC81-4B5B-8EF0-AEE6B0370841}" srcOrd="0" destOrd="0" presId="urn:microsoft.com/office/officeart/2005/8/layout/chevron1"/>
    <dgm:cxn modelId="{C1C3A829-3BD2-442F-AA3F-09E8B785C452}" srcId="{4387945B-1B23-4648-B715-9B77DF3FF05A}" destId="{5AF3CC71-20E0-4DD6-95DE-A8C4D4407825}" srcOrd="1" destOrd="0" parTransId="{4B7ACA6A-B669-4A55-B1D1-4D9D84784386}" sibTransId="{D14CFEC3-80CD-4AB8-99C0-9D0BA21CCFA9}"/>
    <dgm:cxn modelId="{303F74A2-0B65-44AB-A593-FB79595B101A}" type="presOf" srcId="{5AF3CC71-20E0-4DD6-95DE-A8C4D4407825}" destId="{51388743-F093-4616-89E4-9987F11DF835}" srcOrd="0" destOrd="0" presId="urn:microsoft.com/office/officeart/2005/8/layout/chevron1"/>
    <dgm:cxn modelId="{2A32E8BB-E278-49A9-ACCA-D00A79B63E21}" type="presOf" srcId="{3B0A8229-E44C-4F14-9F11-7538951DB11A}" destId="{E76EA382-E6FF-4791-86E3-468CB09DD043}" srcOrd="0" destOrd="0" presId="urn:microsoft.com/office/officeart/2005/8/layout/chevron1"/>
    <dgm:cxn modelId="{CBE6C234-8048-4EB7-BDCE-642CADA63ECE}" type="presParOf" srcId="{A49B4165-FC81-4B5B-8EF0-AEE6B0370841}" destId="{E76EA382-E6FF-4791-86E3-468CB09DD043}" srcOrd="0" destOrd="0" presId="urn:microsoft.com/office/officeart/2005/8/layout/chevron1"/>
    <dgm:cxn modelId="{C80A0957-5CEF-4A09-8AFC-1AF3C10568F9}" type="presParOf" srcId="{A49B4165-FC81-4B5B-8EF0-AEE6B0370841}" destId="{91B66316-3758-48E2-8704-F536FF842EA7}" srcOrd="1" destOrd="0" presId="urn:microsoft.com/office/officeart/2005/8/layout/chevron1"/>
    <dgm:cxn modelId="{2B7519E6-3A06-47B4-9E30-5C724AEDB6A6}" type="presParOf" srcId="{A49B4165-FC81-4B5B-8EF0-AEE6B0370841}" destId="{51388743-F093-4616-89E4-9987F11DF83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7945B-1B23-4648-B715-9B77DF3FF05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3B0A8229-E44C-4F14-9F11-7538951DB11A}">
      <dgm:prSet phldrT="[Text]"/>
      <dgm:spPr/>
      <dgm:t>
        <a:bodyPr/>
        <a:lstStyle/>
        <a:p>
          <a:r>
            <a:rPr lang="cs-CZ" dirty="0" smtClean="0"/>
            <a:t>IROP</a:t>
          </a:r>
        </a:p>
        <a:p>
          <a:r>
            <a:rPr lang="cs-CZ" dirty="0" smtClean="0"/>
            <a:t>(MMR)</a:t>
          </a:r>
          <a:endParaRPr lang="cs-CZ" dirty="0"/>
        </a:p>
      </dgm:t>
    </dgm:pt>
    <dgm:pt modelId="{4A2F943B-C8A2-4904-A94E-CC62F09F8875}" type="parTrans" cxnId="{873D3F5E-8ABF-4C82-9496-B021F34632EB}">
      <dgm:prSet/>
      <dgm:spPr/>
      <dgm:t>
        <a:bodyPr/>
        <a:lstStyle/>
        <a:p>
          <a:endParaRPr lang="cs-CZ"/>
        </a:p>
      </dgm:t>
    </dgm:pt>
    <dgm:pt modelId="{7B28513E-FC9A-46CC-801F-BC10C6F4F9D2}" type="sibTrans" cxnId="{873D3F5E-8ABF-4C82-9496-B021F34632EB}">
      <dgm:prSet/>
      <dgm:spPr/>
      <dgm:t>
        <a:bodyPr/>
        <a:lstStyle/>
        <a:p>
          <a:endParaRPr lang="cs-CZ"/>
        </a:p>
      </dgm:t>
    </dgm:pt>
    <dgm:pt modelId="{5AF3CC71-20E0-4DD6-95DE-A8C4D4407825}">
      <dgm:prSet phldrT="[Text]"/>
      <dgm:spPr/>
      <dgm:t>
        <a:bodyPr/>
        <a:lstStyle/>
        <a:p>
          <a:r>
            <a:rPr lang="cs-CZ" dirty="0" smtClean="0"/>
            <a:t>Nadřazená výzva pro MAS</a:t>
          </a:r>
          <a:endParaRPr lang="cs-CZ" dirty="0"/>
        </a:p>
      </dgm:t>
    </dgm:pt>
    <dgm:pt modelId="{4B7ACA6A-B669-4A55-B1D1-4D9D84784386}" type="parTrans" cxnId="{C1C3A829-3BD2-442F-AA3F-09E8B785C452}">
      <dgm:prSet/>
      <dgm:spPr/>
      <dgm:t>
        <a:bodyPr/>
        <a:lstStyle/>
        <a:p>
          <a:endParaRPr lang="cs-CZ"/>
        </a:p>
      </dgm:t>
    </dgm:pt>
    <dgm:pt modelId="{D14CFEC3-80CD-4AB8-99C0-9D0BA21CCFA9}" type="sibTrans" cxnId="{C1C3A829-3BD2-442F-AA3F-09E8B785C452}">
      <dgm:prSet/>
      <dgm:spPr/>
      <dgm:t>
        <a:bodyPr/>
        <a:lstStyle/>
        <a:p>
          <a:endParaRPr lang="cs-CZ"/>
        </a:p>
      </dgm:t>
    </dgm:pt>
    <dgm:pt modelId="{2F0241C3-1DB2-49D3-BD79-B2351CECA534}">
      <dgm:prSet/>
      <dgm:spPr/>
      <dgm:t>
        <a:bodyPr/>
        <a:lstStyle/>
        <a:p>
          <a:r>
            <a:rPr lang="cs-CZ" dirty="0" smtClean="0"/>
            <a:t>Výzva č. 62 IROP </a:t>
          </a:r>
          <a:endParaRPr lang="cs-CZ" dirty="0"/>
        </a:p>
      </dgm:t>
    </dgm:pt>
    <dgm:pt modelId="{DEE11844-F338-429F-8C6A-65372F3B2595}" type="parTrans" cxnId="{32AE81A8-66C0-4C29-B1CB-63A84AD55BCE}">
      <dgm:prSet/>
      <dgm:spPr/>
      <dgm:t>
        <a:bodyPr/>
        <a:lstStyle/>
        <a:p>
          <a:endParaRPr lang="cs-CZ"/>
        </a:p>
      </dgm:t>
    </dgm:pt>
    <dgm:pt modelId="{1A872313-60D4-4468-8E49-B13906E6A20D}" type="sibTrans" cxnId="{32AE81A8-66C0-4C29-B1CB-63A84AD55BCE}">
      <dgm:prSet/>
      <dgm:spPr/>
      <dgm:t>
        <a:bodyPr/>
        <a:lstStyle/>
        <a:p>
          <a:endParaRPr lang="cs-CZ"/>
        </a:p>
      </dgm:t>
    </dgm:pt>
    <dgm:pt modelId="{2F458E40-0CE4-4EE9-AE8B-0E37F4CE2A3F}">
      <dgm:prSet/>
      <dgm:spPr/>
      <dgm:t>
        <a:bodyPr/>
        <a:lstStyle/>
        <a:p>
          <a:r>
            <a:rPr lang="cs-CZ" dirty="0" smtClean="0"/>
            <a:t>Specifická pravidla pro žadatele a příjemce</a:t>
          </a:r>
          <a:endParaRPr lang="cs-CZ" dirty="0"/>
        </a:p>
      </dgm:t>
    </dgm:pt>
    <dgm:pt modelId="{CEDBB77B-7458-45F1-B0C5-FF3ABAFCAD98}" type="parTrans" cxnId="{A5219DD6-4815-43B9-A089-99AD1C393A84}">
      <dgm:prSet/>
      <dgm:spPr/>
      <dgm:t>
        <a:bodyPr/>
        <a:lstStyle/>
        <a:p>
          <a:endParaRPr lang="cs-CZ"/>
        </a:p>
      </dgm:t>
    </dgm:pt>
    <dgm:pt modelId="{63555406-4E54-4A47-99BA-D6B307C8EE97}" type="sibTrans" cxnId="{A5219DD6-4815-43B9-A089-99AD1C393A84}">
      <dgm:prSet/>
      <dgm:spPr/>
      <dgm:t>
        <a:bodyPr/>
        <a:lstStyle/>
        <a:p>
          <a:endParaRPr lang="cs-CZ"/>
        </a:p>
      </dgm:t>
    </dgm:pt>
    <dgm:pt modelId="{A49B4165-FC81-4B5B-8EF0-AEE6B0370841}" type="pres">
      <dgm:prSet presAssocID="{4387945B-1B23-4648-B715-9B77DF3F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6EA382-E6FF-4791-86E3-468CB09DD043}" type="pres">
      <dgm:prSet presAssocID="{3B0A8229-E44C-4F14-9F11-7538951DB11A}" presName="parTxOnly" presStyleLbl="node1" presStyleIdx="0" presStyleCnt="4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B66316-3758-48E2-8704-F536FF842EA7}" type="pres">
      <dgm:prSet presAssocID="{7B28513E-FC9A-46CC-801F-BC10C6F4F9D2}" presName="parTxOnlySpace" presStyleCnt="0"/>
      <dgm:spPr/>
    </dgm:pt>
    <dgm:pt modelId="{51388743-F093-4616-89E4-9987F11DF835}" type="pres">
      <dgm:prSet presAssocID="{5AF3CC71-20E0-4DD6-95DE-A8C4D44078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8C543-6EEC-4220-8475-4F3E9693706E}" type="pres">
      <dgm:prSet presAssocID="{D14CFEC3-80CD-4AB8-99C0-9D0BA21CCFA9}" presName="parTxOnlySpace" presStyleCnt="0"/>
      <dgm:spPr/>
    </dgm:pt>
    <dgm:pt modelId="{EC026A8A-C5AE-4C52-9807-97B500602221}" type="pres">
      <dgm:prSet presAssocID="{2F0241C3-1DB2-49D3-BD79-B2351CECA53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1D4529-BC7E-41AF-AE5B-3DBFF9D6EF69}" type="pres">
      <dgm:prSet presAssocID="{1A872313-60D4-4468-8E49-B13906E6A20D}" presName="parTxOnlySpace" presStyleCnt="0"/>
      <dgm:spPr/>
    </dgm:pt>
    <dgm:pt modelId="{657E4AF5-24B7-48A1-9194-42B5BB41CB41}" type="pres">
      <dgm:prSet presAssocID="{2F458E40-0CE4-4EE9-AE8B-0E37F4CE2A3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03F74A2-0B65-44AB-A593-FB79595B101A}" type="presOf" srcId="{5AF3CC71-20E0-4DD6-95DE-A8C4D4407825}" destId="{51388743-F093-4616-89E4-9987F11DF835}" srcOrd="0" destOrd="0" presId="urn:microsoft.com/office/officeart/2005/8/layout/chevron1"/>
    <dgm:cxn modelId="{32AE81A8-66C0-4C29-B1CB-63A84AD55BCE}" srcId="{4387945B-1B23-4648-B715-9B77DF3FF05A}" destId="{2F0241C3-1DB2-49D3-BD79-B2351CECA534}" srcOrd="2" destOrd="0" parTransId="{DEE11844-F338-429F-8C6A-65372F3B2595}" sibTransId="{1A872313-60D4-4468-8E49-B13906E6A20D}"/>
    <dgm:cxn modelId="{873D3F5E-8ABF-4C82-9496-B021F34632EB}" srcId="{4387945B-1B23-4648-B715-9B77DF3FF05A}" destId="{3B0A8229-E44C-4F14-9F11-7538951DB11A}" srcOrd="0" destOrd="0" parTransId="{4A2F943B-C8A2-4904-A94E-CC62F09F8875}" sibTransId="{7B28513E-FC9A-46CC-801F-BC10C6F4F9D2}"/>
    <dgm:cxn modelId="{CCA3C798-ED7C-41DF-B053-1D880D439ADF}" type="presOf" srcId="{4387945B-1B23-4648-B715-9B77DF3FF05A}" destId="{A49B4165-FC81-4B5B-8EF0-AEE6B0370841}" srcOrd="0" destOrd="0" presId="urn:microsoft.com/office/officeart/2005/8/layout/chevron1"/>
    <dgm:cxn modelId="{2A32E8BB-E278-49A9-ACCA-D00A79B63E21}" type="presOf" srcId="{3B0A8229-E44C-4F14-9F11-7538951DB11A}" destId="{E76EA382-E6FF-4791-86E3-468CB09DD043}" srcOrd="0" destOrd="0" presId="urn:microsoft.com/office/officeart/2005/8/layout/chevron1"/>
    <dgm:cxn modelId="{A5219DD6-4815-43B9-A089-99AD1C393A84}" srcId="{4387945B-1B23-4648-B715-9B77DF3FF05A}" destId="{2F458E40-0CE4-4EE9-AE8B-0E37F4CE2A3F}" srcOrd="3" destOrd="0" parTransId="{CEDBB77B-7458-45F1-B0C5-FF3ABAFCAD98}" sibTransId="{63555406-4E54-4A47-99BA-D6B307C8EE97}"/>
    <dgm:cxn modelId="{94B8DA9F-1B69-4A61-B3F8-5749B412F3A8}" type="presOf" srcId="{2F0241C3-1DB2-49D3-BD79-B2351CECA534}" destId="{EC026A8A-C5AE-4C52-9807-97B500602221}" srcOrd="0" destOrd="0" presId="urn:microsoft.com/office/officeart/2005/8/layout/chevron1"/>
    <dgm:cxn modelId="{C1C3A829-3BD2-442F-AA3F-09E8B785C452}" srcId="{4387945B-1B23-4648-B715-9B77DF3FF05A}" destId="{5AF3CC71-20E0-4DD6-95DE-A8C4D4407825}" srcOrd="1" destOrd="0" parTransId="{4B7ACA6A-B669-4A55-B1D1-4D9D84784386}" sibTransId="{D14CFEC3-80CD-4AB8-99C0-9D0BA21CCFA9}"/>
    <dgm:cxn modelId="{F8C28920-9600-418B-835B-08CD2CA25C4B}" type="presOf" srcId="{2F458E40-0CE4-4EE9-AE8B-0E37F4CE2A3F}" destId="{657E4AF5-24B7-48A1-9194-42B5BB41CB41}" srcOrd="0" destOrd="0" presId="urn:microsoft.com/office/officeart/2005/8/layout/chevron1"/>
    <dgm:cxn modelId="{CBE6C234-8048-4EB7-BDCE-642CADA63ECE}" type="presParOf" srcId="{A49B4165-FC81-4B5B-8EF0-AEE6B0370841}" destId="{E76EA382-E6FF-4791-86E3-468CB09DD043}" srcOrd="0" destOrd="0" presId="urn:microsoft.com/office/officeart/2005/8/layout/chevron1"/>
    <dgm:cxn modelId="{C80A0957-5CEF-4A09-8AFC-1AF3C10568F9}" type="presParOf" srcId="{A49B4165-FC81-4B5B-8EF0-AEE6B0370841}" destId="{91B66316-3758-48E2-8704-F536FF842EA7}" srcOrd="1" destOrd="0" presId="urn:microsoft.com/office/officeart/2005/8/layout/chevron1"/>
    <dgm:cxn modelId="{2B7519E6-3A06-47B4-9E30-5C724AEDB6A6}" type="presParOf" srcId="{A49B4165-FC81-4B5B-8EF0-AEE6B0370841}" destId="{51388743-F093-4616-89E4-9987F11DF835}" srcOrd="2" destOrd="0" presId="urn:microsoft.com/office/officeart/2005/8/layout/chevron1"/>
    <dgm:cxn modelId="{AD3B9A8C-C32C-48A5-9725-460AE87551DF}" type="presParOf" srcId="{A49B4165-FC81-4B5B-8EF0-AEE6B0370841}" destId="{3018C543-6EEC-4220-8475-4F3E9693706E}" srcOrd="3" destOrd="0" presId="urn:microsoft.com/office/officeart/2005/8/layout/chevron1"/>
    <dgm:cxn modelId="{C1316473-4E22-4F95-BAAA-8C82AA3D3E1C}" type="presParOf" srcId="{A49B4165-FC81-4B5B-8EF0-AEE6B0370841}" destId="{EC026A8A-C5AE-4C52-9807-97B500602221}" srcOrd="4" destOrd="0" presId="urn:microsoft.com/office/officeart/2005/8/layout/chevron1"/>
    <dgm:cxn modelId="{3044C8D0-0D22-460E-BB3D-C04834AEF219}" type="presParOf" srcId="{A49B4165-FC81-4B5B-8EF0-AEE6B0370841}" destId="{6E1D4529-BC7E-41AF-AE5B-3DBFF9D6EF69}" srcOrd="5" destOrd="0" presId="urn:microsoft.com/office/officeart/2005/8/layout/chevron1"/>
    <dgm:cxn modelId="{74BF0446-177E-4ADA-8DEE-97CF352DD13C}" type="presParOf" srcId="{A49B4165-FC81-4B5B-8EF0-AEE6B0370841}" destId="{657E4AF5-24B7-48A1-9194-42B5BB41CB4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7945B-1B23-4648-B715-9B77DF3FF05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3B0A8229-E44C-4F14-9F11-7538951DB11A}">
      <dgm:prSet phldrT="[Text]" custT="1"/>
      <dgm:spPr/>
      <dgm:t>
        <a:bodyPr/>
        <a:lstStyle/>
        <a:p>
          <a:r>
            <a:rPr lang="cs-CZ" sz="2000" dirty="0" smtClean="0"/>
            <a:t>Kyjovské Slovácko v pohybu, z.s.</a:t>
          </a:r>
          <a:endParaRPr lang="cs-CZ" sz="2000" dirty="0"/>
        </a:p>
      </dgm:t>
    </dgm:pt>
    <dgm:pt modelId="{4A2F943B-C8A2-4904-A94E-CC62F09F8875}" type="parTrans" cxnId="{873D3F5E-8ABF-4C82-9496-B021F34632EB}">
      <dgm:prSet/>
      <dgm:spPr/>
      <dgm:t>
        <a:bodyPr/>
        <a:lstStyle/>
        <a:p>
          <a:endParaRPr lang="cs-CZ"/>
        </a:p>
      </dgm:t>
    </dgm:pt>
    <dgm:pt modelId="{7B28513E-FC9A-46CC-801F-BC10C6F4F9D2}" type="sibTrans" cxnId="{873D3F5E-8ABF-4C82-9496-B021F34632EB}">
      <dgm:prSet/>
      <dgm:spPr/>
      <dgm:t>
        <a:bodyPr/>
        <a:lstStyle/>
        <a:p>
          <a:endParaRPr lang="cs-CZ"/>
        </a:p>
      </dgm:t>
    </dgm:pt>
    <dgm:pt modelId="{5AF3CC71-20E0-4DD6-95DE-A8C4D4407825}">
      <dgm:prSet phldrT="[Text]" custT="1"/>
      <dgm:spPr/>
      <dgm:t>
        <a:bodyPr/>
        <a:lstStyle/>
        <a:p>
          <a:r>
            <a:rPr lang="cs-CZ" sz="2000" dirty="0" smtClean="0"/>
            <a:t>Výzva Kyjovského Slovácka v pohybu, z.s</a:t>
          </a:r>
          <a:r>
            <a:rPr lang="cs-CZ" sz="1700" dirty="0" smtClean="0"/>
            <a:t>.</a:t>
          </a:r>
          <a:endParaRPr lang="cs-CZ" sz="1700" dirty="0"/>
        </a:p>
      </dgm:t>
    </dgm:pt>
    <dgm:pt modelId="{4B7ACA6A-B669-4A55-B1D1-4D9D84784386}" type="parTrans" cxnId="{C1C3A829-3BD2-442F-AA3F-09E8B785C452}">
      <dgm:prSet/>
      <dgm:spPr/>
      <dgm:t>
        <a:bodyPr/>
        <a:lstStyle/>
        <a:p>
          <a:endParaRPr lang="cs-CZ"/>
        </a:p>
      </dgm:t>
    </dgm:pt>
    <dgm:pt modelId="{D14CFEC3-80CD-4AB8-99C0-9D0BA21CCFA9}" type="sibTrans" cxnId="{C1C3A829-3BD2-442F-AA3F-09E8B785C452}">
      <dgm:prSet/>
      <dgm:spPr/>
      <dgm:t>
        <a:bodyPr/>
        <a:lstStyle/>
        <a:p>
          <a:endParaRPr lang="cs-CZ"/>
        </a:p>
      </dgm:t>
    </dgm:pt>
    <dgm:pt modelId="{2C348D68-E04B-4801-913A-F5A8462EE1A8}">
      <dgm:prSet custT="1"/>
      <dgm:spPr/>
      <dgm:t>
        <a:bodyPr/>
        <a:lstStyle/>
        <a:p>
          <a:r>
            <a:rPr lang="cs-CZ" sz="2000" dirty="0" smtClean="0"/>
            <a:t>Dokument výzvy, přílohy, interní postupy</a:t>
          </a:r>
          <a:endParaRPr lang="cs-CZ" sz="2000" dirty="0"/>
        </a:p>
      </dgm:t>
    </dgm:pt>
    <dgm:pt modelId="{522C5D1B-59F5-414A-AE5B-8A7849E4CC5A}" type="parTrans" cxnId="{F60FB88C-9E50-4186-80B5-318C41273113}">
      <dgm:prSet/>
      <dgm:spPr/>
      <dgm:t>
        <a:bodyPr/>
        <a:lstStyle/>
        <a:p>
          <a:endParaRPr lang="cs-CZ"/>
        </a:p>
      </dgm:t>
    </dgm:pt>
    <dgm:pt modelId="{BA9F3A95-0AF4-4295-A63A-620ED0E162B1}" type="sibTrans" cxnId="{F60FB88C-9E50-4186-80B5-318C41273113}">
      <dgm:prSet/>
      <dgm:spPr/>
      <dgm:t>
        <a:bodyPr/>
        <a:lstStyle/>
        <a:p>
          <a:endParaRPr lang="cs-CZ"/>
        </a:p>
      </dgm:t>
    </dgm:pt>
    <dgm:pt modelId="{C39570D0-FE99-467E-8363-574CA8701D5A}">
      <dgm:prSet/>
      <dgm:spPr/>
      <dgm:t>
        <a:bodyPr/>
        <a:lstStyle/>
        <a:p>
          <a:r>
            <a:rPr lang="cs-CZ" b="1" dirty="0" smtClean="0"/>
            <a:t>3.výzva MAS Kyjovské Slovácko v pohybu-IROP-Rozvoj infrastruktury pro sociální inkluzi</a:t>
          </a:r>
          <a:endParaRPr lang="cs-CZ" dirty="0"/>
        </a:p>
      </dgm:t>
    </dgm:pt>
    <dgm:pt modelId="{E14B4932-B17C-4B46-AAD8-B93144061FA1}" type="parTrans" cxnId="{7067F342-122F-4397-8847-C99EAE584470}">
      <dgm:prSet/>
      <dgm:spPr/>
      <dgm:t>
        <a:bodyPr/>
        <a:lstStyle/>
        <a:p>
          <a:endParaRPr lang="cs-CZ"/>
        </a:p>
      </dgm:t>
    </dgm:pt>
    <dgm:pt modelId="{74175C23-C329-4A65-9E6D-4D683E0A6D26}" type="sibTrans" cxnId="{7067F342-122F-4397-8847-C99EAE584470}">
      <dgm:prSet/>
      <dgm:spPr/>
      <dgm:t>
        <a:bodyPr/>
        <a:lstStyle/>
        <a:p>
          <a:endParaRPr lang="cs-CZ"/>
        </a:p>
      </dgm:t>
    </dgm:pt>
    <dgm:pt modelId="{A49B4165-FC81-4B5B-8EF0-AEE6B0370841}" type="pres">
      <dgm:prSet presAssocID="{4387945B-1B23-4648-B715-9B77DF3F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6EA382-E6FF-4791-86E3-468CB09DD043}" type="pres">
      <dgm:prSet presAssocID="{3B0A8229-E44C-4F14-9F11-7538951DB11A}" presName="parTxOnly" presStyleLbl="node1" presStyleIdx="0" presStyleCnt="4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B66316-3758-48E2-8704-F536FF842EA7}" type="pres">
      <dgm:prSet presAssocID="{7B28513E-FC9A-46CC-801F-BC10C6F4F9D2}" presName="parTxOnlySpace" presStyleCnt="0"/>
      <dgm:spPr/>
    </dgm:pt>
    <dgm:pt modelId="{51388743-F093-4616-89E4-9987F11DF835}" type="pres">
      <dgm:prSet presAssocID="{5AF3CC71-20E0-4DD6-95DE-A8C4D44078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8C543-6EEC-4220-8475-4F3E9693706E}" type="pres">
      <dgm:prSet presAssocID="{D14CFEC3-80CD-4AB8-99C0-9D0BA21CCFA9}" presName="parTxOnlySpace" presStyleCnt="0"/>
      <dgm:spPr/>
    </dgm:pt>
    <dgm:pt modelId="{2E4CCE9D-4FE1-4CED-A355-B7C462D720FE}" type="pres">
      <dgm:prSet presAssocID="{C39570D0-FE99-467E-8363-574CA8701D5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D0B0E5-24B1-4E84-A701-82A59E731036}" type="pres">
      <dgm:prSet presAssocID="{74175C23-C329-4A65-9E6D-4D683E0A6D26}" presName="parTxOnlySpace" presStyleCnt="0"/>
      <dgm:spPr/>
    </dgm:pt>
    <dgm:pt modelId="{D8469497-5EF4-482B-901E-5904A300B1C7}" type="pres">
      <dgm:prSet presAssocID="{2C348D68-E04B-4801-913A-F5A8462EE1A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03F74A2-0B65-44AB-A593-FB79595B101A}" type="presOf" srcId="{5AF3CC71-20E0-4DD6-95DE-A8C4D4407825}" destId="{51388743-F093-4616-89E4-9987F11DF835}" srcOrd="0" destOrd="0" presId="urn:microsoft.com/office/officeart/2005/8/layout/chevron1"/>
    <dgm:cxn modelId="{F60FB88C-9E50-4186-80B5-318C41273113}" srcId="{4387945B-1B23-4648-B715-9B77DF3FF05A}" destId="{2C348D68-E04B-4801-913A-F5A8462EE1A8}" srcOrd="3" destOrd="0" parTransId="{522C5D1B-59F5-414A-AE5B-8A7849E4CC5A}" sibTransId="{BA9F3A95-0AF4-4295-A63A-620ED0E162B1}"/>
    <dgm:cxn modelId="{C1C3A829-3BD2-442F-AA3F-09E8B785C452}" srcId="{4387945B-1B23-4648-B715-9B77DF3FF05A}" destId="{5AF3CC71-20E0-4DD6-95DE-A8C4D4407825}" srcOrd="1" destOrd="0" parTransId="{4B7ACA6A-B669-4A55-B1D1-4D9D84784386}" sibTransId="{D14CFEC3-80CD-4AB8-99C0-9D0BA21CCFA9}"/>
    <dgm:cxn modelId="{2A32E8BB-E278-49A9-ACCA-D00A79B63E21}" type="presOf" srcId="{3B0A8229-E44C-4F14-9F11-7538951DB11A}" destId="{E76EA382-E6FF-4791-86E3-468CB09DD043}" srcOrd="0" destOrd="0" presId="urn:microsoft.com/office/officeart/2005/8/layout/chevron1"/>
    <dgm:cxn modelId="{309AD1A2-C884-4761-A710-F6ABECCAEBD2}" type="presOf" srcId="{2C348D68-E04B-4801-913A-F5A8462EE1A8}" destId="{D8469497-5EF4-482B-901E-5904A300B1C7}" srcOrd="0" destOrd="0" presId="urn:microsoft.com/office/officeart/2005/8/layout/chevron1"/>
    <dgm:cxn modelId="{CCA3C798-ED7C-41DF-B053-1D880D439ADF}" type="presOf" srcId="{4387945B-1B23-4648-B715-9B77DF3FF05A}" destId="{A49B4165-FC81-4B5B-8EF0-AEE6B0370841}" srcOrd="0" destOrd="0" presId="urn:microsoft.com/office/officeart/2005/8/layout/chevron1"/>
    <dgm:cxn modelId="{873D3F5E-8ABF-4C82-9496-B021F34632EB}" srcId="{4387945B-1B23-4648-B715-9B77DF3FF05A}" destId="{3B0A8229-E44C-4F14-9F11-7538951DB11A}" srcOrd="0" destOrd="0" parTransId="{4A2F943B-C8A2-4904-A94E-CC62F09F8875}" sibTransId="{7B28513E-FC9A-46CC-801F-BC10C6F4F9D2}"/>
    <dgm:cxn modelId="{8C010D97-19BF-43BD-B5CE-7566F19923ED}" type="presOf" srcId="{C39570D0-FE99-467E-8363-574CA8701D5A}" destId="{2E4CCE9D-4FE1-4CED-A355-B7C462D720FE}" srcOrd="0" destOrd="0" presId="urn:microsoft.com/office/officeart/2005/8/layout/chevron1"/>
    <dgm:cxn modelId="{7067F342-122F-4397-8847-C99EAE584470}" srcId="{4387945B-1B23-4648-B715-9B77DF3FF05A}" destId="{C39570D0-FE99-467E-8363-574CA8701D5A}" srcOrd="2" destOrd="0" parTransId="{E14B4932-B17C-4B46-AAD8-B93144061FA1}" sibTransId="{74175C23-C329-4A65-9E6D-4D683E0A6D26}"/>
    <dgm:cxn modelId="{CBE6C234-8048-4EB7-BDCE-642CADA63ECE}" type="presParOf" srcId="{A49B4165-FC81-4B5B-8EF0-AEE6B0370841}" destId="{E76EA382-E6FF-4791-86E3-468CB09DD043}" srcOrd="0" destOrd="0" presId="urn:microsoft.com/office/officeart/2005/8/layout/chevron1"/>
    <dgm:cxn modelId="{C80A0957-5CEF-4A09-8AFC-1AF3C10568F9}" type="presParOf" srcId="{A49B4165-FC81-4B5B-8EF0-AEE6B0370841}" destId="{91B66316-3758-48E2-8704-F536FF842EA7}" srcOrd="1" destOrd="0" presId="urn:microsoft.com/office/officeart/2005/8/layout/chevron1"/>
    <dgm:cxn modelId="{2B7519E6-3A06-47B4-9E30-5C724AEDB6A6}" type="presParOf" srcId="{A49B4165-FC81-4B5B-8EF0-AEE6B0370841}" destId="{51388743-F093-4616-89E4-9987F11DF835}" srcOrd="2" destOrd="0" presId="urn:microsoft.com/office/officeart/2005/8/layout/chevron1"/>
    <dgm:cxn modelId="{1BAAE12E-5213-4461-8923-1B21A783E451}" type="presParOf" srcId="{A49B4165-FC81-4B5B-8EF0-AEE6B0370841}" destId="{3018C543-6EEC-4220-8475-4F3E9693706E}" srcOrd="3" destOrd="0" presId="urn:microsoft.com/office/officeart/2005/8/layout/chevron1"/>
    <dgm:cxn modelId="{25494014-5561-4C59-9E11-0D10258B6B7A}" type="presParOf" srcId="{A49B4165-FC81-4B5B-8EF0-AEE6B0370841}" destId="{2E4CCE9D-4FE1-4CED-A355-B7C462D720FE}" srcOrd="4" destOrd="0" presId="urn:microsoft.com/office/officeart/2005/8/layout/chevron1"/>
    <dgm:cxn modelId="{A2191081-4935-4E3A-B312-20F3AFDC1B67}" type="presParOf" srcId="{A49B4165-FC81-4B5B-8EF0-AEE6B0370841}" destId="{58D0B0E5-24B1-4E84-A701-82A59E731036}" srcOrd="5" destOrd="0" presId="urn:microsoft.com/office/officeart/2005/8/layout/chevron1"/>
    <dgm:cxn modelId="{BB44E1A0-12EE-47D9-87BD-E474A3F06118}" type="presParOf" srcId="{A49B4165-FC81-4B5B-8EF0-AEE6B0370841}" destId="{D8469497-5EF4-482B-901E-5904A300B1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121C65-264F-4B85-84C0-02334C0DD94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90B2EA-315D-4738-BF0D-ED974AD6FD80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Projekt</a:t>
          </a:r>
          <a:endParaRPr lang="cs-CZ" dirty="0"/>
        </a:p>
      </dgm:t>
    </dgm:pt>
    <dgm:pt modelId="{3ACCAC3E-ACA5-47FF-AC6D-E4EFF6B7E058}" type="parTrans" cxnId="{56EECD9D-DA3E-4BDB-B06C-FEE48BEC1808}">
      <dgm:prSet/>
      <dgm:spPr/>
      <dgm:t>
        <a:bodyPr/>
        <a:lstStyle/>
        <a:p>
          <a:endParaRPr lang="cs-CZ"/>
        </a:p>
      </dgm:t>
    </dgm:pt>
    <dgm:pt modelId="{094489FC-4960-413F-B0B7-7756913DB564}" type="sibTrans" cxnId="{56EECD9D-DA3E-4BDB-B06C-FEE48BEC1808}">
      <dgm:prSet/>
      <dgm:spPr/>
      <dgm:t>
        <a:bodyPr/>
        <a:lstStyle/>
        <a:p>
          <a:endParaRPr lang="cs-CZ"/>
        </a:p>
      </dgm:t>
    </dgm:pt>
    <dgm:pt modelId="{AA90659E-5D6F-417E-B680-BADA67A4CCED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Přímé náklady – hlavní aktivity </a:t>
          </a:r>
        </a:p>
        <a:p>
          <a:r>
            <a:rPr lang="cs-CZ" dirty="0" smtClean="0"/>
            <a:t>85 %</a:t>
          </a:r>
          <a:endParaRPr lang="cs-CZ" dirty="0"/>
        </a:p>
      </dgm:t>
    </dgm:pt>
    <dgm:pt modelId="{8272A994-7D7B-485C-BA6D-6CC6490E42B6}" type="parTrans" cxnId="{0A6D7F9C-000B-4EFF-94F3-3E4AEB060980}">
      <dgm:prSet/>
      <dgm:spPr/>
      <dgm:t>
        <a:bodyPr/>
        <a:lstStyle/>
        <a:p>
          <a:endParaRPr lang="cs-CZ"/>
        </a:p>
      </dgm:t>
    </dgm:pt>
    <dgm:pt modelId="{9BE0B8F8-413C-47B8-9DB2-C48856C542BF}" type="sibTrans" cxnId="{0A6D7F9C-000B-4EFF-94F3-3E4AEB060980}">
      <dgm:prSet/>
      <dgm:spPr/>
      <dgm:t>
        <a:bodyPr/>
        <a:lstStyle/>
        <a:p>
          <a:endParaRPr lang="cs-CZ"/>
        </a:p>
      </dgm:t>
    </dgm:pt>
    <dgm:pt modelId="{E9F3E00C-C699-4831-9C50-36D06ACEC15A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Nepřímé náklady – vedlejší aktivity</a:t>
          </a:r>
        </a:p>
        <a:p>
          <a:r>
            <a:rPr lang="cs-CZ" dirty="0" smtClean="0"/>
            <a:t>15 %</a:t>
          </a:r>
          <a:endParaRPr lang="cs-CZ" dirty="0"/>
        </a:p>
      </dgm:t>
    </dgm:pt>
    <dgm:pt modelId="{BD9E6732-DAB2-4493-A0CB-67424D1D757F}" type="parTrans" cxnId="{60C974BD-AC94-4818-9898-7F521AAF359E}">
      <dgm:prSet/>
      <dgm:spPr/>
      <dgm:t>
        <a:bodyPr/>
        <a:lstStyle/>
        <a:p>
          <a:endParaRPr lang="cs-CZ"/>
        </a:p>
      </dgm:t>
    </dgm:pt>
    <dgm:pt modelId="{5D2F9E6E-D4BF-46D3-B8FB-09D0FD70EA0E}" type="sibTrans" cxnId="{60C974BD-AC94-4818-9898-7F521AAF359E}">
      <dgm:prSet/>
      <dgm:spPr/>
      <dgm:t>
        <a:bodyPr/>
        <a:lstStyle/>
        <a:p>
          <a:endParaRPr lang="cs-CZ"/>
        </a:p>
      </dgm:t>
    </dgm:pt>
    <dgm:pt modelId="{C582A7E9-9F7D-4171-95C9-A0C2FC6F33DF}" type="pres">
      <dgm:prSet presAssocID="{FE121C65-264F-4B85-84C0-02334C0DD9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6064500-17EB-47AD-A925-50391E955309}" type="pres">
      <dgm:prSet presAssocID="{8990B2EA-315D-4738-BF0D-ED974AD6FD80}" presName="root1" presStyleCnt="0"/>
      <dgm:spPr/>
    </dgm:pt>
    <dgm:pt modelId="{14D39F93-2054-457B-AF6D-45B3563E5683}" type="pres">
      <dgm:prSet presAssocID="{8990B2EA-315D-4738-BF0D-ED974AD6FD8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6B7B33-4090-48F1-8A78-427750A66D56}" type="pres">
      <dgm:prSet presAssocID="{8990B2EA-315D-4738-BF0D-ED974AD6FD80}" presName="level2hierChild" presStyleCnt="0"/>
      <dgm:spPr/>
    </dgm:pt>
    <dgm:pt modelId="{4B767FCB-EC3C-4F5B-AC6D-C93BE5BC1FA3}" type="pres">
      <dgm:prSet presAssocID="{8272A994-7D7B-485C-BA6D-6CC6490E42B6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13392EA7-2450-434F-9272-36D35614177E}" type="pres">
      <dgm:prSet presAssocID="{8272A994-7D7B-485C-BA6D-6CC6490E42B6}" presName="connTx" presStyleLbl="parChTrans1D2" presStyleIdx="0" presStyleCnt="2"/>
      <dgm:spPr/>
      <dgm:t>
        <a:bodyPr/>
        <a:lstStyle/>
        <a:p>
          <a:endParaRPr lang="cs-CZ"/>
        </a:p>
      </dgm:t>
    </dgm:pt>
    <dgm:pt modelId="{F3CC10C0-46B7-441B-9221-D9EB1D295CAF}" type="pres">
      <dgm:prSet presAssocID="{AA90659E-5D6F-417E-B680-BADA67A4CCED}" presName="root2" presStyleCnt="0"/>
      <dgm:spPr/>
    </dgm:pt>
    <dgm:pt modelId="{69B9996E-0BF7-4218-BF5D-CAA347E4237F}" type="pres">
      <dgm:prSet presAssocID="{AA90659E-5D6F-417E-B680-BADA67A4CCE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348DEB-0BE6-4A92-8BFC-186AF5C772AC}" type="pres">
      <dgm:prSet presAssocID="{AA90659E-5D6F-417E-B680-BADA67A4CCED}" presName="level3hierChild" presStyleCnt="0"/>
      <dgm:spPr/>
    </dgm:pt>
    <dgm:pt modelId="{3EA5F9DF-588F-4FDF-A191-A457C7B61858}" type="pres">
      <dgm:prSet presAssocID="{BD9E6732-DAB2-4493-A0CB-67424D1D757F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D95FEDAA-D193-415B-8D1D-1EE9680AB325}" type="pres">
      <dgm:prSet presAssocID="{BD9E6732-DAB2-4493-A0CB-67424D1D757F}" presName="connTx" presStyleLbl="parChTrans1D2" presStyleIdx="1" presStyleCnt="2"/>
      <dgm:spPr/>
      <dgm:t>
        <a:bodyPr/>
        <a:lstStyle/>
        <a:p>
          <a:endParaRPr lang="cs-CZ"/>
        </a:p>
      </dgm:t>
    </dgm:pt>
    <dgm:pt modelId="{35E40356-FE84-486F-A015-4E9F58761A43}" type="pres">
      <dgm:prSet presAssocID="{E9F3E00C-C699-4831-9C50-36D06ACEC15A}" presName="root2" presStyleCnt="0"/>
      <dgm:spPr/>
    </dgm:pt>
    <dgm:pt modelId="{D1B5ACF4-C4D2-495F-85C5-FEC8DE80402F}" type="pres">
      <dgm:prSet presAssocID="{E9F3E00C-C699-4831-9C50-36D06ACEC15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D69032-8D1E-4903-B1A8-D9756BF5D44E}" type="pres">
      <dgm:prSet presAssocID="{E9F3E00C-C699-4831-9C50-36D06ACEC15A}" presName="level3hierChild" presStyleCnt="0"/>
      <dgm:spPr/>
    </dgm:pt>
  </dgm:ptLst>
  <dgm:cxnLst>
    <dgm:cxn modelId="{0A6D7F9C-000B-4EFF-94F3-3E4AEB060980}" srcId="{8990B2EA-315D-4738-BF0D-ED974AD6FD80}" destId="{AA90659E-5D6F-417E-B680-BADA67A4CCED}" srcOrd="0" destOrd="0" parTransId="{8272A994-7D7B-485C-BA6D-6CC6490E42B6}" sibTransId="{9BE0B8F8-413C-47B8-9DB2-C48856C542BF}"/>
    <dgm:cxn modelId="{7A223430-2FF6-4221-83B1-F826BB53C904}" type="presOf" srcId="{BD9E6732-DAB2-4493-A0CB-67424D1D757F}" destId="{D95FEDAA-D193-415B-8D1D-1EE9680AB325}" srcOrd="1" destOrd="0" presId="urn:microsoft.com/office/officeart/2005/8/layout/hierarchy2"/>
    <dgm:cxn modelId="{0EF4580B-E063-4778-ADB0-A9AAFEA9600D}" type="presOf" srcId="{AA90659E-5D6F-417E-B680-BADA67A4CCED}" destId="{69B9996E-0BF7-4218-BF5D-CAA347E4237F}" srcOrd="0" destOrd="0" presId="urn:microsoft.com/office/officeart/2005/8/layout/hierarchy2"/>
    <dgm:cxn modelId="{56EECD9D-DA3E-4BDB-B06C-FEE48BEC1808}" srcId="{FE121C65-264F-4B85-84C0-02334C0DD947}" destId="{8990B2EA-315D-4738-BF0D-ED974AD6FD80}" srcOrd="0" destOrd="0" parTransId="{3ACCAC3E-ACA5-47FF-AC6D-E4EFF6B7E058}" sibTransId="{094489FC-4960-413F-B0B7-7756913DB564}"/>
    <dgm:cxn modelId="{ADA3515B-22A2-489D-88AF-AFB9E85C093B}" type="presOf" srcId="{FE121C65-264F-4B85-84C0-02334C0DD947}" destId="{C582A7E9-9F7D-4171-95C9-A0C2FC6F33DF}" srcOrd="0" destOrd="0" presId="urn:microsoft.com/office/officeart/2005/8/layout/hierarchy2"/>
    <dgm:cxn modelId="{B29D61EB-FBF8-4D1A-BA96-DC6BB03B13DF}" type="presOf" srcId="{8990B2EA-315D-4738-BF0D-ED974AD6FD80}" destId="{14D39F93-2054-457B-AF6D-45B3563E5683}" srcOrd="0" destOrd="0" presId="urn:microsoft.com/office/officeart/2005/8/layout/hierarchy2"/>
    <dgm:cxn modelId="{C54E1C31-E2FB-4B86-B6D8-120A3AB4CCAA}" type="presOf" srcId="{8272A994-7D7B-485C-BA6D-6CC6490E42B6}" destId="{13392EA7-2450-434F-9272-36D35614177E}" srcOrd="1" destOrd="0" presId="urn:microsoft.com/office/officeart/2005/8/layout/hierarchy2"/>
    <dgm:cxn modelId="{028E99A0-D519-4F17-AB83-B81F64AFE2DB}" type="presOf" srcId="{E9F3E00C-C699-4831-9C50-36D06ACEC15A}" destId="{D1B5ACF4-C4D2-495F-85C5-FEC8DE80402F}" srcOrd="0" destOrd="0" presId="urn:microsoft.com/office/officeart/2005/8/layout/hierarchy2"/>
    <dgm:cxn modelId="{7646C2AC-796D-4EE8-9CC1-C58A91CFD381}" type="presOf" srcId="{BD9E6732-DAB2-4493-A0CB-67424D1D757F}" destId="{3EA5F9DF-588F-4FDF-A191-A457C7B61858}" srcOrd="0" destOrd="0" presId="urn:microsoft.com/office/officeart/2005/8/layout/hierarchy2"/>
    <dgm:cxn modelId="{60C974BD-AC94-4818-9898-7F521AAF359E}" srcId="{8990B2EA-315D-4738-BF0D-ED974AD6FD80}" destId="{E9F3E00C-C699-4831-9C50-36D06ACEC15A}" srcOrd="1" destOrd="0" parTransId="{BD9E6732-DAB2-4493-A0CB-67424D1D757F}" sibTransId="{5D2F9E6E-D4BF-46D3-B8FB-09D0FD70EA0E}"/>
    <dgm:cxn modelId="{F3551B11-3561-4E1B-9C6D-5F1212519776}" type="presOf" srcId="{8272A994-7D7B-485C-BA6D-6CC6490E42B6}" destId="{4B767FCB-EC3C-4F5B-AC6D-C93BE5BC1FA3}" srcOrd="0" destOrd="0" presId="urn:microsoft.com/office/officeart/2005/8/layout/hierarchy2"/>
    <dgm:cxn modelId="{A4AEFB8B-DF64-4242-8362-DEFEE4C1EE3F}" type="presParOf" srcId="{C582A7E9-9F7D-4171-95C9-A0C2FC6F33DF}" destId="{D6064500-17EB-47AD-A925-50391E955309}" srcOrd="0" destOrd="0" presId="urn:microsoft.com/office/officeart/2005/8/layout/hierarchy2"/>
    <dgm:cxn modelId="{4A946445-1DA1-433D-96C3-543F1965015D}" type="presParOf" srcId="{D6064500-17EB-47AD-A925-50391E955309}" destId="{14D39F93-2054-457B-AF6D-45B3563E5683}" srcOrd="0" destOrd="0" presId="urn:microsoft.com/office/officeart/2005/8/layout/hierarchy2"/>
    <dgm:cxn modelId="{3581076E-555D-4C2C-B0C6-81DC2AA53E19}" type="presParOf" srcId="{D6064500-17EB-47AD-A925-50391E955309}" destId="{706B7B33-4090-48F1-8A78-427750A66D56}" srcOrd="1" destOrd="0" presId="urn:microsoft.com/office/officeart/2005/8/layout/hierarchy2"/>
    <dgm:cxn modelId="{3F3D0913-E816-4153-82EC-17F91928E699}" type="presParOf" srcId="{706B7B33-4090-48F1-8A78-427750A66D56}" destId="{4B767FCB-EC3C-4F5B-AC6D-C93BE5BC1FA3}" srcOrd="0" destOrd="0" presId="urn:microsoft.com/office/officeart/2005/8/layout/hierarchy2"/>
    <dgm:cxn modelId="{6F921D7C-261C-4509-8FD4-9E059666A4C3}" type="presParOf" srcId="{4B767FCB-EC3C-4F5B-AC6D-C93BE5BC1FA3}" destId="{13392EA7-2450-434F-9272-36D35614177E}" srcOrd="0" destOrd="0" presId="urn:microsoft.com/office/officeart/2005/8/layout/hierarchy2"/>
    <dgm:cxn modelId="{817F5355-A354-48A0-AE37-977FA6ED1EF5}" type="presParOf" srcId="{706B7B33-4090-48F1-8A78-427750A66D56}" destId="{F3CC10C0-46B7-441B-9221-D9EB1D295CAF}" srcOrd="1" destOrd="0" presId="urn:microsoft.com/office/officeart/2005/8/layout/hierarchy2"/>
    <dgm:cxn modelId="{6D00A432-928E-415F-BBC3-5216CC15BF09}" type="presParOf" srcId="{F3CC10C0-46B7-441B-9221-D9EB1D295CAF}" destId="{69B9996E-0BF7-4218-BF5D-CAA347E4237F}" srcOrd="0" destOrd="0" presId="urn:microsoft.com/office/officeart/2005/8/layout/hierarchy2"/>
    <dgm:cxn modelId="{BC870F76-3AD0-4E65-AD47-4FA7B4AF6D8C}" type="presParOf" srcId="{F3CC10C0-46B7-441B-9221-D9EB1D295CAF}" destId="{35348DEB-0BE6-4A92-8BFC-186AF5C772AC}" srcOrd="1" destOrd="0" presId="urn:microsoft.com/office/officeart/2005/8/layout/hierarchy2"/>
    <dgm:cxn modelId="{0AF1053B-CFA4-442E-A095-397D7216EAA0}" type="presParOf" srcId="{706B7B33-4090-48F1-8A78-427750A66D56}" destId="{3EA5F9DF-588F-4FDF-A191-A457C7B61858}" srcOrd="2" destOrd="0" presId="urn:microsoft.com/office/officeart/2005/8/layout/hierarchy2"/>
    <dgm:cxn modelId="{E93D0F9F-99E5-4F28-8D28-981EC41888BC}" type="presParOf" srcId="{3EA5F9DF-588F-4FDF-A191-A457C7B61858}" destId="{D95FEDAA-D193-415B-8D1D-1EE9680AB325}" srcOrd="0" destOrd="0" presId="urn:microsoft.com/office/officeart/2005/8/layout/hierarchy2"/>
    <dgm:cxn modelId="{E11507C9-F019-4EE0-A900-B84101EC5821}" type="presParOf" srcId="{706B7B33-4090-48F1-8A78-427750A66D56}" destId="{35E40356-FE84-486F-A015-4E9F58761A43}" srcOrd="3" destOrd="0" presId="urn:microsoft.com/office/officeart/2005/8/layout/hierarchy2"/>
    <dgm:cxn modelId="{63B9B591-C671-4279-87FA-04E971756F0C}" type="presParOf" srcId="{35E40356-FE84-486F-A015-4E9F58761A43}" destId="{D1B5ACF4-C4D2-495F-85C5-FEC8DE80402F}" srcOrd="0" destOrd="0" presId="urn:microsoft.com/office/officeart/2005/8/layout/hierarchy2"/>
    <dgm:cxn modelId="{7F512146-F739-4B9B-B0D8-CCF248550443}" type="presParOf" srcId="{35E40356-FE84-486F-A015-4E9F58761A43}" destId="{DBD69032-8D1E-4903-B1A8-D9756BF5D4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A382-E6FF-4791-86E3-468CB09DD043}">
      <dsp:nvSpPr>
        <dsp:cNvPr id="0" name=""/>
        <dsp:cNvSpPr/>
      </dsp:nvSpPr>
      <dsp:spPr>
        <a:xfrm>
          <a:off x="2512" y="430120"/>
          <a:ext cx="2948934" cy="117957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IROP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(MMR)</a:t>
          </a:r>
          <a:endParaRPr lang="cs-CZ" sz="2000" kern="1200" dirty="0"/>
        </a:p>
      </dsp:txBody>
      <dsp:txXfrm>
        <a:off x="592299" y="430120"/>
        <a:ext cx="1769361" cy="1179573"/>
      </dsp:txXfrm>
    </dsp:sp>
    <dsp:sp modelId="{51388743-F093-4616-89E4-9987F11DF835}">
      <dsp:nvSpPr>
        <dsp:cNvPr id="0" name=""/>
        <dsp:cNvSpPr/>
      </dsp:nvSpPr>
      <dsp:spPr>
        <a:xfrm>
          <a:off x="2658973" y="430120"/>
          <a:ext cx="2948934" cy="1179573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Obecná pravidla pro žadatele a příjemce</a:t>
          </a:r>
          <a:endParaRPr lang="cs-CZ" sz="2000" kern="1200" dirty="0"/>
        </a:p>
      </dsp:txBody>
      <dsp:txXfrm>
        <a:off x="3248760" y="430120"/>
        <a:ext cx="1769361" cy="1179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A382-E6FF-4791-86E3-468CB09DD043}">
      <dsp:nvSpPr>
        <dsp:cNvPr id="0" name=""/>
        <dsp:cNvSpPr/>
      </dsp:nvSpPr>
      <dsp:spPr>
        <a:xfrm>
          <a:off x="2639" y="570674"/>
          <a:ext cx="2942747" cy="117709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IROP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(MMR)</a:t>
          </a:r>
          <a:endParaRPr lang="cs-CZ" sz="2000" kern="1200" dirty="0"/>
        </a:p>
      </dsp:txBody>
      <dsp:txXfrm>
        <a:off x="591188" y="570674"/>
        <a:ext cx="1765649" cy="1177098"/>
      </dsp:txXfrm>
    </dsp:sp>
    <dsp:sp modelId="{51388743-F093-4616-89E4-9987F11DF835}">
      <dsp:nvSpPr>
        <dsp:cNvPr id="0" name=""/>
        <dsp:cNvSpPr/>
      </dsp:nvSpPr>
      <dsp:spPr>
        <a:xfrm>
          <a:off x="2653527" y="570674"/>
          <a:ext cx="2942747" cy="1177098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Nadřazená výzva pro MAS</a:t>
          </a:r>
          <a:endParaRPr lang="cs-CZ" sz="2000" kern="1200" dirty="0"/>
        </a:p>
      </dsp:txBody>
      <dsp:txXfrm>
        <a:off x="3242076" y="570674"/>
        <a:ext cx="1765649" cy="1177098"/>
      </dsp:txXfrm>
    </dsp:sp>
    <dsp:sp modelId="{EC026A8A-C5AE-4C52-9807-97B500602221}">
      <dsp:nvSpPr>
        <dsp:cNvPr id="0" name=""/>
        <dsp:cNvSpPr/>
      </dsp:nvSpPr>
      <dsp:spPr>
        <a:xfrm>
          <a:off x="5302000" y="570674"/>
          <a:ext cx="2942747" cy="1177098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Výzva č. 62 IROP </a:t>
          </a:r>
          <a:endParaRPr lang="cs-CZ" sz="2000" kern="1200" dirty="0"/>
        </a:p>
      </dsp:txBody>
      <dsp:txXfrm>
        <a:off x="5890549" y="570674"/>
        <a:ext cx="1765649" cy="1177098"/>
      </dsp:txXfrm>
    </dsp:sp>
    <dsp:sp modelId="{657E4AF5-24B7-48A1-9194-42B5BB41CB41}">
      <dsp:nvSpPr>
        <dsp:cNvPr id="0" name=""/>
        <dsp:cNvSpPr/>
      </dsp:nvSpPr>
      <dsp:spPr>
        <a:xfrm>
          <a:off x="7950472" y="570674"/>
          <a:ext cx="2942747" cy="117709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Specifická pravidla pro žadatele a příjemce</a:t>
          </a:r>
          <a:endParaRPr lang="cs-CZ" sz="2000" kern="1200" dirty="0"/>
        </a:p>
      </dsp:txBody>
      <dsp:txXfrm>
        <a:off x="8539021" y="570674"/>
        <a:ext cx="1765649" cy="1177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A382-E6FF-4791-86E3-468CB09DD043}">
      <dsp:nvSpPr>
        <dsp:cNvPr id="0" name=""/>
        <dsp:cNvSpPr/>
      </dsp:nvSpPr>
      <dsp:spPr>
        <a:xfrm>
          <a:off x="2663" y="469456"/>
          <a:ext cx="2969879" cy="11879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Kyjovské Slovácko v pohybu, z.s.</a:t>
          </a:r>
          <a:endParaRPr lang="cs-CZ" sz="2000" kern="1200" dirty="0"/>
        </a:p>
      </dsp:txBody>
      <dsp:txXfrm>
        <a:off x="596639" y="469456"/>
        <a:ext cx="1781928" cy="1187951"/>
      </dsp:txXfrm>
    </dsp:sp>
    <dsp:sp modelId="{51388743-F093-4616-89E4-9987F11DF835}">
      <dsp:nvSpPr>
        <dsp:cNvPr id="0" name=""/>
        <dsp:cNvSpPr/>
      </dsp:nvSpPr>
      <dsp:spPr>
        <a:xfrm>
          <a:off x="2677993" y="469456"/>
          <a:ext cx="2969879" cy="1187951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Výzva Kyjovského Slovácka v pohybu, z.s</a:t>
          </a:r>
          <a:r>
            <a:rPr lang="cs-CZ" sz="1700" kern="1200" dirty="0" smtClean="0"/>
            <a:t>.</a:t>
          </a:r>
          <a:endParaRPr lang="cs-CZ" sz="1700" kern="1200" dirty="0"/>
        </a:p>
      </dsp:txBody>
      <dsp:txXfrm>
        <a:off x="3271969" y="469456"/>
        <a:ext cx="1781928" cy="1187951"/>
      </dsp:txXfrm>
    </dsp:sp>
    <dsp:sp modelId="{2E4CCE9D-4FE1-4CED-A355-B7C462D720FE}">
      <dsp:nvSpPr>
        <dsp:cNvPr id="0" name=""/>
        <dsp:cNvSpPr/>
      </dsp:nvSpPr>
      <dsp:spPr>
        <a:xfrm>
          <a:off x="5350885" y="469456"/>
          <a:ext cx="2969879" cy="1187951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3.výzva MAS Kyjovské Slovácko v pohybu-IROP-Rozvoj infrastruktury pro sociální inkluzi</a:t>
          </a:r>
          <a:endParaRPr lang="cs-CZ" sz="1500" kern="1200" dirty="0"/>
        </a:p>
      </dsp:txBody>
      <dsp:txXfrm>
        <a:off x="5944861" y="469456"/>
        <a:ext cx="1781928" cy="1187951"/>
      </dsp:txXfrm>
    </dsp:sp>
    <dsp:sp modelId="{D8469497-5EF4-482B-901E-5904A300B1C7}">
      <dsp:nvSpPr>
        <dsp:cNvPr id="0" name=""/>
        <dsp:cNvSpPr/>
      </dsp:nvSpPr>
      <dsp:spPr>
        <a:xfrm>
          <a:off x="8023776" y="469456"/>
          <a:ext cx="2969879" cy="1187951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Dokument výzvy, přílohy, interní postupy</a:t>
          </a:r>
          <a:endParaRPr lang="cs-CZ" sz="2000" kern="1200" dirty="0"/>
        </a:p>
      </dsp:txBody>
      <dsp:txXfrm>
        <a:off x="8617752" y="469456"/>
        <a:ext cx="1781928" cy="1187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39F93-2054-457B-AF6D-45B3563E5683}">
      <dsp:nvSpPr>
        <dsp:cNvPr id="0" name=""/>
        <dsp:cNvSpPr/>
      </dsp:nvSpPr>
      <dsp:spPr>
        <a:xfrm>
          <a:off x="500" y="781386"/>
          <a:ext cx="1979014" cy="98950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Projekt</a:t>
          </a:r>
          <a:endParaRPr lang="cs-CZ" sz="1900" kern="1200" dirty="0"/>
        </a:p>
      </dsp:txBody>
      <dsp:txXfrm>
        <a:off x="29482" y="810368"/>
        <a:ext cx="1921050" cy="931543"/>
      </dsp:txXfrm>
    </dsp:sp>
    <dsp:sp modelId="{4B767FCB-EC3C-4F5B-AC6D-C93BE5BC1FA3}">
      <dsp:nvSpPr>
        <dsp:cNvPr id="0" name=""/>
        <dsp:cNvSpPr/>
      </dsp:nvSpPr>
      <dsp:spPr>
        <a:xfrm rot="19457599">
          <a:off x="1887885" y="956764"/>
          <a:ext cx="974865" cy="69785"/>
        </a:xfrm>
        <a:custGeom>
          <a:avLst/>
          <a:gdLst/>
          <a:ahLst/>
          <a:cxnLst/>
          <a:rect l="0" t="0" r="0" b="0"/>
          <a:pathLst>
            <a:path>
              <a:moveTo>
                <a:pt x="0" y="34892"/>
              </a:moveTo>
              <a:lnTo>
                <a:pt x="974865" y="3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50946" y="967285"/>
        <a:ext cx="48743" cy="48743"/>
      </dsp:txXfrm>
    </dsp:sp>
    <dsp:sp modelId="{69B9996E-0BF7-4218-BF5D-CAA347E4237F}">
      <dsp:nvSpPr>
        <dsp:cNvPr id="0" name=""/>
        <dsp:cNvSpPr/>
      </dsp:nvSpPr>
      <dsp:spPr>
        <a:xfrm>
          <a:off x="2771120" y="212420"/>
          <a:ext cx="1979014" cy="98950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Přímé náklady – hlavní aktivity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85 %</a:t>
          </a:r>
          <a:endParaRPr lang="cs-CZ" sz="1900" kern="1200" dirty="0"/>
        </a:p>
      </dsp:txBody>
      <dsp:txXfrm>
        <a:off x="2800102" y="241402"/>
        <a:ext cx="1921050" cy="931543"/>
      </dsp:txXfrm>
    </dsp:sp>
    <dsp:sp modelId="{3EA5F9DF-588F-4FDF-A191-A457C7B61858}">
      <dsp:nvSpPr>
        <dsp:cNvPr id="0" name=""/>
        <dsp:cNvSpPr/>
      </dsp:nvSpPr>
      <dsp:spPr>
        <a:xfrm rot="2142401">
          <a:off x="1887885" y="1525731"/>
          <a:ext cx="974865" cy="69785"/>
        </a:xfrm>
        <a:custGeom>
          <a:avLst/>
          <a:gdLst/>
          <a:ahLst/>
          <a:cxnLst/>
          <a:rect l="0" t="0" r="0" b="0"/>
          <a:pathLst>
            <a:path>
              <a:moveTo>
                <a:pt x="0" y="34892"/>
              </a:moveTo>
              <a:lnTo>
                <a:pt x="974865" y="3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50946" y="1536252"/>
        <a:ext cx="48743" cy="48743"/>
      </dsp:txXfrm>
    </dsp:sp>
    <dsp:sp modelId="{D1B5ACF4-C4D2-495F-85C5-FEC8DE80402F}">
      <dsp:nvSpPr>
        <dsp:cNvPr id="0" name=""/>
        <dsp:cNvSpPr/>
      </dsp:nvSpPr>
      <dsp:spPr>
        <a:xfrm>
          <a:off x="2771120" y="1350353"/>
          <a:ext cx="1979014" cy="98950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Nepřímé náklady – vedlejší aktivity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15 %</a:t>
          </a:r>
          <a:endParaRPr lang="cs-CZ" sz="1900" kern="1200" dirty="0"/>
        </a:p>
      </dsp:txBody>
      <dsp:txXfrm>
        <a:off x="2800102" y="1379335"/>
        <a:ext cx="1921050" cy="931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26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28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2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12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28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70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4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5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3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90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BABB2-CCFD-466F-878B-BA7A8CFC5BF1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71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jovske-slovacko.com/cs/kdo-jsme" TargetMode="External"/><Relationship Id="rId2" Type="http://schemas.openxmlformats.org/officeDocument/2006/relationships/hyperlink" Target="http://nsmascr.cz/o-nas/mistni-akcni-skupiny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jovske-slovacko.com/cs/3-vyzva-irop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/Seznam/Vyzva-c-62-Socialni-infrastruktura-integrovane-pro" TargetMode="External"/><Relationship Id="rId2" Type="http://schemas.openxmlformats.org/officeDocument/2006/relationships/hyperlink" Target="https://www.kyjovske-slovacko.com/cs/3-vyzva-irop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kolarik@kyjovske-slovacko.com" TargetMode="External"/><Relationship Id="rId2" Type="http://schemas.openxmlformats.org/officeDocument/2006/relationships/hyperlink" Target="mailto:hanahornakova@kyjovske-slovack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8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Základní údaje: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7688"/>
            <a:ext cx="10515600" cy="457927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Datum zahájení příjmu žádostí: 		1. 11. 2018; 0:00 hod.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Datum ukončení příjmu žádostí: 		1. 2. 2019; 0:00 hod.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Datum zahájení realizace projektu: 		1. 1. 2014	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Datum pro ukončení realizace:		25. 2. 2022	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Alokace (CZV):				</a:t>
            </a:r>
            <a:r>
              <a:rPr lang="cs-CZ" dirty="0"/>
              <a:t>9</a:t>
            </a:r>
            <a:r>
              <a:rPr lang="cs-CZ" dirty="0" smtClean="0">
                <a:solidFill>
                  <a:schemeClr val="tx1"/>
                </a:solidFill>
              </a:rPr>
              <a:t> 000 000 Kč	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Maximální výše způsobilých výdajů:	4 500 000 Kč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Minimální výše způsobilých výdajů: 	50 000 Kč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Výše podpory:				95 %	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Forma financování:				ex – post financování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5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Území realizace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Území Kyjovského Slovácka v pohybu, z.s. vymezené ve schválené strategii CLLD regionu Kyjovské Slovácko na období 2014 - 2020.</a:t>
            </a:r>
          </a:p>
          <a:p>
            <a:r>
              <a:rPr lang="cs-CZ" dirty="0" smtClean="0"/>
              <a:t>Výdaje spojené s realizací projektu za hranicí území MAS jsou vždy nezpůsobilé.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72" y="3798277"/>
            <a:ext cx="4256314" cy="27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Oprávnění žadatelé: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933950"/>
          </a:xfrm>
        </p:spPr>
        <p:txBody>
          <a:bodyPr>
            <a:noAutofit/>
          </a:bodyPr>
          <a:lstStyle/>
          <a:p>
            <a:r>
              <a:rPr lang="cs-CZ" sz="2400" dirty="0"/>
              <a:t>organizace zřizované a zakládané kraji,</a:t>
            </a:r>
          </a:p>
          <a:p>
            <a:r>
              <a:rPr lang="cs-CZ" sz="2400" dirty="0"/>
              <a:t>obce a organizace zřizované a zakládané obcemi,</a:t>
            </a:r>
          </a:p>
          <a:p>
            <a:r>
              <a:rPr lang="cs-CZ" sz="2400" dirty="0"/>
              <a:t>dobrovolné svazky obcí a organizace zřizované a zakládané dobrovolnými svazky obcí,</a:t>
            </a:r>
          </a:p>
          <a:p>
            <a:r>
              <a:rPr lang="cs-CZ" sz="2400" dirty="0"/>
              <a:t>nestátní neziskové organizace,</a:t>
            </a:r>
          </a:p>
          <a:p>
            <a:r>
              <a:rPr lang="cs-CZ" sz="2400" dirty="0"/>
              <a:t>církve,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církevní </a:t>
            </a:r>
            <a:r>
              <a:rPr lang="cs-CZ" sz="2400" dirty="0" smtClean="0"/>
              <a:t>organizace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60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Oprávnění žadatelé: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933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Nestátní neziskové organizace, církve a církevní organizace musí vykonávat po celou dobu realizace a udržitelnosti činnost v jedné z oblastí: </a:t>
            </a:r>
          </a:p>
          <a:p>
            <a:r>
              <a:rPr lang="cs-CZ" sz="2000" dirty="0"/>
              <a:t>podpora nebo ochrana osob se zdravotním postižením a znevýhodněných osob, </a:t>
            </a:r>
          </a:p>
          <a:p>
            <a:r>
              <a:rPr lang="cs-CZ" sz="2000" dirty="0"/>
              <a:t>sociální služby či </a:t>
            </a:r>
          </a:p>
          <a:p>
            <a:r>
              <a:rPr lang="cs-CZ" sz="2000" dirty="0"/>
              <a:t>aktivity sociálního začleňování. </a:t>
            </a:r>
          </a:p>
          <a:p>
            <a:pPr marL="0" indent="0">
              <a:buNone/>
            </a:pPr>
            <a:r>
              <a:rPr lang="cs-CZ" sz="2000" dirty="0"/>
              <a:t>Účelem hlavní činnosti není vytváření zisku. 	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Obchodní korporace a obecně prospěšné společnosti uvedou v MS2014+ </a:t>
            </a:r>
            <a:r>
              <a:rPr lang="cs-CZ" sz="2000" dirty="0"/>
              <a:t>informace o své vlastnické a ovládací struktuře v rozsahu § 14 odst. 3 písm. e) rozpočtových pravidel. V žádosti uvedou: </a:t>
            </a:r>
          </a:p>
          <a:p>
            <a:pPr marL="0" indent="0">
              <a:buNone/>
            </a:pPr>
            <a:r>
              <a:rPr lang="cs-CZ" sz="2000" dirty="0"/>
              <a:t>1) osoby jednající jménem žadatele s uvedením, zda jednají jako jeho statutární orgán nebo jednají na základě udělené plné moci, </a:t>
            </a:r>
          </a:p>
          <a:p>
            <a:pPr marL="0" indent="0">
              <a:buNone/>
            </a:pPr>
            <a:r>
              <a:rPr lang="cs-CZ" sz="2000" dirty="0"/>
              <a:t>2) osoby s podílem v právnické osobě žadatele, pokud tento podíl dosahuje minimálně 10 %, </a:t>
            </a:r>
          </a:p>
          <a:p>
            <a:pPr marL="0" indent="0">
              <a:buNone/>
            </a:pPr>
            <a:r>
              <a:rPr lang="cs-CZ" sz="2000" dirty="0"/>
              <a:t>3) osoby, v nichž má žadatel podíl, a výši tohoto podílu. 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076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Cílové skupiny: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Osoby sociálně vyloučené či ohrožené sociálním vyloučením, </a:t>
            </a:r>
            <a:endParaRPr lang="cs-CZ" sz="2000" dirty="0" smtClean="0"/>
          </a:p>
          <a:p>
            <a:r>
              <a:rPr lang="cs-CZ" sz="2000" dirty="0" smtClean="0"/>
              <a:t>osoby </a:t>
            </a:r>
            <a:r>
              <a:rPr lang="cs-CZ" sz="2000" dirty="0"/>
              <a:t>se zdravotním postižením.</a:t>
            </a:r>
          </a:p>
        </p:txBody>
      </p:sp>
    </p:spTree>
    <p:extLst>
      <p:ext uri="{BB962C8B-B14F-4D97-AF65-F5344CB8AC3E}">
        <p14:creationId xmlns:p14="http://schemas.microsoft.com/office/powerpoint/2010/main" val="35530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4586288"/>
          </a:xfrm>
        </p:spPr>
        <p:txBody>
          <a:bodyPr>
            <a:normAutofit fontScale="92500"/>
          </a:bodyPr>
          <a:lstStyle/>
          <a:p>
            <a:r>
              <a:rPr lang="cs-CZ" dirty="0"/>
              <a:t>Nákup pozemků, staveb, zařízení a vybavení, automobilu, výstavba a stavební </a:t>
            </a:r>
            <a:r>
              <a:rPr lang="cs-CZ" dirty="0" smtClean="0"/>
              <a:t>úpravy, které </a:t>
            </a:r>
            <a:r>
              <a:rPr lang="cs-CZ" dirty="0"/>
              <a:t>vytvoří podmínky pro kvalitní poskytování sociálních služeb, obnovu a zkvalitnění materiálně technické základny stávajících služeb sociální práce s cílovými skupinami. </a:t>
            </a:r>
            <a:endParaRPr lang="cs-CZ" dirty="0" smtClean="0"/>
          </a:p>
          <a:p>
            <a:r>
              <a:rPr lang="cs-CZ" dirty="0" smtClean="0"/>
              <a:t>Sociální </a:t>
            </a:r>
            <a:r>
              <a:rPr lang="cs-CZ" dirty="0"/>
              <a:t>služby jsou definovány zákonem č. 108/2006 Sb., o sociálních službách ve znění pozdějších předpisů</a:t>
            </a:r>
            <a:r>
              <a:rPr lang="cs-CZ" dirty="0" smtClean="0"/>
              <a:t>.</a:t>
            </a:r>
          </a:p>
          <a:p>
            <a:r>
              <a:rPr lang="cs-CZ" dirty="0"/>
              <a:t>Podporované aktivity musí vést k inkluzi sociálně vyloučených osob, či sociálním vyloučením ohrožených osob, nebo zdravotně postižených osob. </a:t>
            </a:r>
            <a:endParaRPr lang="cs-CZ" dirty="0" smtClean="0"/>
          </a:p>
          <a:p>
            <a:r>
              <a:rPr lang="cs-CZ" dirty="0"/>
              <a:t>Podporované aktivity je nutné provázat s připravovanou vyhláškou, která upravuje materiálně technické zabezpečení služby, která naplňuje § 79 zákona č. 108/2006 Sb., o sociálních službách, ve znění pozdějších předpisů. </a:t>
            </a:r>
          </a:p>
        </p:txBody>
      </p:sp>
    </p:spTree>
    <p:extLst>
      <p:ext uri="{BB962C8B-B14F-4D97-AF65-F5344CB8AC3E}">
        <p14:creationId xmlns:p14="http://schemas.microsoft.com/office/powerpoint/2010/main" val="23328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 – zaměření na vybudování infrastruktury pro: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867275" cy="4351338"/>
          </a:xfrm>
        </p:spPr>
        <p:txBody>
          <a:bodyPr>
            <a:noAutofit/>
          </a:bodyPr>
          <a:lstStyle/>
          <a:p>
            <a:r>
              <a:rPr lang="cs-CZ" sz="2000" dirty="0" smtClean="0"/>
              <a:t>centra </a:t>
            </a:r>
            <a:r>
              <a:rPr lang="cs-CZ" sz="2000" dirty="0"/>
              <a:t>denních služeb</a:t>
            </a:r>
            <a:r>
              <a:rPr lang="cs-CZ" sz="2000" dirty="0" smtClean="0"/>
              <a:t>,</a:t>
            </a:r>
            <a:endParaRPr lang="cs-CZ" sz="2000" dirty="0"/>
          </a:p>
          <a:p>
            <a:r>
              <a:rPr lang="cs-CZ" sz="2000" dirty="0" smtClean="0"/>
              <a:t>denní </a:t>
            </a:r>
            <a:r>
              <a:rPr lang="cs-CZ" sz="2000" dirty="0"/>
              <a:t>stacionáře,</a:t>
            </a:r>
          </a:p>
          <a:p>
            <a:r>
              <a:rPr lang="cs-CZ" sz="2000" dirty="0" smtClean="0"/>
              <a:t>týdenní </a:t>
            </a:r>
            <a:r>
              <a:rPr lang="cs-CZ" sz="2000" dirty="0"/>
              <a:t>stacionáře,</a:t>
            </a:r>
          </a:p>
          <a:p>
            <a:r>
              <a:rPr lang="cs-CZ" sz="2000" dirty="0" smtClean="0"/>
              <a:t>domovy </a:t>
            </a:r>
            <a:r>
              <a:rPr lang="cs-CZ" sz="2000" dirty="0"/>
              <a:t>pro osoby se zdravotním postižením,</a:t>
            </a:r>
          </a:p>
          <a:p>
            <a:r>
              <a:rPr lang="cs-CZ" sz="2000" dirty="0" smtClean="0"/>
              <a:t>chráněné </a:t>
            </a:r>
            <a:r>
              <a:rPr lang="cs-CZ" sz="2000" dirty="0"/>
              <a:t>bydlení,</a:t>
            </a:r>
          </a:p>
          <a:p>
            <a:r>
              <a:rPr lang="cs-CZ" sz="2000" dirty="0" smtClean="0"/>
              <a:t>azylové </a:t>
            </a:r>
            <a:r>
              <a:rPr lang="cs-CZ" sz="2000" dirty="0"/>
              <a:t>domy,</a:t>
            </a:r>
          </a:p>
          <a:p>
            <a:r>
              <a:rPr lang="cs-CZ" sz="2000" dirty="0" smtClean="0"/>
              <a:t>domy </a:t>
            </a:r>
            <a:r>
              <a:rPr lang="cs-CZ" sz="2000" dirty="0"/>
              <a:t>na půl cesty,</a:t>
            </a:r>
          </a:p>
          <a:p>
            <a:r>
              <a:rPr lang="cs-CZ" sz="2000" dirty="0" smtClean="0"/>
              <a:t>zařízení </a:t>
            </a:r>
            <a:r>
              <a:rPr lang="cs-CZ" sz="2000" dirty="0"/>
              <a:t>pro krizovou pomoc,</a:t>
            </a:r>
          </a:p>
          <a:p>
            <a:r>
              <a:rPr lang="cs-CZ" sz="2000" dirty="0" smtClean="0"/>
              <a:t>nízkoprahová </a:t>
            </a:r>
            <a:r>
              <a:rPr lang="cs-CZ" sz="2000" dirty="0"/>
              <a:t>denní centra,</a:t>
            </a:r>
          </a:p>
          <a:p>
            <a:r>
              <a:rPr lang="cs-CZ" sz="2000" dirty="0" smtClean="0"/>
              <a:t>nízkoprahová </a:t>
            </a:r>
            <a:r>
              <a:rPr lang="cs-CZ" sz="2000" dirty="0"/>
              <a:t>zařízení pro děti a mládež,</a:t>
            </a:r>
          </a:p>
          <a:p>
            <a:r>
              <a:rPr lang="cs-CZ" sz="2000" dirty="0" smtClean="0"/>
              <a:t>noclehárny,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76925" y="1690688"/>
            <a:ext cx="5667375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terapeutické </a:t>
            </a:r>
            <a:r>
              <a:rPr lang="cs-CZ" sz="2000" dirty="0"/>
              <a:t>komunity,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odborné </a:t>
            </a:r>
            <a:r>
              <a:rPr lang="cs-CZ" sz="2000" dirty="0"/>
              <a:t>sociální poradenství,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sociálně </a:t>
            </a:r>
            <a:r>
              <a:rPr lang="cs-CZ" sz="2000" dirty="0"/>
              <a:t>terapeutické dílny,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sociální </a:t>
            </a:r>
            <a:r>
              <a:rPr lang="cs-CZ" sz="2000" dirty="0"/>
              <a:t>rehabilitace,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pracoviště </a:t>
            </a:r>
            <a:r>
              <a:rPr lang="cs-CZ" sz="2000" dirty="0"/>
              <a:t>rané péče,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intervenční </a:t>
            </a:r>
            <a:r>
              <a:rPr lang="cs-CZ" sz="2000" dirty="0"/>
              <a:t>centra,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zařízení </a:t>
            </a:r>
            <a:r>
              <a:rPr lang="cs-CZ" sz="2000" dirty="0"/>
              <a:t>následné péče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podpora </a:t>
            </a:r>
            <a:r>
              <a:rPr lang="cs-CZ" sz="2000" dirty="0"/>
              <a:t>samostatného bydlení,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pečovatelská </a:t>
            </a:r>
            <a:r>
              <a:rPr lang="cs-CZ" sz="2000" dirty="0"/>
              <a:t>služba,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osobní </a:t>
            </a:r>
            <a:r>
              <a:rPr lang="cs-CZ" sz="2000" dirty="0"/>
              <a:t>asistence,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odlehčovací </a:t>
            </a:r>
            <a:r>
              <a:rPr lang="cs-CZ" sz="2000" dirty="0"/>
              <a:t>služby,</a:t>
            </a:r>
          </a:p>
        </p:txBody>
      </p:sp>
    </p:spTree>
    <p:extLst>
      <p:ext uri="{BB962C8B-B14F-4D97-AF65-F5344CB8AC3E}">
        <p14:creationId xmlns:p14="http://schemas.microsoft.com/office/powerpoint/2010/main" val="22581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 – zaměření na vybudování infrastruktury pro: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43100"/>
            <a:ext cx="8820150" cy="3810000"/>
          </a:xfrm>
        </p:spPr>
        <p:txBody>
          <a:bodyPr>
            <a:noAutofit/>
          </a:bodyPr>
          <a:lstStyle/>
          <a:p>
            <a:r>
              <a:rPr lang="cs-CZ" sz="2000" dirty="0" smtClean="0"/>
              <a:t>sociálně </a:t>
            </a:r>
            <a:r>
              <a:rPr lang="cs-CZ" sz="2000" dirty="0"/>
              <a:t>aktivizační služby pro seniory a osoby se zdravotním postižením,</a:t>
            </a:r>
          </a:p>
          <a:p>
            <a:r>
              <a:rPr lang="cs-CZ" sz="2000" dirty="0" smtClean="0"/>
              <a:t>sociálně </a:t>
            </a:r>
            <a:r>
              <a:rPr lang="cs-CZ" sz="2000" dirty="0"/>
              <a:t>aktivizační služby pro rodiny s dětmi,</a:t>
            </a:r>
          </a:p>
          <a:p>
            <a:r>
              <a:rPr lang="cs-CZ" sz="2000" dirty="0" smtClean="0"/>
              <a:t>kontaktní </a:t>
            </a:r>
            <a:r>
              <a:rPr lang="cs-CZ" sz="2000" dirty="0"/>
              <a:t>centra,</a:t>
            </a:r>
          </a:p>
          <a:p>
            <a:r>
              <a:rPr lang="cs-CZ" sz="2000" dirty="0" smtClean="0"/>
              <a:t>terénní </a:t>
            </a:r>
            <a:r>
              <a:rPr lang="cs-CZ" sz="2000" dirty="0"/>
              <a:t>programy,</a:t>
            </a:r>
          </a:p>
          <a:p>
            <a:r>
              <a:rPr lang="cs-CZ" sz="2000" dirty="0" smtClean="0"/>
              <a:t>tísňová </a:t>
            </a:r>
            <a:r>
              <a:rPr lang="cs-CZ" sz="2000" dirty="0"/>
              <a:t>péče,</a:t>
            </a:r>
          </a:p>
          <a:p>
            <a:r>
              <a:rPr lang="cs-CZ" sz="2000" dirty="0" smtClean="0"/>
              <a:t>průvodcovské </a:t>
            </a:r>
            <a:r>
              <a:rPr lang="cs-CZ" sz="2000" dirty="0"/>
              <a:t>a předčitatelské služby.</a:t>
            </a:r>
          </a:p>
          <a:p>
            <a:pPr marL="0" indent="0">
              <a:buNone/>
            </a:pPr>
            <a:r>
              <a:rPr lang="cs-CZ" sz="2000" b="1" dirty="0"/>
              <a:t>Podporované sociální služby nemohou být určeny výlučně pro seniory.</a:t>
            </a:r>
          </a:p>
        </p:txBody>
      </p:sp>
    </p:spTree>
    <p:extLst>
      <p:ext uri="{BB962C8B-B14F-4D97-AF65-F5344CB8AC3E}">
        <p14:creationId xmlns:p14="http://schemas.microsoft.com/office/powerpoint/2010/main" val="40696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Podporované aktivity </a:t>
            </a:r>
            <a:r>
              <a:rPr lang="cs-CZ" b="1" dirty="0" smtClean="0"/>
              <a:t>–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Podpořené aktivity z IROP nesmí vést k diskriminaci a segregaci žádné ze sociálně znevýhodněných skupin. </a:t>
            </a:r>
          </a:p>
          <a:p>
            <a:pPr algn="just"/>
            <a:r>
              <a:rPr lang="cs-CZ" dirty="0"/>
              <a:t>Z této výzvy nelze podpořit sociální službu domovy pro seniory dle § 49 zákona č. 108/2006 Sb., o sociálních službách, ve znění pozdějších předpisů a sociální služby určené pouze pro cílovou skupinu senioři - osoby starší 65 let bez přiznaného některého ze stupňů míry závislosti podle zákona o sociálních službách. Dále nelze podpořit domovy se zvláštním režimem dle § 50 zákona č. 108/2006 Sb., o sociálních službách, ve znění pozdějších předpisů. </a:t>
            </a:r>
          </a:p>
          <a:p>
            <a:pPr algn="just"/>
            <a:r>
              <a:rPr lang="cs-CZ" dirty="0"/>
              <a:t>V případě pobytových služeb doporučujeme postupovat podle Materiálně-technického standardu pro služby sociální péče poskytované pobytovou formou (http://www.mpsv.cz/</a:t>
            </a:r>
            <a:r>
              <a:rPr lang="cs-CZ" dirty="0" err="1"/>
              <a:t>cs</a:t>
            </a:r>
            <a:r>
              <a:rPr lang="cs-CZ" dirty="0"/>
              <a:t>/13916). </a:t>
            </a:r>
          </a:p>
          <a:p>
            <a:pPr algn="just"/>
            <a:r>
              <a:rPr lang="cs-CZ" dirty="0"/>
              <a:t>Standardem pro pobytové služby jsou jednolůžkové a dvoulůžkové pokoje, které nesmí být průchozí.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11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Hlavní podporované aktivity (min. 85 % celkových způsobilých výdajů</a:t>
            </a:r>
            <a:r>
              <a:rPr lang="cs-CZ" b="1" dirty="0" smtClean="0"/>
              <a:t>)</a:t>
            </a:r>
            <a:endParaRPr lang="cs-CZ" dirty="0"/>
          </a:p>
          <a:p>
            <a:r>
              <a:rPr lang="cs-CZ" dirty="0"/>
              <a:t>stavby, rekonstrukce a úpravy objektu, či zázemí pro poskytování sociální služby, </a:t>
            </a:r>
          </a:p>
          <a:p>
            <a:r>
              <a:rPr lang="cs-CZ" dirty="0" smtClean="0"/>
              <a:t>nákup </a:t>
            </a:r>
            <a:r>
              <a:rPr lang="cs-CZ" dirty="0"/>
              <a:t>pozemků a staveb, </a:t>
            </a:r>
          </a:p>
          <a:p>
            <a:r>
              <a:rPr lang="cs-CZ" dirty="0" smtClean="0"/>
              <a:t>pořízení </a:t>
            </a:r>
            <a:r>
              <a:rPr lang="cs-CZ" dirty="0"/>
              <a:t>vybavení, </a:t>
            </a:r>
          </a:p>
          <a:p>
            <a:r>
              <a:rPr lang="cs-CZ" dirty="0" smtClean="0"/>
              <a:t>pořízení </a:t>
            </a:r>
            <a:r>
              <a:rPr lang="cs-CZ" dirty="0"/>
              <a:t>automobilu pro účely poskytování terénní nebo ambulantní sociální služby. </a:t>
            </a:r>
          </a:p>
          <a:p>
            <a:pPr marL="0" indent="0">
              <a:spcAft>
                <a:spcPts val="600"/>
              </a:spcAft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692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0484" y="4381081"/>
            <a:ext cx="12292484" cy="2642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288" y="224528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Seminář pro žadatele</a:t>
            </a:r>
            <a:endParaRPr lang="cs-CZ" sz="54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62" y="224528"/>
            <a:ext cx="2151109" cy="1162146"/>
          </a:xfrm>
        </p:spPr>
      </p:pic>
      <p:sp>
        <p:nvSpPr>
          <p:cNvPr id="5" name="TextovéPole 4"/>
          <p:cNvSpPr txBox="1"/>
          <p:nvPr/>
        </p:nvSpPr>
        <p:spPr>
          <a:xfrm>
            <a:off x="683288" y="1803706"/>
            <a:ext cx="10369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3.výzva MAS Kyjovské Slovácko v pohybu-IROP-Rozvoj infrastruktury pro sociální inkluzi</a:t>
            </a:r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2" y="5702439"/>
            <a:ext cx="7451753" cy="122852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52460" y="6024312"/>
            <a:ext cx="248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21. 11. 2018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170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720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Vedlejší podporované aktivity (max. 15 % celkových způsobilých výdajů</a:t>
            </a:r>
            <a:r>
              <a:rPr lang="cs-CZ" b="1" dirty="0" smtClean="0"/>
              <a:t>)</a:t>
            </a:r>
            <a:endParaRPr lang="cs-CZ" dirty="0"/>
          </a:p>
          <a:p>
            <a:r>
              <a:rPr lang="pl-PL" dirty="0"/>
              <a:t>demolice staveb na místě realizace projektu, </a:t>
            </a:r>
          </a:p>
          <a:p>
            <a:r>
              <a:rPr lang="cs-CZ" dirty="0" smtClean="0"/>
              <a:t>zeleň </a:t>
            </a:r>
            <a:r>
              <a:rPr lang="cs-CZ" dirty="0"/>
              <a:t>v okolí budov a na budovách (zelené zdi a střechy, aleje, hřiště a parky), </a:t>
            </a:r>
          </a:p>
          <a:p>
            <a:r>
              <a:rPr lang="cs-CZ" dirty="0" smtClean="0"/>
              <a:t>parkovací </a:t>
            </a:r>
            <a:r>
              <a:rPr lang="cs-CZ" dirty="0"/>
              <a:t>stání v rámci areálu nezbytné pro provoz zařízení, </a:t>
            </a:r>
          </a:p>
          <a:p>
            <a:r>
              <a:rPr lang="cs-CZ" dirty="0" smtClean="0"/>
              <a:t>příjezdové </a:t>
            </a:r>
            <a:r>
              <a:rPr lang="cs-CZ" dirty="0"/>
              <a:t>komunikace v areálu zařízení a nezbytné doprovodné vybavení, </a:t>
            </a:r>
          </a:p>
          <a:p>
            <a:r>
              <a:rPr lang="cs-CZ" dirty="0" smtClean="0"/>
              <a:t>zabezpečení </a:t>
            </a:r>
            <a:r>
              <a:rPr lang="cs-CZ" dirty="0"/>
              <a:t>výstavby (technický dozor investora, BOZP, autorský dozor), </a:t>
            </a:r>
          </a:p>
          <a:p>
            <a:r>
              <a:rPr lang="cs-CZ" dirty="0" smtClean="0"/>
              <a:t>projektová </a:t>
            </a:r>
            <a:r>
              <a:rPr lang="cs-CZ" dirty="0"/>
              <a:t>dokumentace stavby, EIA, </a:t>
            </a:r>
          </a:p>
          <a:p>
            <a:r>
              <a:rPr lang="cs-CZ" dirty="0" smtClean="0"/>
              <a:t>studie </a:t>
            </a:r>
            <a:r>
              <a:rPr lang="cs-CZ" dirty="0"/>
              <a:t>proveditelnosti, </a:t>
            </a:r>
          </a:p>
          <a:p>
            <a:r>
              <a:rPr lang="cs-CZ" dirty="0" smtClean="0"/>
              <a:t>pořízení </a:t>
            </a:r>
            <a:r>
              <a:rPr lang="cs-CZ" dirty="0"/>
              <a:t>služeb bezprostředně souvisejících s realizací projektu (příprava </a:t>
            </a:r>
            <a:r>
              <a:rPr lang="cs-CZ" dirty="0" smtClean="0"/>
              <a:t>a </a:t>
            </a:r>
            <a:r>
              <a:rPr lang="cs-CZ" dirty="0"/>
              <a:t>realizace zadávacích a výběrových řízení), </a:t>
            </a:r>
          </a:p>
          <a:p>
            <a:r>
              <a:rPr lang="cs-CZ" dirty="0" smtClean="0"/>
              <a:t>povinná </a:t>
            </a:r>
            <a:r>
              <a:rPr lang="cs-CZ" dirty="0"/>
              <a:t>publicita (dle kap. 13 Obecných pravidel), </a:t>
            </a:r>
          </a:p>
          <a:p>
            <a:r>
              <a:rPr lang="cs-CZ" dirty="0" smtClean="0"/>
              <a:t>nákup </a:t>
            </a:r>
            <a:r>
              <a:rPr lang="cs-CZ" dirty="0"/>
              <a:t>služeb, které tvoří součást pořízení dlouhodobého hmotného a nehmotného majetku, nejsou-li tyto služby součástí pořizovací ceny vybavení (např. školení na ovládání pořízeného vybavení, není-li tato služba součástí pořizovací ceny vybavení).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2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Podmínky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Zázemím je myšleno zázemí pro uživatele a pracovníky, kteří zajišťují tyto služby. </a:t>
            </a:r>
          </a:p>
          <a:p>
            <a:r>
              <a:rPr lang="cs-CZ" dirty="0"/>
              <a:t>Terénními službami se rozumí sociální služby, které jsou cílové skupině poskytovány v jejím přirozeném sociálním prostředí. </a:t>
            </a:r>
          </a:p>
          <a:p>
            <a:r>
              <a:rPr lang="cs-CZ" dirty="0"/>
              <a:t>Pořízené vybavení musí sloužit k realizaci projektu s přímou vazbou na poskytování daných služeb. Jedná se o standardní, nezbytné a obvyklé výdaje podle typu služby. </a:t>
            </a:r>
            <a:endParaRPr lang="cs-CZ" dirty="0" smtClean="0"/>
          </a:p>
          <a:p>
            <a:r>
              <a:rPr lang="cs-CZ" dirty="0" smtClean="0"/>
              <a:t>Pořízený </a:t>
            </a:r>
            <a:r>
              <a:rPr lang="cs-CZ" dirty="0"/>
              <a:t>majetek podléhá kontrole a při nákupu vybavení včetně drobného vybavení, důrazně upozorňujeme žadatele/příjemce, že je potřeba udržet výstupy z projektu po celou dobu udržitelnosti (tj. pět let od provedení poslední platby příjemci ze strany ŘO IROP), včetně evidence těchto výstupů.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případě neudržení výstupů z projektu po celou dobu udržitelnosti projektu se příjemce vystavuje riziku krácení dotace (dle příloh č. 2A-D těchto Pravidel), pokud nesjedná nápravu z vlastních zdrojů a nenahradí odpovídajícím majetkem z vlastních zdrojů.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7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Finanční část projektu: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Každá rozpočtová položka:</a:t>
            </a:r>
          </a:p>
          <a:p>
            <a:pPr lvl="1"/>
            <a:r>
              <a:rPr lang="cs-CZ" dirty="0" smtClean="0"/>
              <a:t>musí být v žádosti zdůvodněná (popis potřebnosti a nezbytnosti)</a:t>
            </a:r>
          </a:p>
          <a:p>
            <a:pPr lvl="1">
              <a:spcAft>
                <a:spcPts val="1200"/>
              </a:spcAft>
            </a:pPr>
            <a:r>
              <a:rPr lang="cs-CZ" dirty="0" smtClean="0"/>
              <a:t>musí navazovat na konkrétní aktivitu projektu</a:t>
            </a:r>
          </a:p>
          <a:p>
            <a:pPr marL="0" lvl="1" indent="0">
              <a:buNone/>
            </a:pPr>
            <a:r>
              <a:rPr lang="cs-CZ" dirty="0" smtClean="0"/>
              <a:t>Pokud zdůvodnění chybí – může být navrženo krácení rozpočtu</a:t>
            </a:r>
          </a:p>
          <a:p>
            <a:pPr marL="0" lvl="1" indent="0">
              <a:buNone/>
            </a:pPr>
            <a:endParaRPr lang="cs-CZ" sz="2800" dirty="0" smtClean="0"/>
          </a:p>
          <a:p>
            <a:pPr marL="0" lvl="1" indent="0">
              <a:buNone/>
            </a:pPr>
            <a:r>
              <a:rPr lang="cs-CZ" sz="2800" dirty="0" smtClean="0"/>
              <a:t>Celkové způsobilé výdaje: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4084332"/>
              </p:ext>
            </p:extLst>
          </p:nvPr>
        </p:nvGraphicFramePr>
        <p:xfrm>
          <a:off x="2243018" y="4001294"/>
          <a:ext cx="4750636" cy="255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8854528" y="4782680"/>
            <a:ext cx="1979014" cy="989507"/>
            <a:chOff x="500" y="781386"/>
            <a:chExt cx="1979014" cy="989507"/>
          </a:xfrm>
        </p:grpSpPr>
        <p:sp>
          <p:nvSpPr>
            <p:cNvPr id="7" name="Zaoblený obdélník 6"/>
            <p:cNvSpPr/>
            <p:nvPr/>
          </p:nvSpPr>
          <p:spPr>
            <a:xfrm>
              <a:off x="500" y="781386"/>
              <a:ext cx="1979014" cy="989507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ený obdélník 4"/>
            <p:cNvSpPr txBox="1"/>
            <p:nvPr/>
          </p:nvSpPr>
          <p:spPr>
            <a:xfrm>
              <a:off x="29482" y="810368"/>
              <a:ext cx="1921050" cy="931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Nezpůsobilé výdaje</a:t>
              </a:r>
              <a:endParaRPr lang="cs-CZ" sz="2100" kern="1200" dirty="0"/>
            </a:p>
          </p:txBody>
        </p:sp>
      </p:grpSp>
      <p:sp>
        <p:nvSpPr>
          <p:cNvPr id="9" name="Násobení 8"/>
          <p:cNvSpPr/>
          <p:nvPr/>
        </p:nvSpPr>
        <p:spPr>
          <a:xfrm>
            <a:off x="7600740" y="4887773"/>
            <a:ext cx="683288" cy="77931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Věcná a časová způsobilost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 smtClean="0"/>
              <a:t>Projekt může být rozdělen na etapy – etapa nesmí být kratší než 3 měsíce</a:t>
            </a:r>
          </a:p>
          <a:p>
            <a:r>
              <a:rPr lang="cs-CZ" sz="2200" dirty="0" smtClean="0"/>
              <a:t>Výdaje vynaložené v souvislosti s projektem</a:t>
            </a:r>
          </a:p>
          <a:p>
            <a:r>
              <a:rPr lang="cs-CZ" sz="2200" dirty="0" smtClean="0"/>
              <a:t>Časová způsobilost – od 1. 1. 2014 do 25. 2. 2022</a:t>
            </a:r>
          </a:p>
          <a:p>
            <a:r>
              <a:rPr lang="cs-CZ" sz="2200" dirty="0" smtClean="0"/>
              <a:t>Realizace projektu nesmí být ukončena před podáním žádosti o podporu v systému MS2014+</a:t>
            </a:r>
          </a:p>
          <a:p>
            <a:r>
              <a:rPr lang="cs-CZ" sz="2200" dirty="0" smtClean="0"/>
              <a:t>Hlavní výdaje projektu musí tvořit minimálně 85 % celkových způsobilých výdajů projektu</a:t>
            </a:r>
          </a:p>
          <a:p>
            <a:r>
              <a:rPr lang="cs-CZ" sz="2200" dirty="0" smtClean="0"/>
              <a:t>Vedlejší výdaje projektu musí tvořit maximálně 15 % celkových způsobilých výdajů projektu</a:t>
            </a:r>
          </a:p>
          <a:p>
            <a:r>
              <a:rPr lang="cs-CZ" sz="2200" dirty="0" smtClean="0"/>
              <a:t>V systému MS2014+ (ex post financování) se způsobilé výdaje neuvádí do roku, kdy byly skutečně vynaloženy, ale do roku, kdy budou skutečně v ŽOP proplaceny a platí, že pokud etapa či projekt </a:t>
            </a:r>
            <a:r>
              <a:rPr lang="cs-CZ" sz="2200" dirty="0"/>
              <a:t>s</a:t>
            </a:r>
            <a:r>
              <a:rPr lang="cs-CZ" sz="2200" dirty="0" smtClean="0"/>
              <a:t>končí do 30. 9. kalendářního roku budou způsobilé výdaje uvedeny v rozpočtu, kdy končí projekt nebo etapa (po 9. měsíci počítat již do dalšího roku).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985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Způsobilé výdaje – hlavní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Stavby, stavební úpravy, rekonstrukce </a:t>
            </a:r>
          </a:p>
          <a:p>
            <a:r>
              <a:rPr lang="cs-CZ" sz="2400" dirty="0" smtClean="0"/>
              <a:t>stavby</a:t>
            </a:r>
            <a:r>
              <a:rPr lang="cs-CZ" sz="2400" dirty="0"/>
              <a:t>, přístavby, nástavby, stavební úpravy a rekonstrukce budov či bytů sloužících k poskytování registrovaných sociálních služeb, </a:t>
            </a:r>
          </a:p>
          <a:p>
            <a:r>
              <a:rPr lang="cs-CZ" sz="2400" dirty="0" smtClean="0"/>
              <a:t>vytvoření </a:t>
            </a:r>
            <a:r>
              <a:rPr lang="cs-CZ" sz="2400" dirty="0"/>
              <a:t>zázemí pro poskytování registrovaných sociálních služeb, </a:t>
            </a:r>
          </a:p>
          <a:p>
            <a:r>
              <a:rPr lang="cs-CZ" sz="2400" dirty="0" smtClean="0"/>
              <a:t>budování </a:t>
            </a:r>
            <a:r>
              <a:rPr lang="cs-CZ" sz="2400" dirty="0"/>
              <a:t>a modernizace související inženýrské sítě (vodovod, kanalizace, plyn, elektrické vedení) v rámci stavby, která je součástí projektu a projektové dokumentace stavby (způsobilým výdajem je přípojka realizovaná i mimo pozemek hlavní stavby, pokud je součástí projektové dokumentace a souvisí s realizovaným projektem).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Způsobilé výdaje – hlavní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Nákup pozemků a staveb </a:t>
            </a:r>
          </a:p>
          <a:p>
            <a:r>
              <a:rPr lang="cs-CZ" sz="2400" dirty="0" smtClean="0"/>
              <a:t>nákup </a:t>
            </a:r>
            <a:r>
              <a:rPr lang="cs-CZ" sz="2400" dirty="0"/>
              <a:t>pozemku (celého, nebo jeho části) určeného pro výstavbu nové budovy, která bude sloužit jako zázemí pro poskytování sociálních služeb definovaných a popsaných zákonem č. 108/2006 Sb., o sociálních službách, cena pozemku nesmí přesáhnout 10 % celkových způsobilých výdajů6, </a:t>
            </a:r>
          </a:p>
          <a:p>
            <a:r>
              <a:rPr lang="cs-CZ" sz="2400" dirty="0" smtClean="0"/>
              <a:t>nákup </a:t>
            </a:r>
            <a:r>
              <a:rPr lang="cs-CZ" sz="2400" dirty="0"/>
              <a:t>stavby (celé nebo její části), která bude sloužit jako zázemí pro poskytování sociálních služeb definovaných a popsaných zákonem č. 108/2006 Sb., o sociálních službách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4229100"/>
            <a:ext cx="70770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Způsobilé výdaje – hlavní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419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Pořízení vybavení budov a zázemí </a:t>
            </a:r>
          </a:p>
          <a:p>
            <a:r>
              <a:rPr lang="cs-CZ" dirty="0" smtClean="0"/>
              <a:t>pořízení </a:t>
            </a:r>
            <a:r>
              <a:rPr lang="cs-CZ" dirty="0"/>
              <a:t>vybavení pro zajištění provozu zařízení s vazbou na poskytování služeb. </a:t>
            </a:r>
          </a:p>
          <a:p>
            <a:pPr marL="0" indent="0">
              <a:buNone/>
            </a:pPr>
            <a:r>
              <a:rPr lang="cs-CZ" b="1" dirty="0"/>
              <a:t>Pořízení automobilu </a:t>
            </a:r>
          </a:p>
          <a:p>
            <a:r>
              <a:rPr lang="cs-CZ" dirty="0" smtClean="0"/>
              <a:t>nákup </a:t>
            </a:r>
            <a:r>
              <a:rPr lang="cs-CZ" dirty="0"/>
              <a:t>automobilu pro poskytování terénních a ambulantních sociálních služeb.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DPH </a:t>
            </a:r>
          </a:p>
          <a:p>
            <a:r>
              <a:rPr lang="cs-CZ" dirty="0" smtClean="0"/>
              <a:t>DPH </a:t>
            </a:r>
            <a:r>
              <a:rPr lang="cs-CZ" dirty="0"/>
              <a:t>je způsobilým výdajem, jen je-li způsobilým výdajem plnění, ke kterému se vztahuje, </a:t>
            </a:r>
          </a:p>
          <a:p>
            <a:r>
              <a:rPr lang="cs-CZ" dirty="0" smtClean="0"/>
              <a:t>pokud </a:t>
            </a:r>
            <a:r>
              <a:rPr lang="cs-CZ" dirty="0"/>
              <a:t>nemá žadatel jakožto plátce DPH k podporovaným hlavním aktivitám nárok na odpočet na vstupu, </a:t>
            </a:r>
          </a:p>
          <a:p>
            <a:r>
              <a:rPr lang="cs-CZ" dirty="0" smtClean="0"/>
              <a:t>pokud </a:t>
            </a:r>
            <a:r>
              <a:rPr lang="cs-CZ" dirty="0"/>
              <a:t>žadatel není plátce DPH, způsobilým výdajem je celková pořizovací cena. 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0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Způsobilé </a:t>
            </a:r>
            <a:r>
              <a:rPr lang="cs-CZ" b="1" dirty="0" smtClean="0"/>
              <a:t>výdaje – vedlejší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50545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zeleň </a:t>
            </a:r>
            <a:r>
              <a:rPr lang="cs-CZ" dirty="0"/>
              <a:t>v okolí budov a na budovách (zelené zdi a střechy, aleje, sportovní hřiště, sportovní hřiště a parky), </a:t>
            </a:r>
          </a:p>
          <a:p>
            <a:r>
              <a:rPr lang="pl-PL" dirty="0" smtClean="0"/>
              <a:t>demolice </a:t>
            </a:r>
            <a:r>
              <a:rPr lang="pl-PL" dirty="0"/>
              <a:t>staveb na místě realizace projektu, </a:t>
            </a:r>
          </a:p>
          <a:p>
            <a:r>
              <a:rPr lang="cs-CZ" dirty="0" smtClean="0"/>
              <a:t>parkovací </a:t>
            </a:r>
            <a:r>
              <a:rPr lang="cs-CZ" dirty="0"/>
              <a:t>stání v rámci areálu nezbytné pro provoz zařízení, </a:t>
            </a:r>
          </a:p>
          <a:p>
            <a:r>
              <a:rPr lang="cs-CZ" dirty="0" smtClean="0"/>
              <a:t>příjezdové </a:t>
            </a:r>
            <a:r>
              <a:rPr lang="cs-CZ" dirty="0"/>
              <a:t>komunikace v areálu a nezbytné doprovodné vybavení, </a:t>
            </a:r>
          </a:p>
          <a:p>
            <a:r>
              <a:rPr lang="cs-CZ" dirty="0" smtClean="0"/>
              <a:t>zabezpečení </a:t>
            </a:r>
            <a:r>
              <a:rPr lang="cs-CZ" dirty="0"/>
              <a:t>výstavby (technický dozor investora, BOZP, autorský dozor), </a:t>
            </a:r>
          </a:p>
          <a:p>
            <a:r>
              <a:rPr lang="cs-CZ" dirty="0" smtClean="0"/>
              <a:t>projektová </a:t>
            </a:r>
            <a:r>
              <a:rPr lang="cs-CZ" dirty="0"/>
              <a:t>dokumentace stavby, EIA, </a:t>
            </a:r>
          </a:p>
          <a:p>
            <a:r>
              <a:rPr lang="cs-CZ" dirty="0" smtClean="0"/>
              <a:t>studie </a:t>
            </a:r>
            <a:r>
              <a:rPr lang="cs-CZ" dirty="0"/>
              <a:t>proveditelnosti, </a:t>
            </a:r>
          </a:p>
          <a:p>
            <a:r>
              <a:rPr lang="cs-CZ" dirty="0" smtClean="0"/>
              <a:t>pořízení </a:t>
            </a:r>
            <a:r>
              <a:rPr lang="cs-CZ" dirty="0"/>
              <a:t>služeb bezprostředně souvisejících s realizací projektu (příprava </a:t>
            </a:r>
          </a:p>
          <a:p>
            <a:r>
              <a:rPr lang="cs-CZ" dirty="0" smtClean="0"/>
              <a:t>realizace </a:t>
            </a:r>
            <a:r>
              <a:rPr lang="cs-CZ" dirty="0"/>
              <a:t>zadávacích a výběrových řízení), </a:t>
            </a:r>
          </a:p>
          <a:p>
            <a:r>
              <a:rPr lang="cs-CZ" dirty="0" smtClean="0"/>
              <a:t>povinná </a:t>
            </a:r>
            <a:r>
              <a:rPr lang="cs-CZ" dirty="0"/>
              <a:t>publicita (dle kap. 13 Obecných pravidel), </a:t>
            </a:r>
          </a:p>
          <a:p>
            <a:r>
              <a:rPr lang="cs-CZ" dirty="0" smtClean="0"/>
              <a:t>nákup </a:t>
            </a:r>
            <a:r>
              <a:rPr lang="cs-CZ" dirty="0"/>
              <a:t>služeb, které tvoří součást pořízení dlouhodobého hmotného a nehmotného majetku, nejsou-li tyto služby součástí pořizovací ceny vybavení, </a:t>
            </a:r>
          </a:p>
          <a:p>
            <a:r>
              <a:rPr lang="cs-CZ" dirty="0"/>
              <a:t>DPH </a:t>
            </a:r>
          </a:p>
          <a:p>
            <a:pPr lvl="1"/>
            <a:r>
              <a:rPr lang="cs-CZ" dirty="0" smtClean="0"/>
              <a:t>DPH </a:t>
            </a:r>
            <a:r>
              <a:rPr lang="cs-CZ" dirty="0"/>
              <a:t>je způsobilým výdajem, jen je-li způsobilým výdajem plnění, ke kterému se vztahuje, 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nemá žadatel jakožto plátce DPH k podporovaným vedlejším aktivitám nárok na odpočet na vstupu, 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žadatel není plátce DPH, způsobilým výdajem je celková pořizovací cena. 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955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Nezpůsobilé výdaje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505450"/>
          </a:xfrm>
        </p:spPr>
        <p:txBody>
          <a:bodyPr>
            <a:noAutofit/>
          </a:bodyPr>
          <a:lstStyle/>
          <a:p>
            <a:r>
              <a:rPr lang="cs-CZ" sz="2000" dirty="0" smtClean="0"/>
              <a:t>výdaje </a:t>
            </a:r>
            <a:r>
              <a:rPr lang="cs-CZ" sz="2000" dirty="0"/>
              <a:t>spojené s realizací části projektu, která zasahuje mimo území MAS vymezené v integrované strategii CLLD, </a:t>
            </a:r>
          </a:p>
          <a:p>
            <a:r>
              <a:rPr lang="cs-CZ" sz="2000" dirty="0" smtClean="0"/>
              <a:t>výdaj</a:t>
            </a:r>
            <a:r>
              <a:rPr lang="cs-CZ" sz="2000" dirty="0"/>
              <a:t>, který nesouvisí s cíli projektu nebo který není možno doložit písemnými doklady,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nesplňující principy hospodárnosti, účelnosti a efektivnosti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vedlejší aktivity projektu nad 15 % celkových způsobilých výdajů,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nákup nemovitostí nad cenu zjištěnou znaleckým posudkem,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nákup pozemku nad stanovený limit 10 % celkových způsobilých výdajů, </a:t>
            </a:r>
          </a:p>
          <a:p>
            <a:r>
              <a:rPr lang="cs-CZ" sz="2000" dirty="0" smtClean="0"/>
              <a:t>náklady </a:t>
            </a:r>
            <a:r>
              <a:rPr lang="cs-CZ" sz="2000" dirty="0"/>
              <a:t>na mzdy, platy, náhrady mezd a platů, ostatní osobní náklady, povinné pojistné hrazené zaměstnavatelem, </a:t>
            </a:r>
          </a:p>
          <a:p>
            <a:r>
              <a:rPr lang="cs-CZ" sz="2000" dirty="0" smtClean="0"/>
              <a:t>cestovní </a:t>
            </a:r>
            <a:r>
              <a:rPr lang="cs-CZ" sz="2000" dirty="0"/>
              <a:t>náhrady, </a:t>
            </a:r>
          </a:p>
          <a:p>
            <a:r>
              <a:rPr lang="cs-CZ" sz="2000" dirty="0" smtClean="0"/>
              <a:t>provozní </a:t>
            </a:r>
            <a:r>
              <a:rPr lang="cs-CZ" sz="2000" dirty="0"/>
              <a:t>a režijní výdaje, </a:t>
            </a:r>
          </a:p>
          <a:p>
            <a:r>
              <a:rPr lang="cs-CZ" sz="2000" dirty="0" smtClean="0"/>
              <a:t>opravy </a:t>
            </a:r>
            <a:r>
              <a:rPr lang="cs-CZ" sz="2000" dirty="0"/>
              <a:t>a údržba,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nepovinnou publicitu, </a:t>
            </a:r>
          </a:p>
          <a:p>
            <a:r>
              <a:rPr lang="pl-PL" sz="2000" dirty="0" smtClean="0"/>
              <a:t>výdaje </a:t>
            </a:r>
            <a:r>
              <a:rPr lang="pl-PL" sz="2000" dirty="0"/>
              <a:t>na řízení a administraci projektu, 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270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53988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Nezpůsobilé výdaje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09650"/>
            <a:ext cx="10515600" cy="5505450"/>
          </a:xfrm>
        </p:spPr>
        <p:txBody>
          <a:bodyPr>
            <a:noAutofit/>
          </a:bodyPr>
          <a:lstStyle/>
          <a:p>
            <a:r>
              <a:rPr lang="cs-CZ" sz="2000" dirty="0" smtClean="0"/>
              <a:t>výdaje </a:t>
            </a:r>
            <a:r>
              <a:rPr lang="cs-CZ" sz="2000" dirty="0"/>
              <a:t>na doplňující průzkumy, posudky a analýzy nesouvisející s vypracováním studie proveditelnosti,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uzavření kupní smlouvy, popř. smlouvy o smlouvě budoucí kupní, k nákupu nemovitosti, výdaje na vyhotovení znaleckého posudku, poplatky za zápis do katastru nemovitostí, </a:t>
            </a:r>
          </a:p>
          <a:p>
            <a:r>
              <a:rPr lang="cs-CZ" sz="2000" dirty="0" smtClean="0"/>
              <a:t>vady </a:t>
            </a:r>
            <a:r>
              <a:rPr lang="cs-CZ" sz="2000" dirty="0"/>
              <a:t>díla, které je dodavatel povinen odstranit bez další náhrady, </a:t>
            </a:r>
          </a:p>
          <a:p>
            <a:r>
              <a:rPr lang="cs-CZ" sz="2000" dirty="0" smtClean="0"/>
              <a:t>DPH </a:t>
            </a:r>
            <a:r>
              <a:rPr lang="cs-CZ" sz="2000" dirty="0"/>
              <a:t>s nárokem na odpočet nebo její část, pokud žadatel má nárok na odpočet DPH ve smyslu zákona č. 235/2004 Sb., o dani z přidané hodnoty, ve znění pozdějších předpisů, </a:t>
            </a:r>
          </a:p>
          <a:p>
            <a:r>
              <a:rPr lang="cs-CZ" sz="2000" dirty="0" smtClean="0"/>
              <a:t>jiné </a:t>
            </a:r>
            <a:r>
              <a:rPr lang="cs-CZ" sz="2000" dirty="0"/>
              <a:t>daně (daň z nemovitých věcí, daň z příjmu, apod.), </a:t>
            </a:r>
          </a:p>
          <a:p>
            <a:r>
              <a:rPr lang="cs-CZ" sz="2000" dirty="0" smtClean="0"/>
              <a:t>úroky </a:t>
            </a:r>
            <a:r>
              <a:rPr lang="cs-CZ" sz="2000" dirty="0"/>
              <a:t>z úvěrů, půjček, splátky půjček a úvěrů, </a:t>
            </a:r>
          </a:p>
          <a:p>
            <a:r>
              <a:rPr lang="cs-CZ" sz="2000" dirty="0" smtClean="0"/>
              <a:t>manka </a:t>
            </a:r>
            <a:r>
              <a:rPr lang="cs-CZ" sz="2000" dirty="0"/>
              <a:t>a škody,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vzniklé nad rámec Rozhodnutí/Stanovení výdajů,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bankovní záruky, pojištění, bankovní poplatky, </a:t>
            </a:r>
            <a:endParaRPr lang="cs-CZ" dirty="0"/>
          </a:p>
          <a:p>
            <a:r>
              <a:rPr lang="cs-CZ" sz="2000" dirty="0"/>
              <a:t>sankce, pokuty a penále, </a:t>
            </a:r>
          </a:p>
          <a:p>
            <a:r>
              <a:rPr lang="cs-CZ" sz="2000" dirty="0" smtClean="0"/>
              <a:t>kursové </a:t>
            </a:r>
            <a:r>
              <a:rPr lang="cs-CZ" sz="2000" dirty="0"/>
              <a:t>ztráty, </a:t>
            </a:r>
          </a:p>
          <a:p>
            <a:r>
              <a:rPr lang="pl-PL" sz="2000" dirty="0" smtClean="0"/>
              <a:t>rezervy </a:t>
            </a:r>
            <a:r>
              <a:rPr lang="pl-PL" sz="2000" dirty="0"/>
              <a:t>na budoucí ztráty a dluhy, 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981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Program semináře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Zahájení </a:t>
            </a:r>
            <a:endParaRPr lang="cs-CZ" dirty="0"/>
          </a:p>
          <a:p>
            <a:r>
              <a:rPr lang="cs-CZ" dirty="0" smtClean="0"/>
              <a:t>Představení </a:t>
            </a:r>
            <a:r>
              <a:rPr lang="cs-CZ" dirty="0"/>
              <a:t>MAS Kyjovské Slovácko v pohybu, z.s. </a:t>
            </a:r>
          </a:p>
          <a:p>
            <a:r>
              <a:rPr lang="cs-CZ" dirty="0" smtClean="0"/>
              <a:t>Zaměření </a:t>
            </a:r>
            <a:r>
              <a:rPr lang="cs-CZ" dirty="0"/>
              <a:t>výzvy - parametry výzvy, podporované aktivity, způsobilé výdaje, povinné přílohy žádosti o podporu </a:t>
            </a:r>
          </a:p>
          <a:p>
            <a:r>
              <a:rPr lang="cs-CZ" dirty="0" smtClean="0"/>
              <a:t>Podání </a:t>
            </a:r>
            <a:r>
              <a:rPr lang="cs-CZ" dirty="0"/>
              <a:t>žádosti o dotaci – základní informace o aplikaci MS2014+ </a:t>
            </a:r>
          </a:p>
          <a:p>
            <a:r>
              <a:rPr lang="cs-CZ" dirty="0" smtClean="0"/>
              <a:t>Způsob </a:t>
            </a:r>
            <a:r>
              <a:rPr lang="cs-CZ" dirty="0"/>
              <a:t>hodnocení a výběru projektů </a:t>
            </a:r>
          </a:p>
          <a:p>
            <a:r>
              <a:rPr lang="cs-CZ" dirty="0" smtClean="0"/>
              <a:t>Výběrová </a:t>
            </a:r>
            <a:r>
              <a:rPr lang="cs-CZ" dirty="0"/>
              <a:t>a zadávací řízení </a:t>
            </a:r>
          </a:p>
          <a:p>
            <a:r>
              <a:rPr lang="cs-CZ" dirty="0" smtClean="0"/>
              <a:t>Dotazy 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62" y="224528"/>
            <a:ext cx="2151109" cy="11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238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Nezpůsobilé výdaje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505450"/>
          </a:xfrm>
        </p:spPr>
        <p:txBody>
          <a:bodyPr>
            <a:noAutofit/>
          </a:bodyPr>
          <a:lstStyle/>
          <a:p>
            <a:r>
              <a:rPr lang="cs-CZ" sz="2000" dirty="0" smtClean="0"/>
              <a:t>provize</a:t>
            </a:r>
            <a:r>
              <a:rPr lang="cs-CZ" sz="2000" dirty="0"/>
              <a:t>, </a:t>
            </a:r>
          </a:p>
          <a:p>
            <a:r>
              <a:rPr lang="cs-CZ" sz="2000" dirty="0" smtClean="0"/>
              <a:t>celní</a:t>
            </a:r>
            <a:r>
              <a:rPr lang="cs-CZ" sz="2000" dirty="0"/>
              <a:t>, správní a ostatní poplatky,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právní spory vzniklé v souvislosti s projektem, např. výdaje na uhrazení soudního poplatku, na pořízení důkazů, na právní zastoupení v případě sporu, </a:t>
            </a:r>
          </a:p>
          <a:p>
            <a:r>
              <a:rPr lang="cs-CZ" sz="2000" dirty="0" smtClean="0"/>
              <a:t>výdaje</a:t>
            </a:r>
            <a:r>
              <a:rPr lang="cs-CZ" sz="2000" dirty="0"/>
              <a:t>, které jsou součástí likvidace společnosti, nedobytné pohledávky, </a:t>
            </a:r>
          </a:p>
          <a:p>
            <a:r>
              <a:rPr lang="cs-CZ" sz="2000" dirty="0" smtClean="0"/>
              <a:t>odpisy </a:t>
            </a:r>
            <a:r>
              <a:rPr lang="cs-CZ" sz="2000" dirty="0"/>
              <a:t>dlouhodobého hmotného a nehmotného majetku,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odpovídající svým vymezením účetní kategorii mimořádných nákladů,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audit projektu,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nákup služeb, s výjimkou služeb tvořících součást pořízení dlouhodobého hmotného a nehmotného majetku, nejsou-li součástí pořizovací ceny vybavení, přípravy a realizace projektu vyjmenovaných ve způsobilých vedlejších aktivitách a přípravy a realizace zadávacích a výběrových řízení, </a:t>
            </a:r>
            <a:endParaRPr lang="cs-CZ" dirty="0"/>
          </a:p>
          <a:p>
            <a:r>
              <a:rPr lang="cs-CZ" sz="2000" dirty="0"/>
              <a:t>vzdělávání zaměstnanců, </a:t>
            </a:r>
          </a:p>
          <a:p>
            <a:r>
              <a:rPr lang="cs-CZ" sz="2000" dirty="0" smtClean="0"/>
              <a:t>plnící </a:t>
            </a:r>
            <a:r>
              <a:rPr lang="cs-CZ" sz="2000" dirty="0"/>
              <a:t>a dobíjecí stanice, </a:t>
            </a:r>
          </a:p>
          <a:p>
            <a:r>
              <a:rPr lang="cs-CZ" sz="2000" dirty="0" smtClean="0"/>
              <a:t>další </a:t>
            </a:r>
            <a:r>
              <a:rPr lang="cs-CZ" sz="2000" dirty="0"/>
              <a:t>výdaje, u kterých nejsou dodrženy podmínky pro způsobilost výdajů uvedené v těchto Pravidlech. 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799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6 75 10 Kapacita služeb a sociální práce</a:t>
            </a:r>
          </a:p>
          <a:p>
            <a:r>
              <a:rPr lang="cs-CZ" dirty="0"/>
              <a:t>5 54 01 Počet podpořených zázemí pro služby a sociální práci</a:t>
            </a:r>
          </a:p>
          <a:p>
            <a:r>
              <a:rPr lang="cs-CZ" dirty="0"/>
              <a:t>5 </a:t>
            </a:r>
            <a:r>
              <a:rPr lang="cs-CZ" dirty="0" smtClean="0"/>
              <a:t>54 </a:t>
            </a:r>
            <a:r>
              <a:rPr lang="cs-CZ" dirty="0"/>
              <a:t>02 Počet poskytovaných druhů sociálních </a:t>
            </a:r>
            <a:r>
              <a:rPr lang="cs-CZ" dirty="0" smtClean="0"/>
              <a:t>služeb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Plánovaná </a:t>
            </a:r>
            <a:r>
              <a:rPr lang="cs-CZ" dirty="0"/>
              <a:t>hodnota indikátoru je závazná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K indikátoru musí být v žádosti vyplněna tato datová pole: </a:t>
            </a:r>
          </a:p>
          <a:p>
            <a:pPr lvl="1"/>
            <a:r>
              <a:rPr lang="cs-CZ" dirty="0" smtClean="0"/>
              <a:t>výchozí </a:t>
            </a:r>
            <a:r>
              <a:rPr lang="cs-CZ" dirty="0"/>
              <a:t>hodnota (v případě výstupových indikátorů je automaticky načtena 0) a datum, ke kterému byla hodnota stanovena. Upozorňujeme, že stanovené datum výchozí hodnoty indikátoru se musí nově ve všech případech rovnat datu podání žádosti o podporu nebo mu předcházet. </a:t>
            </a:r>
          </a:p>
          <a:p>
            <a:pPr lvl="1"/>
            <a:r>
              <a:rPr lang="cs-CZ" dirty="0" smtClean="0"/>
              <a:t>cílová </a:t>
            </a:r>
            <a:r>
              <a:rPr lang="cs-CZ" dirty="0"/>
              <a:t>hodnota, kterou se žadatel v projektu zavazuje dosáhnout a datum, ke kterému ji musí naplnit.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3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žádosti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753880"/>
              </p:ext>
            </p:extLst>
          </p:nvPr>
        </p:nvGraphicFramePr>
        <p:xfrm>
          <a:off x="933449" y="1690686"/>
          <a:ext cx="10591801" cy="4748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947">
                  <a:extLst>
                    <a:ext uri="{9D8B030D-6E8A-4147-A177-3AD203B41FA5}">
                      <a16:colId xmlns:a16="http://schemas.microsoft.com/office/drawing/2014/main" val="309173574"/>
                    </a:ext>
                  </a:extLst>
                </a:gridCol>
                <a:gridCol w="9893854">
                  <a:extLst>
                    <a:ext uri="{9D8B030D-6E8A-4147-A177-3AD203B41FA5}">
                      <a16:colId xmlns:a16="http://schemas.microsoft.com/office/drawing/2014/main" val="3739325320"/>
                    </a:ext>
                  </a:extLst>
                </a:gridCol>
              </a:tblGrid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Plná moc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9346222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2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Zadávací a výběrová řízení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391911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3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Doklady o právní subjektivitě žadatele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1312483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Výpis z rejstříku trestů – příloha zrušena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1125774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5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Studie proveditelnosti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8293424"/>
                  </a:ext>
                </a:extLst>
              </a:tr>
              <a:tr h="9496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6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Doklad o prokázání právních vztahů k majetku, který je předmětem projektu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5650624"/>
                  </a:ext>
                </a:extLst>
              </a:tr>
              <a:tr h="14244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7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Žádost o stavební povolení nebo ohlášení, případně stavební povolení nebo souhlas s provedením ohlášeného stavebního záměru nebo veřejnoprávní smlouva nahrazující stavební povolení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9265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4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žádosti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703132"/>
              </p:ext>
            </p:extLst>
          </p:nvPr>
        </p:nvGraphicFramePr>
        <p:xfrm>
          <a:off x="838200" y="1557339"/>
          <a:ext cx="10582276" cy="4969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663528991"/>
                    </a:ext>
                  </a:extLst>
                </a:gridCol>
                <a:gridCol w="9915524">
                  <a:extLst>
                    <a:ext uri="{9D8B030D-6E8A-4147-A177-3AD203B41FA5}">
                      <a16:colId xmlns:a16="http://schemas.microsoft.com/office/drawing/2014/main" val="2678834465"/>
                    </a:ext>
                  </a:extLst>
                </a:gridCol>
              </a:tblGrid>
              <a:tr h="7177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8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Projektová dokumentace pro vydání stavebního povolení nebo pro ohlášení stavby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8066175"/>
                  </a:ext>
                </a:extLst>
              </a:tr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9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Položkový rozpočet stavby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8138499"/>
                  </a:ext>
                </a:extLst>
              </a:tr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10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Čestné prohlášení o skutečném majiteli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1704026"/>
                  </a:ext>
                </a:extLst>
              </a:tr>
              <a:tr h="7177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11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Územní rozhodnutí nebo územní souhlas nebo veřejnoprávní smlouva nahrazující územní řízení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0566133"/>
                  </a:ext>
                </a:extLst>
              </a:tr>
              <a:tr h="10728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12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Souhlasné stanovisko subjektu, který vydal strategický plán sociálního začleňování, komunitní plán sociálních služeb nebo střednědobý plán rozvoje sociálních služeb kraje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1711420"/>
                  </a:ext>
                </a:extLst>
              </a:tr>
              <a:tr h="12664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13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Pověřovací akt, popř. vyjádření objednatele služeb o úmyslu poskytovatele služeb pověřit výkonem služby obecného hospodářského zájmu v souladu s Rozhodnutím Komise 2012/21/EU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9771478"/>
                  </a:ext>
                </a:extLst>
              </a:tr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Dohoda o spolupráci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031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6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462951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A) relevantní </a:t>
            </a:r>
          </a:p>
          <a:p>
            <a:pPr lvl="1"/>
            <a:r>
              <a:rPr lang="cs-CZ" dirty="0" smtClean="0"/>
              <a:t>Všechny definované výzvou č. 68</a:t>
            </a:r>
          </a:p>
          <a:p>
            <a:pPr lvl="1">
              <a:spcAft>
                <a:spcPts val="1200"/>
              </a:spcAft>
            </a:pPr>
            <a:r>
              <a:rPr lang="cs-CZ" dirty="0" smtClean="0"/>
              <a:t>Žadatel musí odevzdat při podání žádosti o podporu</a:t>
            </a:r>
          </a:p>
          <a:p>
            <a:r>
              <a:rPr lang="cs-CZ" dirty="0" smtClean="0"/>
              <a:t>B) nerelevantní</a:t>
            </a:r>
          </a:p>
          <a:p>
            <a:pPr lvl="1"/>
            <a:r>
              <a:rPr lang="cs-CZ" dirty="0" smtClean="0"/>
              <a:t>Např. </a:t>
            </a:r>
            <a:r>
              <a:rPr lang="cs-CZ" dirty="0"/>
              <a:t>V</a:t>
            </a:r>
            <a:r>
              <a:rPr lang="cs-CZ" dirty="0" smtClean="0"/>
              <a:t>ýpis z rejstříku trestů</a:t>
            </a:r>
          </a:p>
          <a:p>
            <a:pPr lvl="1"/>
            <a:r>
              <a:rPr lang="cs-CZ" dirty="0" smtClean="0"/>
              <a:t>V případě, že žadatel nepožaduje body z věcného hodnocení  – přílohy stanovené MAS</a:t>
            </a:r>
          </a:p>
          <a:p>
            <a:pPr lvl="1"/>
            <a:r>
              <a:rPr lang="cs-CZ" dirty="0" smtClean="0"/>
              <a:t>U příloh 1. - 13. žadatel odevzdá dokument s uvedením názvu projektu a žadatele a větou: „Povinná příloha XY není relevantní“. </a:t>
            </a:r>
          </a:p>
          <a:p>
            <a:pPr lvl="1"/>
            <a:r>
              <a:rPr lang="cs-CZ" dirty="0" smtClean="0"/>
              <a:t>U příloh 14. žadatel odevzdá čestné prohlášení, ve kterém uvede název přílohy, kterou </a:t>
            </a:r>
            <a:r>
              <a:rPr lang="cs-CZ" dirty="0"/>
              <a:t>nemůže doložit s odkazem na nenaplnění </a:t>
            </a:r>
            <a:r>
              <a:rPr lang="cs-CZ" dirty="0" smtClean="0"/>
              <a:t>konkrétního </a:t>
            </a:r>
            <a:r>
              <a:rPr lang="cs-CZ" dirty="0" err="1"/>
              <a:t>pref</a:t>
            </a:r>
            <a:r>
              <a:rPr lang="cs-CZ" dirty="0"/>
              <a:t>. </a:t>
            </a:r>
            <a:r>
              <a:rPr lang="cs-CZ" dirty="0" smtClean="0"/>
              <a:t>kritéria </a:t>
            </a:r>
            <a:r>
              <a:rPr lang="cs-CZ" dirty="0"/>
              <a:t>(číslo kritéria</a:t>
            </a:r>
            <a:r>
              <a:rPr lang="cs-CZ" dirty="0" smtClean="0"/>
              <a:t>). </a:t>
            </a:r>
          </a:p>
          <a:p>
            <a:pPr lvl="1"/>
            <a:r>
              <a:rPr lang="cs-CZ" dirty="0" smtClean="0"/>
              <a:t>Pokud žadatel neodevzdá dokument, bude vyzván k doložení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7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525" y="1562100"/>
            <a:ext cx="10515600" cy="463391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cs-CZ" dirty="0" smtClean="0"/>
              <a:t>Plná moc - </a:t>
            </a:r>
            <a:r>
              <a:rPr lang="cs-CZ" i="1" dirty="0"/>
              <a:t>Plné moci se ukládají v elektronické podobě v systému MS2014+ v modulu Žadatel v konkrétním projektu do záložky Identifikace projektu – Plná moc. Doporučený vzor Plné moci je přílohou č. 11 Obecných pravidel. </a:t>
            </a:r>
            <a:endParaRPr lang="cs-CZ" i="1" dirty="0" smtClean="0"/>
          </a:p>
          <a:p>
            <a:r>
              <a:rPr lang="cs-CZ" dirty="0" smtClean="0"/>
              <a:t>Zadávací a výběrová řízení – Záložka veřejné zakázky viz další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6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Zadávací a výběrová řízení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cs-CZ" sz="3200" b="1" dirty="0" smtClean="0"/>
              <a:t>Pravidla zadávání veřejných zakázek jsou stanovena v</a:t>
            </a:r>
            <a:endParaRPr lang="cs-CZ" dirty="0" smtClean="0"/>
          </a:p>
          <a:p>
            <a:pPr marL="457200" lvl="0" indent="-457200">
              <a:buFont typeface="+mj-lt"/>
              <a:buAutoNum type="arabicParenR"/>
            </a:pPr>
            <a:r>
              <a:rPr lang="cs-CZ" sz="2400" b="1" u="sng" dirty="0"/>
              <a:t>Zákon č. 137/2006 Sb., o veřejných zakázkách </a:t>
            </a:r>
            <a:r>
              <a:rPr lang="cs-CZ" sz="2400" dirty="0"/>
              <a:t>– nadlimitní a podlimitní VZ 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sz="2400" dirty="0"/>
              <a:t>Zákon č. 134/2016 Sb. o zadávání veřejných zakázek – účinnost 10/2016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sz="2400" b="1" u="sng" dirty="0"/>
              <a:t>Metodický pokyn pro oblast zadávání zakázek pro programové období 2014 – 2020 (MPZ)</a:t>
            </a:r>
            <a:r>
              <a:rPr lang="cs-CZ" sz="2400" dirty="0"/>
              <a:t> – veřejné zakázky malé hodnoty (ZMH), zakázky vyšší hodnoty (ZVH)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sz="2400" b="1" u="sng" dirty="0"/>
              <a:t>Obecná pravidla pro žadatele a příjemce </a:t>
            </a:r>
            <a:r>
              <a:rPr lang="cs-CZ" sz="2400" dirty="0"/>
              <a:t>– kapitola 5 a 6 – další pravidla stanovená poskytovatelem dotace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Základní zásady zadávání zakázek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Pokud příjemce podpory realizuje projekt prostřednictvím zakázky na dodání zboží, poskytnutí služeb nebo provedení stavebních prací, je povinen řídit se </a:t>
            </a:r>
          </a:p>
          <a:p>
            <a:pPr marL="742950" lvl="1" indent="-285750"/>
            <a:r>
              <a:rPr lang="cs-CZ" dirty="0"/>
              <a:t>principy transparentnosti, rovného zacházení a nediskriminace, </a:t>
            </a:r>
          </a:p>
          <a:p>
            <a:pPr marL="742950" lvl="1" indent="-285750"/>
            <a:r>
              <a:rPr lang="cs-CZ" dirty="0"/>
              <a:t>a dále pak principy hospodárnosti, efektivnosti a účelnosti (tzv. 3E) podle zákona č. 320/2001 Sb., o finanční kontrole. </a:t>
            </a:r>
            <a:endParaRPr lang="cs-CZ" dirty="0" smtClean="0"/>
          </a:p>
          <a:p>
            <a:pPr marL="285750" indent="-285750"/>
            <a:r>
              <a:rPr lang="cs-CZ" dirty="0"/>
              <a:t>Předpokládaná hodnota zakázky a nabídková cena uchazeče, s nímž má být nebo byla uzavřena smlouva dle bodu 8.4.1 MPZ musí odpovídat cenám v místě a čase obvyklým.</a:t>
            </a:r>
          </a:p>
          <a:p>
            <a:pPr marL="285750" indent="-28575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1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MPZ – výše předpokládané hodnoty VZ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/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Zakázka malé hodnoty (ZMH)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předpokládaná hodnota nedosáhne 2.000.000,- Kč bez DPH v případě zakázky na dodávky a/nebo služby a 6.000.000, Kč v případě stavebních prací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/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Zakázka vyšší hodnoty (ZVH)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předpokládaná hodnota činí nejméně 2.000.000,- Kč bez DPH a 6.000.000, Kč v případě stavebních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0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MPZ – veřejný + dotovaný </a:t>
            </a:r>
            <a:r>
              <a:rPr lang="cs-CZ" b="1" dirty="0" smtClean="0"/>
              <a:t>zadavatel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cs-CZ" dirty="0"/>
              <a:t>MPZ stanoví pro </a:t>
            </a:r>
            <a:r>
              <a:rPr lang="cs-CZ" u="sng" dirty="0"/>
              <a:t>veřejného a dotovaného zadavatele</a:t>
            </a:r>
            <a:r>
              <a:rPr lang="cs-CZ" dirty="0"/>
              <a:t> při zadávání ZMH následující limity:</a:t>
            </a:r>
          </a:p>
          <a:p>
            <a:pPr>
              <a:spcAft>
                <a:spcPts val="1200"/>
              </a:spcAft>
              <a:buNone/>
              <a:defRPr/>
            </a:pPr>
            <a:r>
              <a:rPr lang="cs-CZ" dirty="0"/>
              <a:t>	- méně než 400.000,- bez DPH = ZMH, nespadající pod pravidla MPZ, lze realizovat </a:t>
            </a:r>
            <a:r>
              <a:rPr lang="cs-CZ" u="sng" dirty="0"/>
              <a:t>přímý nákup</a:t>
            </a:r>
            <a:r>
              <a:rPr lang="cs-CZ" dirty="0"/>
              <a:t> nebo objednávku</a:t>
            </a:r>
          </a:p>
          <a:p>
            <a:pPr>
              <a:spcAft>
                <a:spcPts val="1200"/>
              </a:spcAft>
              <a:buNone/>
              <a:defRPr/>
            </a:pPr>
            <a:r>
              <a:rPr lang="cs-CZ" dirty="0"/>
              <a:t>	- od 400.000,- bez DPH do 2 mil bez DPH (6 mil - st. práce) = ZMH dle MPZ, nutné soutěžit postupem dle MPZ (zejm. kapitola 7)</a:t>
            </a:r>
          </a:p>
          <a:p>
            <a:pPr>
              <a:spcAft>
                <a:spcPts val="1200"/>
              </a:spcAft>
              <a:buNone/>
              <a:defRPr/>
            </a:pPr>
            <a:r>
              <a:rPr lang="cs-CZ" dirty="0"/>
              <a:t>	- od 2 mil bez DPH (6 mil - st. práce) = postup dle Zákona 137/2006 Sb. o veřejných zakázkách</a:t>
            </a:r>
          </a:p>
          <a:p>
            <a:pPr algn="ctr">
              <a:buNone/>
              <a:defRPr/>
            </a:pPr>
            <a:r>
              <a:rPr lang="cs-CZ" sz="3200" u="sng" dirty="0"/>
              <a:t>Výše uvedené limity se vztahují k předpokládané hodnotě VZ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3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Pojmy: MAS, Kyjovské Slovácko v pohybu, z.s.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MAS = Místní akční skupina </a:t>
            </a:r>
          </a:p>
          <a:p>
            <a:pPr lvl="1"/>
            <a:r>
              <a:rPr lang="cs-CZ" dirty="0" smtClean="0">
                <a:hlinkClick r:id="rId2"/>
              </a:rPr>
              <a:t>http://nsmascr.cz/o-nas/mistni-akcni-skupiny/</a:t>
            </a:r>
            <a:endParaRPr lang="cs-CZ" dirty="0" smtClean="0"/>
          </a:p>
          <a:p>
            <a:pPr lvl="1"/>
            <a:endParaRPr lang="cs-CZ" dirty="0"/>
          </a:p>
          <a:p>
            <a:pPr marL="228600" lvl="1">
              <a:spcBef>
                <a:spcPts val="1000"/>
              </a:spcBef>
            </a:pPr>
            <a:r>
              <a:rPr lang="cs-CZ" sz="2800" dirty="0"/>
              <a:t>Kyjovské Slovácko v pohybu, z.s</a:t>
            </a:r>
            <a:r>
              <a:rPr lang="cs-CZ" sz="2800" dirty="0" smtClean="0"/>
              <a:t>.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/>
              <a:t>neziskovou organizací 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/>
              <a:t>místní akční skupinou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>
                <a:hlinkClick r:id="rId3"/>
              </a:rPr>
              <a:t>https://www.kyjovske-slovacko.com/cs/kdo-jsme</a:t>
            </a:r>
            <a:endParaRPr lang="cs-CZ" sz="2400" dirty="0" smtClean="0"/>
          </a:p>
          <a:p>
            <a:pPr marL="685800" lvl="2">
              <a:spcBef>
                <a:spcPts val="1000"/>
              </a:spcBef>
            </a:pPr>
            <a:endParaRPr lang="cs-CZ" sz="2400" dirty="0" smtClean="0"/>
          </a:p>
          <a:p>
            <a:pPr marL="685800" lvl="2">
              <a:spcBef>
                <a:spcPts val="1000"/>
              </a:spcBef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737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Zadávací a výběrová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podání žádosti není potřeba mít hotové výběrové řízení, je však nutné mít správně vyplněný modul veřejné zakázky v systému MS2014+</a:t>
            </a:r>
          </a:p>
          <a:p>
            <a:pPr lvl="1"/>
            <a:r>
              <a:rPr lang="cs-CZ" dirty="0" smtClean="0"/>
              <a:t>v případě, že není dokončeno, zatrhne se plánováno a administrativní stav musí být podáno</a:t>
            </a:r>
          </a:p>
          <a:p>
            <a:pPr lvl="1"/>
            <a:r>
              <a:rPr lang="cs-CZ" dirty="0" smtClean="0"/>
              <a:t>Pozor - Modul veřejné zakázky je potřeba zvlášť finalizovat a podepsat</a:t>
            </a:r>
          </a:p>
          <a:p>
            <a:pPr lvl="1"/>
            <a:r>
              <a:rPr lang="cs-CZ" dirty="0" smtClean="0"/>
              <a:t>Po Závěrečném ověření způsobilosti žadatel obdrží depeši, do kdy musí doložit dokumentaci k VŘ prostřednictvím systému MS2014+. Kontrola je prováděna k ŽOP.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 – záložka dokumenty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Doklady </a:t>
            </a:r>
            <a:r>
              <a:rPr lang="cs-CZ" b="1" dirty="0"/>
              <a:t>o právní </a:t>
            </a:r>
            <a:r>
              <a:rPr lang="cs-CZ" b="1" dirty="0" smtClean="0"/>
              <a:t>subjektivitě žadatele </a:t>
            </a:r>
            <a:r>
              <a:rPr lang="cs-CZ" dirty="0" smtClean="0"/>
              <a:t>– dle subjektu žadatele (</a:t>
            </a:r>
            <a:r>
              <a:rPr lang="cs-CZ" dirty="0" err="1" smtClean="0"/>
              <a:t>spec</a:t>
            </a:r>
            <a:r>
              <a:rPr lang="cs-CZ" dirty="0" smtClean="0"/>
              <a:t>. pravidla od str. 41). Např. Právní </a:t>
            </a:r>
            <a:r>
              <a:rPr lang="cs-CZ" dirty="0"/>
              <a:t>subjektivitu nemusí </a:t>
            </a:r>
            <a:r>
              <a:rPr lang="cs-CZ" dirty="0" smtClean="0"/>
              <a:t>dokládat: obce </a:t>
            </a:r>
            <a:r>
              <a:rPr lang="cs-CZ" dirty="0"/>
              <a:t>a jimi zřizované </a:t>
            </a:r>
            <a:r>
              <a:rPr lang="cs-CZ" dirty="0" smtClean="0"/>
              <a:t>organizace. </a:t>
            </a:r>
            <a:r>
              <a:rPr lang="cs-CZ" dirty="0"/>
              <a:t>	</a:t>
            </a:r>
          </a:p>
          <a:p>
            <a:r>
              <a:rPr lang="cs-CZ" b="1" dirty="0"/>
              <a:t>Výpis z rejstříku trestů </a:t>
            </a:r>
            <a:r>
              <a:rPr lang="cs-CZ" dirty="0" smtClean="0"/>
              <a:t>– nerelevantní</a:t>
            </a:r>
          </a:p>
          <a:p>
            <a:r>
              <a:rPr lang="cs-CZ" b="1" dirty="0" smtClean="0"/>
              <a:t>Studie proveditelnosti </a:t>
            </a:r>
            <a:r>
              <a:rPr lang="cs-CZ" dirty="0" smtClean="0"/>
              <a:t>– </a:t>
            </a:r>
            <a:r>
              <a:rPr lang="cs-CZ" dirty="0"/>
              <a:t>zpracována podle osnovy uvedené v příloze č. 4B </a:t>
            </a:r>
            <a:r>
              <a:rPr lang="cs-CZ" dirty="0" smtClean="0"/>
              <a:t>Specifických pravidel pro žadatele a příjemce</a:t>
            </a:r>
          </a:p>
          <a:p>
            <a:r>
              <a:rPr lang="cs-CZ" b="1" dirty="0" smtClean="0"/>
              <a:t>Doklad </a:t>
            </a:r>
            <a:r>
              <a:rPr lang="cs-CZ" b="1" dirty="0"/>
              <a:t>o prokázání právních vztahů k majetku, který je předmětem projektu </a:t>
            </a:r>
            <a:r>
              <a:rPr lang="cs-CZ" dirty="0" smtClean="0"/>
              <a:t>– </a:t>
            </a:r>
            <a:r>
              <a:rPr lang="cs-CZ" dirty="0"/>
              <a:t>Žadatel dokládá výpisy z katastru nemovitostí u majetku, který bude předmětem projektu. Výpis z katastru nemovitostí nesmí být k datu podání žádosti starší než 3 měsíce. Pokud žadatel není zapsán v katastru nemovitostí jako vlastník nebo subjekt s právem hospodaření, dokládá listiny, které osvědčují jiné právo k uvedenému </a:t>
            </a:r>
            <a:r>
              <a:rPr lang="cs-CZ" dirty="0" smtClean="0"/>
              <a:t>majetku.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1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 – záložka dokumenty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5038725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 smtClean="0"/>
              <a:t>Žádost </a:t>
            </a:r>
            <a:r>
              <a:rPr lang="cs-CZ" sz="2400" b="1" dirty="0"/>
              <a:t>o stavební povolení nebo ohlášení, případně stavební povolení nebo souhlas s provedením ohlášeného stavebního záměru nebo veřejnoprávní smlouva nahrazující stavební povolení </a:t>
            </a:r>
            <a:endParaRPr lang="cs-CZ" sz="2400" b="1" dirty="0" smtClean="0"/>
          </a:p>
          <a:p>
            <a:pPr lvl="1"/>
            <a:r>
              <a:rPr lang="cs-CZ" dirty="0"/>
              <a:t>Dokládá žadatel, který v projektu počítá se stavbou nebo stavebními úpravami, které podléhají povinnosti stavebního povolení nebo ohlášení</a:t>
            </a:r>
            <a:r>
              <a:rPr lang="cs-CZ" dirty="0" smtClean="0"/>
              <a:t>. Blíže ve </a:t>
            </a:r>
            <a:r>
              <a:rPr lang="cs-CZ" dirty="0" err="1" smtClean="0"/>
              <a:t>Spec</a:t>
            </a:r>
            <a:r>
              <a:rPr lang="cs-CZ" dirty="0" smtClean="0"/>
              <a:t>. pravidlech str. 43</a:t>
            </a:r>
            <a:endParaRPr lang="cs-CZ" dirty="0"/>
          </a:p>
          <a:p>
            <a:r>
              <a:rPr lang="cs-CZ" sz="2400" b="1" dirty="0" smtClean="0"/>
              <a:t>Projektová </a:t>
            </a:r>
            <a:r>
              <a:rPr lang="cs-CZ" sz="2400" b="1" dirty="0"/>
              <a:t>dokumentace pro vydání stavebního povolení nebo pro ohlášení stavby </a:t>
            </a:r>
            <a:endParaRPr lang="cs-CZ" sz="2400" b="1" dirty="0" smtClean="0"/>
          </a:p>
          <a:p>
            <a:pPr lvl="1" algn="just"/>
            <a:r>
              <a:rPr lang="cs-CZ" dirty="0"/>
              <a:t>Žadatel dokládá projektovou dokumentaci, zpracovanou autorizovaným projektantem, v podrobnosti pro vydání stavebního povolení, která je součástí žádosti o stavební povolení, přílohou návrhu veřejnoprávní smlouvy nahrazující stavební povolení, přílohou oznámení stavebního záměru s certifikátem autorizovaného inspektora, nebo je ověřená stavebním úřadem ve stavebním řízení, jako příloha veřejnoprávní smlouvy nahrazující stavební povolení či jako příloha oznámení stavebního záměru s certifikátem autorizovaného inspektora. Jako ověření dostačuje razítko s podpisem a označením stavebního úřadu alespoň na titulní straně projektové dokumentace.</a:t>
            </a:r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0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 – záložka dokumenty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Položkový </a:t>
            </a:r>
            <a:r>
              <a:rPr lang="cs-CZ" b="1" dirty="0"/>
              <a:t>rozpočet stavby </a:t>
            </a:r>
          </a:p>
          <a:p>
            <a:pPr lvl="1"/>
            <a:r>
              <a:rPr lang="cs-CZ" dirty="0"/>
              <a:t>Žadatel stanoví ceny stavebních prací za účelem zjištění předpokládané ceny způsobilých výdajů hlavních a vedlejších aktivit projektu u nezahájených zakázek na základě stavebního rozpočtu, který se vztahuje k příslušnému stupni projektové dokumentace, a přiloží jeho originál ve formátu </a:t>
            </a:r>
            <a:r>
              <a:rPr lang="cs-CZ" dirty="0" err="1"/>
              <a:t>pdf</a:t>
            </a:r>
            <a:r>
              <a:rPr lang="cs-CZ" dirty="0"/>
              <a:t> jako povinnou přílohu k žádosti. </a:t>
            </a:r>
          </a:p>
          <a:p>
            <a:pPr lvl="1"/>
            <a:r>
              <a:rPr lang="cs-CZ" dirty="0"/>
              <a:t>Stavební rozpočet je nutno členit na stavební objekty, popř. dílčí stavební nebo funkční celky, případně jiné obdobné části a to tak, aby bylo možno jednoznačně vymezit způsobilé/nezpůsobilé a hlavní/vedlejší aktivity projektu. </a:t>
            </a:r>
          </a:p>
          <a:p>
            <a:pPr lvl="1"/>
            <a:r>
              <a:rPr lang="cs-CZ" dirty="0"/>
              <a:t>V případě, že žadatel předkládá projektovou dokumentaci ve stupni pro stavební povolení/ohlášení stavby, doloží stanovení výdajů za stavbu/stavební práce v členění podle způsobu jejich financování, tedy členěné na způsobilé/nezpůsobilé a hlavní/vedlejší výdaje projektu v souladu s požadavky Specifických pravidel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Ve stupni připravenosti projektu k realizaci stavby/k zahájení zadávacího nebo výběrového řízení žadatel dokládá položkový rozpočet stavby vypracovaný v rozsahu odpovídajícímu požadavkům vyhlášky č. 230/2012 Sb. (č. 169/2016 Sb., v platném znění). Položkový rozpočet stavby žadatel předkládá ve formátu </a:t>
            </a:r>
            <a:r>
              <a:rPr lang="cs-CZ" dirty="0" err="1"/>
              <a:t>pdf</a:t>
            </a:r>
            <a:r>
              <a:rPr lang="cs-CZ" dirty="0"/>
              <a:t> a v elektronické podobě ve formátu .</a:t>
            </a:r>
            <a:r>
              <a:rPr lang="cs-CZ" dirty="0" err="1"/>
              <a:t>esoupis</a:t>
            </a:r>
            <a:r>
              <a:rPr lang="cs-CZ" dirty="0"/>
              <a:t>, .xc4, Excel VZ nebo v obdobném výstupu z rozpočtového softwaru.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2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 – záložka dokumenty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Čestné </a:t>
            </a:r>
            <a:r>
              <a:rPr lang="cs-CZ" b="1" dirty="0"/>
              <a:t>prohlášení o skutečném majiteli</a:t>
            </a:r>
            <a:r>
              <a:rPr lang="cs-CZ" dirty="0"/>
              <a:t> </a:t>
            </a:r>
            <a:r>
              <a:rPr lang="cs-CZ" dirty="0" smtClean="0"/>
              <a:t>-</a:t>
            </a:r>
            <a:r>
              <a:rPr lang="cs-CZ" dirty="0"/>
              <a:t> Pokud je žadatelem právnická osoba mimo veřejnoprávní právnické osoby, jako povinnou přílohu žádosti o podporu předkládá čestné prohlášení obsahující informaci o skutečném majiteli ve smyslu § 4 odst. 4 zákona č. 253/2008 Sb., o některých opatřeních proti legalizaci výnosů z trestné činnosti a financování terorismu, ve znění pozdějších předpisů. </a:t>
            </a:r>
          </a:p>
          <a:p>
            <a:r>
              <a:rPr lang="cs-CZ" b="1" dirty="0"/>
              <a:t>Územní rozhodnutí nebo územní souhlas nebo veřejnoprávní smlouva nahrazující územní řízení </a:t>
            </a:r>
            <a:r>
              <a:rPr lang="cs-CZ" b="1" dirty="0" smtClean="0"/>
              <a:t>- </a:t>
            </a:r>
            <a:r>
              <a:rPr lang="cs-CZ" dirty="0"/>
              <a:t>Žadatel dokládá územní rozhodnutí s nabytím právní moci nejpozději k datu, které odpovídá dnu podání žádosti o podporu. </a:t>
            </a:r>
          </a:p>
          <a:p>
            <a:r>
              <a:rPr lang="cs-CZ" dirty="0"/>
              <a:t>Pokud stavba nevyžaduje v souladu se zákonem č. 183/2006 Sb., v platném znění, nezbytně územní rozhodnutí, žadatel dokládá územní souhlas vydaný nejpozději k datu, které odpovídá dnu podání žádosti o podporu, či veřejnoprávní smlouvu nahrazující územní řízení účinnou nejpozději k datu, které odpovídá dnu podání žádosti o podporu. </a:t>
            </a:r>
          </a:p>
          <a:p>
            <a:r>
              <a:rPr lang="cs-CZ" dirty="0"/>
              <a:t>Pokud žadatel požádal o vydání společného povolení nebo společného souhlasu , kterým se stavba umísťuje a povoluje, předložil na stavební úřad návrh veřejnoprávní smlouvy, která nahradí současně územní rozhodnutí a stavební povolení, nebo pokud stavba nevyžaduje územní rozhodnutí ani územní souhlas, tuto přílohu nedokládá a přiloží dokument, ve kterém bude uvedeno, že tato příloha je nerelevantní. </a:t>
            </a:r>
          </a:p>
          <a:p>
            <a:endParaRPr lang="cs-CZ" b="1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0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 – záložka dokumenty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 lnSpcReduction="10000"/>
          </a:bodyPr>
          <a:lstStyle/>
          <a:p>
            <a:r>
              <a:rPr lang="cs-CZ" sz="2100" b="1" dirty="0" smtClean="0"/>
              <a:t>Souhlasné </a:t>
            </a:r>
            <a:r>
              <a:rPr lang="cs-CZ" sz="2100" b="1" dirty="0"/>
              <a:t>stanovisko subjektu, který vydal strategický plán sociálního začleňování, komunitní plán sociálních služeb nebo střednědobý plán rozvoje sociálních služeb kraje </a:t>
            </a:r>
            <a:r>
              <a:rPr lang="cs-CZ" sz="2100" b="1" dirty="0" smtClean="0"/>
              <a:t>- </a:t>
            </a:r>
            <a:r>
              <a:rPr lang="cs-CZ" sz="2100" dirty="0"/>
              <a:t>V této příloze žadatel doloží stanovisko od kompetentního subjektu, který vydal strategický plán, komunitní plán nebo střednědobý plán rozvoje sociálních služeb kraje. Vzor stanoviska je uveden v příloze č. 8 </a:t>
            </a:r>
            <a:r>
              <a:rPr lang="cs-CZ" sz="2100" dirty="0" err="1" smtClean="0"/>
              <a:t>Spec</a:t>
            </a:r>
            <a:r>
              <a:rPr lang="cs-CZ" sz="2100" dirty="0" smtClean="0"/>
              <a:t>. </a:t>
            </a:r>
            <a:r>
              <a:rPr lang="cs-CZ" sz="2100" dirty="0"/>
              <a:t>p</a:t>
            </a:r>
            <a:r>
              <a:rPr lang="cs-CZ" sz="2100" dirty="0" smtClean="0"/>
              <a:t>ravidel</a:t>
            </a:r>
            <a:r>
              <a:rPr lang="cs-CZ" sz="2100" dirty="0"/>
              <a:t>. </a:t>
            </a:r>
          </a:p>
          <a:p>
            <a:r>
              <a:rPr lang="cs-CZ" sz="2100" b="1" dirty="0"/>
              <a:t>Pověřovací akt, popř. vyjádření objednatele služeb o úmyslu poskytovatele služeb pověřit výkonem služby obecného hospodářského zájmu v souladu s rozhodnutím Komise </a:t>
            </a:r>
            <a:r>
              <a:rPr lang="cs-CZ" sz="2100" b="1" dirty="0" smtClean="0"/>
              <a:t>2012/21/EU - </a:t>
            </a:r>
            <a:r>
              <a:rPr lang="cs-CZ" sz="2100" dirty="0"/>
              <a:t>Žadatel doloží pověřovací akt vydaný v souladu s rozhodnutím Komise ze dne 20. prosince 2011 o použití čl. 106 odst. 2 Smlouvy o fungování Evropské unie na státní podporu ve formě vyrovnávací platby za závazek veřejné služby udělené určitým podnikům pověřeným poskytováním služeb obecného hospodářského zájmu (2012/21/EU). </a:t>
            </a:r>
          </a:p>
          <a:p>
            <a:pPr lvl="1"/>
            <a:r>
              <a:rPr lang="cs-CZ" sz="1700" dirty="0"/>
              <a:t>Poskytovatel služby musí být jasně pověřen k výkonu služby obecného hospodářského zájmu, k jejímuž kvalitnějšímu poskytování čerpá podporu v rámci výzvy. </a:t>
            </a:r>
          </a:p>
          <a:p>
            <a:pPr lvl="1"/>
            <a:r>
              <a:rPr lang="cs-CZ" sz="1700" dirty="0"/>
              <a:t>V případě, že poskytovatel služby, která bude poskytována v prostorách financovaných z projektu, není ke dni podání žádosti pověřen v souladu s rozhodnutím Komise 2012/21/EU, doloží žadatel vyjádření objednatele služeb o úmyslu poskytovatele služby pověřit výkonem služby obecného hospodářského zájmu v souladu s rozhodnutím Komise 2012/21/EU. Více informací v kap. 3.2.9 těchto Pravidel.</a:t>
            </a:r>
            <a:r>
              <a:rPr lang="cs-CZ" sz="1700" b="1" dirty="0" smtClean="0"/>
              <a:t> </a:t>
            </a:r>
            <a:endParaRPr lang="cs-CZ" sz="1700" dirty="0"/>
          </a:p>
          <a:p>
            <a:endParaRPr lang="cs-CZ" sz="2000" dirty="0"/>
          </a:p>
          <a:p>
            <a:endParaRPr lang="cs-CZ" b="1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8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MAS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96889"/>
              </p:ext>
            </p:extLst>
          </p:nvPr>
        </p:nvGraphicFramePr>
        <p:xfrm>
          <a:off x="838200" y="1577975"/>
          <a:ext cx="10582276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1251030851"/>
                    </a:ext>
                  </a:extLst>
                </a:gridCol>
                <a:gridCol w="9915524">
                  <a:extLst>
                    <a:ext uri="{9D8B030D-6E8A-4147-A177-3AD203B41FA5}">
                      <a16:colId xmlns:a16="http://schemas.microsoft.com/office/drawing/2014/main" val="3542719664"/>
                    </a:ext>
                  </a:extLst>
                </a:gridCol>
              </a:tblGrid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Dohoda o spolupráci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550684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38200" y="2266950"/>
            <a:ext cx="10515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Žadatel prokáže zapojení partnerů do plánování či realizace projektu dohodou o spolupráci, v níž bude konkrétně popsán způsob spolupráce partnerů. </a:t>
            </a:r>
            <a:endParaRPr lang="cs-CZ" sz="2400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Dohoda </a:t>
            </a:r>
            <a:r>
              <a:rPr lang="cs-CZ" sz="2400" dirty="0"/>
              <a:t>bude vypracována dle podmínek Zákona č. 89/2012 sb. (Nový občanský zákoník). </a:t>
            </a:r>
            <a:endParaRPr lang="cs-CZ" sz="2400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Pro </a:t>
            </a:r>
            <a:r>
              <a:rPr lang="cs-CZ" sz="2400" dirty="0"/>
              <a:t>doložení tohoto kritéria není vypracován vzor Dohody o spolupráci. Žadatel vypracovává dohodu sám dle výše uvedených informací.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9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a výběr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361383"/>
              </p:ext>
            </p:extLst>
          </p:nvPr>
        </p:nvGraphicFramePr>
        <p:xfrm>
          <a:off x="432078" y="1547443"/>
          <a:ext cx="11404881" cy="50141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01627">
                  <a:extLst>
                    <a:ext uri="{9D8B030D-6E8A-4147-A177-3AD203B41FA5}">
                      <a16:colId xmlns:a16="http://schemas.microsoft.com/office/drawing/2014/main" val="4269967617"/>
                    </a:ext>
                  </a:extLst>
                </a:gridCol>
                <a:gridCol w="3801627">
                  <a:extLst>
                    <a:ext uri="{9D8B030D-6E8A-4147-A177-3AD203B41FA5}">
                      <a16:colId xmlns:a16="http://schemas.microsoft.com/office/drawing/2014/main" val="1463394070"/>
                    </a:ext>
                  </a:extLst>
                </a:gridCol>
                <a:gridCol w="3801627">
                  <a:extLst>
                    <a:ext uri="{9D8B030D-6E8A-4147-A177-3AD203B41FA5}">
                      <a16:colId xmlns:a16="http://schemas.microsoft.com/office/drawing/2014/main" val="2464900694"/>
                    </a:ext>
                  </a:extLst>
                </a:gridCol>
              </a:tblGrid>
              <a:tr h="88983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Fáze administrace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Provádí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Délka</a:t>
                      </a:r>
                      <a:r>
                        <a:rPr lang="cs-CZ" baseline="0" dirty="0" smtClean="0"/>
                        <a:t> trvání </a:t>
                      </a:r>
                    </a:p>
                    <a:p>
                      <a:pPr algn="ctr"/>
                      <a:r>
                        <a:rPr lang="cs-CZ" baseline="0" dirty="0" smtClean="0"/>
                        <a:t>(pracovní dny)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592763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Kontrola</a:t>
                      </a:r>
                      <a:r>
                        <a:rPr lang="cs-CZ" baseline="0" dirty="0" smtClean="0"/>
                        <a:t> FN a P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29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5430606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Doplnění</a:t>
                      </a:r>
                      <a:r>
                        <a:rPr lang="cs-CZ" sz="1400" baseline="0" dirty="0" smtClean="0"/>
                        <a:t> FN (2x)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Žadatel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353911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Přezkum hodnocení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MAS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15 /30 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685173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Věcné hodnocení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20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632552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Přezkum hodnocení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MAS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15 /30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819206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/>
                        <a:t>Výběr projektů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10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881439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 smtClean="0"/>
                        <a:t>Přezkum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 smtClean="0"/>
                        <a:t>MAS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/>
                        <a:t>15 /30 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984700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/>
                        <a:t>Kontrola ŘO + Právní akt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/>
                        <a:t>ŘO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/>
                        <a:t>cca</a:t>
                      </a:r>
                      <a:r>
                        <a:rPr lang="cs-CZ" sz="1800" kern="1200" baseline="0" dirty="0" smtClean="0"/>
                        <a:t> 4 měsíce</a:t>
                      </a: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7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5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a výběr projektů – FN a 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7640"/>
            <a:ext cx="10515600" cy="503422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Kontrola formálních náležitost a přijatelnosti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Kritéria, Kontrolní listy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Pozor na nenapravitelná kritéria: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Statutární zástupce žadatele je trestně bezúhonný.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Žadatel splňuje definice oprávněného příjemce pro specifický cíl 2.4 a výzvu MAS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Projekt je v souladu s integrovanou strategií CLLD.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Projekt je v souladu s akčním plánem vzdělávání.</a:t>
            </a:r>
            <a:endParaRPr lang="cs-CZ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Kontrolu </a:t>
            </a:r>
            <a:r>
              <a:rPr lang="cs-CZ" dirty="0"/>
              <a:t>provádí kancelář MAS</a:t>
            </a:r>
          </a:p>
        </p:txBody>
      </p:sp>
    </p:spTree>
    <p:extLst>
      <p:ext uri="{BB962C8B-B14F-4D97-AF65-F5344CB8AC3E}">
        <p14:creationId xmlns:p14="http://schemas.microsoft.com/office/powerpoint/2010/main" val="29209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a výběr projektů – VH,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 věcného hodnocení</a:t>
            </a:r>
          </a:p>
          <a:p>
            <a:pPr lvl="1"/>
            <a:r>
              <a:rPr lang="cs-CZ" dirty="0" smtClean="0"/>
              <a:t>Kritéria, Kontrolní listy</a:t>
            </a:r>
          </a:p>
          <a:p>
            <a:pPr lvl="1"/>
            <a:r>
              <a:rPr lang="cs-CZ" dirty="0" smtClean="0"/>
              <a:t>Pozor – min. 50 % z celkového počtu bodů</a:t>
            </a:r>
          </a:p>
          <a:p>
            <a:pPr lvl="1"/>
            <a:r>
              <a:rPr lang="cs-CZ" dirty="0" smtClean="0"/>
              <a:t>Podpořeny projekty s vyšším počtem obdržených bodů do vyčerpání alokace</a:t>
            </a:r>
          </a:p>
          <a:p>
            <a:pPr lvl="1"/>
            <a:r>
              <a:rPr lang="cs-CZ" dirty="0" smtClean="0"/>
              <a:t>Hodnotí: externí odborník – posudek + 3 hodnotitelé z Výběrové komise MAS</a:t>
            </a:r>
          </a:p>
          <a:p>
            <a:endParaRPr lang="cs-CZ" dirty="0" smtClean="0"/>
          </a:p>
          <a:p>
            <a:r>
              <a:rPr lang="cs-CZ" dirty="0" smtClean="0"/>
              <a:t>Výběr projektů</a:t>
            </a:r>
          </a:p>
          <a:p>
            <a:pPr lvl="1"/>
            <a:r>
              <a:rPr lang="cs-CZ" dirty="0" smtClean="0"/>
              <a:t>Rozhodnutí, které projekty budou podpořeny </a:t>
            </a:r>
          </a:p>
          <a:p>
            <a:pPr lvl="1"/>
            <a:r>
              <a:rPr lang="cs-CZ" dirty="0" smtClean="0"/>
              <a:t>Vybírá Výkonná rada 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2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 smtClean="0"/>
              <a:t>Kyjovské Slovácko v pohybu, z.s.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94028"/>
            <a:ext cx="8855888" cy="57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Náhradní projekty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Náhradním projektem je hraniční projekt, popřípadě další projekt ve výzvě MAS, který splnil podmínky věcného hodnocení, ale ve výzvě není dostatek finančních prostředků na jeho podporu – tzn., že Výkonná rada může určit max. 2 náhradní projekty v každé výzvě. </a:t>
            </a:r>
          </a:p>
          <a:p>
            <a:pPr algn="just"/>
            <a:r>
              <a:rPr lang="cs-CZ" dirty="0" smtClean="0"/>
              <a:t>Výkonná rada zodpovídá za alokaci výzvy MAS, v případě náhradních projektů může rozhodnout o jejím navýšení, pokud výzva nebyla vyhlášena na celou alokaci opatření, tzn., že může rozhodnout o navýšení alokace výzvy do výše celkových způsobilých výdajů na opatření strategie CLLD. U náhradních projektů se bude postupovat podle dokumentu Minimální požadavky ŘO IROP k implementaci CLLD, vydání 1.2 s platností od 1. 6. 2018.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9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81964" y="1916832"/>
            <a:ext cx="7897525" cy="432048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b="1" smtClean="0"/>
              <a:t>    Zřízení elektronického podpisu a datové schránky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890657" y="2708920"/>
            <a:ext cx="7488832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 Registrace </a:t>
            </a:r>
            <a:r>
              <a:rPr lang="cs-CZ" sz="2400" b="1" dirty="0"/>
              <a:t>do systému IS KP14+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66380" y="3573016"/>
            <a:ext cx="6912768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Vyplnění žádosti o podporu</a:t>
            </a:r>
          </a:p>
        </p:txBody>
      </p:sp>
      <p:sp>
        <p:nvSpPr>
          <p:cNvPr id="7" name="Obdélník 6"/>
          <p:cNvSpPr/>
          <p:nvPr/>
        </p:nvSpPr>
        <p:spPr>
          <a:xfrm>
            <a:off x="1898428" y="4432837"/>
            <a:ext cx="6480720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Finalizace žádosti o podporu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2355702" y="5302272"/>
            <a:ext cx="6023787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Podepsání a odeslání žádosti o podporu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8676456" y="1988840"/>
            <a:ext cx="0" cy="3327176"/>
          </a:xfrm>
          <a:prstGeom prst="straightConnector1">
            <a:avLst/>
          </a:prstGeom>
          <a:ln w="38100" cap="rnd">
            <a:gradFill>
              <a:gsLst>
                <a:gs pos="23000">
                  <a:srgbClr val="92D050"/>
                </a:gs>
                <a:gs pos="0">
                  <a:schemeClr val="accent1">
                    <a:lumMod val="5000"/>
                    <a:lumOff val="95000"/>
                    <a:alpha val="91000"/>
                  </a:schemeClr>
                </a:gs>
                <a:gs pos="7400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Žádost se vyplňuje v IS KP14+ - </a:t>
            </a:r>
            <a:r>
              <a:rPr lang="cs-CZ" dirty="0" smtClean="0">
                <a:hlinkClick r:id="rId2"/>
              </a:rPr>
              <a:t>https://mseu.mssf.cz/</a:t>
            </a:r>
            <a:endParaRPr lang="cs-CZ" dirty="0" smtClean="0"/>
          </a:p>
          <a:p>
            <a:pPr lvl="1"/>
            <a:r>
              <a:rPr lang="cs-CZ" dirty="0" smtClean="0"/>
              <a:t>Registrace – emailová adresa, mobilní telefon</a:t>
            </a:r>
          </a:p>
          <a:p>
            <a:pPr lvl="1"/>
            <a:r>
              <a:rPr lang="cs-CZ" dirty="0" smtClean="0"/>
              <a:t>Prohlížeč Internet Explorer, zapnutý </a:t>
            </a:r>
            <a:r>
              <a:rPr lang="cs-CZ" dirty="0" err="1" smtClean="0"/>
              <a:t>JavaScript</a:t>
            </a:r>
            <a:r>
              <a:rPr lang="cs-CZ" dirty="0" smtClean="0"/>
              <a:t>, pro podepsání žádosti – zásuvný modul MS </a:t>
            </a:r>
            <a:r>
              <a:rPr lang="cs-CZ" dirty="0" err="1" smtClean="0"/>
              <a:t>Silverlight</a:t>
            </a:r>
            <a:endParaRPr lang="cs-CZ" dirty="0" smtClean="0"/>
          </a:p>
          <a:p>
            <a:pPr lvl="1"/>
            <a:r>
              <a:rPr lang="cs-CZ" dirty="0" smtClean="0"/>
              <a:t>Podání žádosti – nutný el. podpis</a:t>
            </a:r>
          </a:p>
          <a:p>
            <a:pPr lvl="1"/>
            <a:r>
              <a:rPr lang="cs-CZ" dirty="0" smtClean="0"/>
              <a:t>Příručka k vyplnění žádosti – Postup pro podání žádosti v MS2014+</a:t>
            </a:r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www.kyjovske-slovacko.com/cs/3-vyzva-irop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9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059"/>
            <a:ext cx="10515600" cy="4709904"/>
          </a:xfrm>
        </p:spPr>
        <p:txBody>
          <a:bodyPr>
            <a:normAutofit fontScale="77500" lnSpcReduction="20000"/>
          </a:bodyPr>
          <a:lstStyle/>
          <a:p>
            <a:pPr marL="285750" lvl="1" indent="-285750" algn="just">
              <a:spcBef>
                <a:spcPct val="20000"/>
              </a:spcBef>
              <a:spcAft>
                <a:spcPts val="600"/>
              </a:spcAft>
            </a:pPr>
            <a:r>
              <a:rPr lang="cs-CZ" sz="2800" dirty="0"/>
              <a:t>Žadatel by měl mít vždy přístup do portálu s rolí správce přístupů. Pouze s touto rolí lze přidávat/odebírat další uživatele (čtenář, editor, signatář, zmocněnec).</a:t>
            </a:r>
          </a:p>
          <a:p>
            <a:pPr marL="285750" lvl="1" indent="-285750" algn="just">
              <a:spcBef>
                <a:spcPct val="20000"/>
              </a:spcBef>
              <a:spcAft>
                <a:spcPts val="600"/>
              </a:spcAft>
            </a:pPr>
            <a:r>
              <a:rPr lang="cs-CZ" sz="2800" dirty="0"/>
              <a:t>K podepisování všech nebo určitých úloh je možné zmocnit jinou osobu plnou mocí, která se nahraje do IS KP14+ na záložku plné moci.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Informace o stavu projektu včetně výsledků hodnocení projektu se žadatel/příjemce dozví přes systém.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Právní akt – Registrace akce a Rozhodnutí o poskytnutí dotace/Registrace akce  a Stanovení výdajů na financování akce OSS/Dopis včetně podmínek bude příjemci zpřístupněn taktéž pouze přes systém.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Doporučujeme si v IS KP14+ nastavit notifikace na telefon nebo e-mail, kde budete informováni o události/změně stavu projektu či o případných výzvách </a:t>
            </a:r>
            <a:br>
              <a:rPr lang="cs-CZ" dirty="0"/>
            </a:br>
            <a:r>
              <a:rPr lang="cs-CZ" dirty="0"/>
              <a:t>k doplnění/vysvětlení.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Depeše se považuje za doručenou dnem odeslání, nikoli dnem přečtení (možnost notifikace na e-mail či </a:t>
            </a:r>
            <a:r>
              <a:rPr lang="cs-CZ" dirty="0" err="1"/>
              <a:t>sms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7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254" cy="66419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rstenec 4"/>
          <p:cNvSpPr/>
          <p:nvPr/>
        </p:nvSpPr>
        <p:spPr>
          <a:xfrm>
            <a:off x="8916367" y="2170666"/>
            <a:ext cx="3305908" cy="3025842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149" y="2317994"/>
            <a:ext cx="10515600" cy="4351338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4" y="241160"/>
            <a:ext cx="12205339" cy="6109398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0" y="929038"/>
            <a:ext cx="1245996" cy="885615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81"/>
            <a:ext cx="12183493" cy="5082102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1889091" y="702983"/>
            <a:ext cx="1245996" cy="885615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476"/>
            <a:ext cx="13596725" cy="5489828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2813539" y="3647552"/>
            <a:ext cx="3225519" cy="552659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12221294" cy="58118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rstenec 4"/>
          <p:cNvSpPr/>
          <p:nvPr/>
        </p:nvSpPr>
        <p:spPr>
          <a:xfrm>
            <a:off x="0" y="1389603"/>
            <a:ext cx="11465168" cy="1477108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7510" cy="6611815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3436535" y="2723103"/>
            <a:ext cx="8651631" cy="1034981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303124" y="4001294"/>
            <a:ext cx="1224226" cy="733530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76000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2651344" y="150726"/>
            <a:ext cx="3568586" cy="1023680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3126966" y="4001294"/>
            <a:ext cx="2436472" cy="1015682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9" y="742951"/>
            <a:ext cx="11175335" cy="59674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rstenec 4"/>
          <p:cNvSpPr/>
          <p:nvPr/>
        </p:nvSpPr>
        <p:spPr>
          <a:xfrm>
            <a:off x="185265" y="1918416"/>
            <a:ext cx="8651631" cy="1034981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02" y="0"/>
            <a:ext cx="10528998" cy="6829621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552659" y="793820"/>
            <a:ext cx="934497" cy="25623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4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Vám pomůže při vyplnění IS KP14+?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 algn="just">
              <a:buFont typeface="+mj-lt"/>
              <a:buAutoNum type="romanUcPeriod"/>
            </a:pPr>
            <a:r>
              <a:rPr lang="cs-CZ" sz="1600" b="1" dirty="0" smtClean="0"/>
              <a:t>Specifická pravidla pro žadatele a příjemce k jednotlivým výzvám (příloha č. 1): 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70C0"/>
                </a:solidFill>
              </a:rPr>
              <a:t>Postup pro podání žádosti o podporu v MS2014+. </a:t>
            </a:r>
          </a:p>
          <a:p>
            <a:pPr marL="0" indent="0" algn="just">
              <a:buNone/>
            </a:pPr>
            <a:endParaRPr lang="cs-CZ" sz="800" dirty="0" smtClean="0">
              <a:solidFill>
                <a:srgbClr val="FF0000"/>
              </a:solidFill>
            </a:endParaRPr>
          </a:p>
          <a:p>
            <a:pPr marL="400050" indent="-400050" algn="just">
              <a:buAutoNum type="romanUcPeriod" startAt="3"/>
            </a:pPr>
            <a:r>
              <a:rPr lang="cs-CZ" sz="1600" b="1" dirty="0" smtClean="0"/>
              <a:t>Edukační videa </a:t>
            </a:r>
            <a:r>
              <a:rPr lang="cs-CZ" sz="1600" dirty="0" smtClean="0"/>
              <a:t>na portálu </a:t>
            </a:r>
            <a:r>
              <a:rPr lang="cs-CZ" sz="1600" dirty="0" smtClean="0">
                <a:hlinkClick r:id="rId2"/>
              </a:rPr>
              <a:t>www.dotaceeu.cz</a:t>
            </a:r>
            <a:r>
              <a:rPr lang="cs-CZ" sz="1600" dirty="0" smtClean="0"/>
              <a:t> - ke shlédnutí jednotlivé díly: 1. Představujeme IS KP14+, 2. Jak založit žádost, 3. Vyplnění žádosti I, 4. Vyplnění žádosti II, 5. Zprávy o realizace projektu.</a:t>
            </a:r>
          </a:p>
          <a:p>
            <a:endParaRPr lang="cs-CZ" dirty="0" smtClean="0"/>
          </a:p>
          <a:p>
            <a:r>
              <a:rPr lang="cs-CZ" dirty="0" smtClean="0"/>
              <a:t>V případě nejasností konzultujte!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4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Důležité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Výzva a informace k výzvě: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www.kyjovske-slovacko.com/cs/3-vyzva-irop</a:t>
            </a:r>
            <a:endParaRPr lang="cs-CZ" dirty="0" smtClean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Výzva ŘO IROP č. </a:t>
            </a:r>
            <a:r>
              <a:rPr lang="cs-CZ" dirty="0" smtClean="0"/>
              <a:t>62 </a:t>
            </a:r>
            <a:endParaRPr lang="cs-CZ" dirty="0" smtClean="0"/>
          </a:p>
          <a:p>
            <a:pPr lvl="1"/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www.irop.mmr.cz/cs/Vyzvy/Seznam/Vyzva-c-62-Socialni-infrastruktura-integrovane-pro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0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Konzultace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Pracovníci MAS žádosti o dotaci pouze konzultují, nesmějí se podílet na přípravě a zpracování dokumentů k projektu</a:t>
            </a:r>
          </a:p>
          <a:p>
            <a:r>
              <a:rPr lang="cs-CZ" dirty="0" smtClean="0"/>
              <a:t>Konzultace mohou probíhat telefonicky / emailem / osobní schůzkou</a:t>
            </a:r>
          </a:p>
          <a:p>
            <a:r>
              <a:rPr lang="cs-CZ" dirty="0" smtClean="0"/>
              <a:t>Při konzultacích prosíme konzultovat konkrétní dotazy (z kapacitních důvodů nebude možné připomínkovat kompletní žádosti a studie proveditelnosti)</a:t>
            </a:r>
          </a:p>
          <a:p>
            <a:r>
              <a:rPr lang="cs-CZ" dirty="0" smtClean="0"/>
              <a:t>Ostatní komunikace k projektu probíhá v systému MS2014+ interní depeší </a:t>
            </a:r>
          </a:p>
          <a:p>
            <a:r>
              <a:rPr lang="cs-CZ" dirty="0" smtClean="0"/>
              <a:t>MAS pořádá ke každé výzvě seminář pro žadatele a příjemce</a:t>
            </a:r>
          </a:p>
          <a:p>
            <a:r>
              <a:rPr lang="cs-CZ" dirty="0" smtClean="0"/>
              <a:t>Na webu MAS budou zveřejněny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3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Konzultace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Doporučujeme konzultovat veškeré nejasnosti!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Kontaktní osoby: </a:t>
            </a:r>
          </a:p>
          <a:p>
            <a:r>
              <a:rPr lang="cs-CZ" sz="2400" dirty="0" smtClean="0"/>
              <a:t>Bc. Hana Horňáková, +420 774 664 668; </a:t>
            </a:r>
            <a:r>
              <a:rPr lang="cs-CZ" sz="2400" dirty="0" smtClean="0">
                <a:hlinkClick r:id="rId2"/>
              </a:rPr>
              <a:t>hanahornakova@kyjovske-slovacko.com</a:t>
            </a:r>
            <a:endParaRPr lang="cs-CZ" sz="2400" dirty="0" smtClean="0"/>
          </a:p>
          <a:p>
            <a:r>
              <a:rPr lang="cs-CZ" sz="2400" dirty="0" smtClean="0"/>
              <a:t>Ing. Tomáš Kolařík, +420 775 766 469; </a:t>
            </a:r>
            <a:r>
              <a:rPr lang="cs-CZ" sz="2400" dirty="0" smtClean="0">
                <a:hlinkClick r:id="rId3"/>
              </a:rPr>
              <a:t>tomaskolarik@kyjovske-slovacko.com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Kontaktní místo: Kancelář MAS, Masarykovo náměstí 13/14, Kyjov 69701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45" y="815912"/>
            <a:ext cx="3240024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269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rstenec 4"/>
          <p:cNvSpPr/>
          <p:nvPr/>
        </p:nvSpPr>
        <p:spPr>
          <a:xfrm>
            <a:off x="2988905" y="1863802"/>
            <a:ext cx="2436472" cy="1015682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-127026" y="3758959"/>
            <a:ext cx="2538630" cy="1395845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134144"/>
            <a:ext cx="9468415" cy="52855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32079" y="300840"/>
            <a:ext cx="2532184" cy="15072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7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Výzva Kyjovského Slovácka v pohybu, z.s.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785558"/>
              </p:ext>
            </p:extLst>
          </p:nvPr>
        </p:nvGraphicFramePr>
        <p:xfrm>
          <a:off x="838200" y="1547446"/>
          <a:ext cx="5612841" cy="203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803737"/>
              </p:ext>
            </p:extLst>
          </p:nvPr>
        </p:nvGraphicFramePr>
        <p:xfrm>
          <a:off x="838199" y="2879882"/>
          <a:ext cx="10898275" cy="231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589997"/>
              </p:ext>
            </p:extLst>
          </p:nvPr>
        </p:nvGraphicFramePr>
        <p:xfrm>
          <a:off x="838201" y="4682532"/>
          <a:ext cx="10998758" cy="212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16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4474</Words>
  <Application>Microsoft Office PowerPoint</Application>
  <PresentationFormat>Širokoúhlá obrazovka</PresentationFormat>
  <Paragraphs>453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Wingdings</vt:lpstr>
      <vt:lpstr>Wingdings 3</vt:lpstr>
      <vt:lpstr>Motiv Office</vt:lpstr>
      <vt:lpstr>Prezentace aplikace PowerPoint</vt:lpstr>
      <vt:lpstr>Seminář pro žadatele</vt:lpstr>
      <vt:lpstr>Program semináře</vt:lpstr>
      <vt:lpstr>Pojmy: MAS, Kyjovské Slovácko v pohybu, z.s.</vt:lpstr>
      <vt:lpstr>Kyjovské Slovácko v pohybu, z.s.</vt:lpstr>
      <vt:lpstr>Prezentace aplikace PowerPoint</vt:lpstr>
      <vt:lpstr>Prezentace aplikace PowerPoint</vt:lpstr>
      <vt:lpstr>Prezentace aplikace PowerPoint</vt:lpstr>
      <vt:lpstr>Výzva Kyjovského Slovácka v pohybu, z.s.</vt:lpstr>
      <vt:lpstr>Základní údaje:</vt:lpstr>
      <vt:lpstr>Území realizace</vt:lpstr>
      <vt:lpstr>Oprávnění žadatelé:</vt:lpstr>
      <vt:lpstr>Oprávnění žadatelé:</vt:lpstr>
      <vt:lpstr>Cílové skupiny:</vt:lpstr>
      <vt:lpstr>Podporované aktivity:</vt:lpstr>
      <vt:lpstr>Podporované aktivity – zaměření na vybudování infrastruktury pro:</vt:lpstr>
      <vt:lpstr>Podporované aktivity – zaměření na vybudování infrastruktury pro:</vt:lpstr>
      <vt:lpstr>Podporované aktivity – upozornění</vt:lpstr>
      <vt:lpstr>Podporované aktivity:</vt:lpstr>
      <vt:lpstr>Podporované aktivity:</vt:lpstr>
      <vt:lpstr>Podmínky podpory</vt:lpstr>
      <vt:lpstr>Finanční část projektu:</vt:lpstr>
      <vt:lpstr>Věcná a časová způsobilost výdajů</vt:lpstr>
      <vt:lpstr>Způsobilé výdaje – hlavní aktivity</vt:lpstr>
      <vt:lpstr>Způsobilé výdaje – hlavní aktivity</vt:lpstr>
      <vt:lpstr>Způsobilé výdaje – hlavní aktivity</vt:lpstr>
      <vt:lpstr>Způsobilé výdaje – vedlejší aktivity</vt:lpstr>
      <vt:lpstr>Nezpůsobilé výdaje</vt:lpstr>
      <vt:lpstr>Nezpůsobilé výdaje</vt:lpstr>
      <vt:lpstr>Nezpůsobilé výdaje</vt:lpstr>
      <vt:lpstr>Indikátory</vt:lpstr>
      <vt:lpstr>Povinné přílohy žádosti</vt:lpstr>
      <vt:lpstr>Povinné přílohy žádosti</vt:lpstr>
      <vt:lpstr>Povinné přílohy žádosti</vt:lpstr>
      <vt:lpstr>Přílohy stanovené ŘO</vt:lpstr>
      <vt:lpstr>Zadávací a výběrová řízení</vt:lpstr>
      <vt:lpstr>Základní zásady zadávání zakázek</vt:lpstr>
      <vt:lpstr>MPZ – výše předpokládané hodnoty VZ</vt:lpstr>
      <vt:lpstr>MPZ – veřejný + dotovaný zadavatel</vt:lpstr>
      <vt:lpstr>Zadávací a výběrová řízení</vt:lpstr>
      <vt:lpstr>Přílohy stanovené ŘO – záložka dokumenty </vt:lpstr>
      <vt:lpstr>Přílohy stanovené ŘO – záložka dokumenty </vt:lpstr>
      <vt:lpstr>Přílohy stanovené ŘO – záložka dokumenty </vt:lpstr>
      <vt:lpstr>Přílohy stanovené ŘO – záložka dokumenty </vt:lpstr>
      <vt:lpstr>Přílohy stanovené ŘO – záložka dokumenty </vt:lpstr>
      <vt:lpstr>Přílohy stanovené MAS</vt:lpstr>
      <vt:lpstr>Hodnocení a výběr projektů</vt:lpstr>
      <vt:lpstr>Hodnocení a výběr projektů – FN a P</vt:lpstr>
      <vt:lpstr>Hodnocení a výběr projektů – VH, Výběr</vt:lpstr>
      <vt:lpstr>Náhradní projekty</vt:lpstr>
      <vt:lpstr>Podání žádosti</vt:lpstr>
      <vt:lpstr>Podání žádosti</vt:lpstr>
      <vt:lpstr>Podání žádosti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Vám pomůže při vyplnění IS KP14+?</vt:lpstr>
      <vt:lpstr>Důležité odkazy</vt:lpstr>
      <vt:lpstr>Konzultace</vt:lpstr>
      <vt:lpstr>Konzultace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NB</dc:creator>
  <cp:lastModifiedBy>NB</cp:lastModifiedBy>
  <cp:revision>154</cp:revision>
  <dcterms:created xsi:type="dcterms:W3CDTF">2018-11-19T08:59:59Z</dcterms:created>
  <dcterms:modified xsi:type="dcterms:W3CDTF">2018-11-21T13:19:09Z</dcterms:modified>
</cp:coreProperties>
</file>