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77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77" r:id="rId10"/>
    <p:sldId id="263" r:id="rId11"/>
    <p:sldId id="296" r:id="rId12"/>
    <p:sldId id="264" r:id="rId13"/>
    <p:sldId id="352" r:id="rId14"/>
    <p:sldId id="353" r:id="rId15"/>
    <p:sldId id="265" r:id="rId16"/>
    <p:sldId id="297" r:id="rId17"/>
    <p:sldId id="354" r:id="rId18"/>
    <p:sldId id="355" r:id="rId19"/>
    <p:sldId id="356" r:id="rId20"/>
    <p:sldId id="266" r:id="rId21"/>
    <p:sldId id="357" r:id="rId22"/>
    <p:sldId id="286" r:id="rId23"/>
    <p:sldId id="344" r:id="rId24"/>
    <p:sldId id="268" r:id="rId25"/>
    <p:sldId id="269" r:id="rId26"/>
    <p:sldId id="327" r:id="rId27"/>
    <p:sldId id="328" r:id="rId28"/>
    <p:sldId id="329" r:id="rId29"/>
    <p:sldId id="365" r:id="rId30"/>
    <p:sldId id="366" r:id="rId31"/>
    <p:sldId id="335" r:id="rId32"/>
    <p:sldId id="336" r:id="rId33"/>
    <p:sldId id="337" r:id="rId34"/>
    <p:sldId id="338" r:id="rId35"/>
    <p:sldId id="270" r:id="rId36"/>
    <p:sldId id="278" r:id="rId37"/>
    <p:sldId id="299" r:id="rId38"/>
    <p:sldId id="279" r:id="rId39"/>
    <p:sldId id="322" r:id="rId40"/>
    <p:sldId id="280" r:id="rId41"/>
    <p:sldId id="290" r:id="rId42"/>
    <p:sldId id="291" r:id="rId43"/>
    <p:sldId id="318" r:id="rId44"/>
    <p:sldId id="323" r:id="rId45"/>
    <p:sldId id="358" r:id="rId46"/>
    <p:sldId id="360" r:id="rId47"/>
    <p:sldId id="324" r:id="rId48"/>
    <p:sldId id="325" r:id="rId49"/>
    <p:sldId id="326" r:id="rId50"/>
    <p:sldId id="351" r:id="rId51"/>
    <p:sldId id="361" r:id="rId52"/>
    <p:sldId id="362" r:id="rId53"/>
    <p:sldId id="363" r:id="rId54"/>
    <p:sldId id="364" r:id="rId55"/>
    <p:sldId id="304" r:id="rId56"/>
    <p:sldId id="367" r:id="rId57"/>
    <p:sldId id="272" r:id="rId58"/>
    <p:sldId id="309" r:id="rId59"/>
    <p:sldId id="310" r:id="rId60"/>
    <p:sldId id="368" r:id="rId61"/>
    <p:sldId id="301" r:id="rId62"/>
    <p:sldId id="273" r:id="rId63"/>
    <p:sldId id="274" r:id="rId64"/>
    <p:sldId id="287" r:id="rId65"/>
    <p:sldId id="288" r:id="rId66"/>
    <p:sldId id="311" r:id="rId67"/>
    <p:sldId id="312" r:id="rId68"/>
    <p:sldId id="313" r:id="rId69"/>
    <p:sldId id="314" r:id="rId70"/>
    <p:sldId id="315" r:id="rId71"/>
    <p:sldId id="317" r:id="rId72"/>
    <p:sldId id="289" r:id="rId73"/>
    <p:sldId id="275" r:id="rId74"/>
    <p:sldId id="281" r:id="rId75"/>
    <p:sldId id="276" r:id="rId7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B" initials="N" lastIdx="0" clrIdx="0">
    <p:extLst>
      <p:ext uri="{19B8F6BF-5375-455C-9EA6-DF929625EA0E}">
        <p15:presenceInfo xmlns:p15="http://schemas.microsoft.com/office/powerpoint/2012/main" userId="N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/>
      <dgm:spPr/>
      <dgm:t>
        <a:bodyPr/>
        <a:lstStyle/>
        <a:p>
          <a:r>
            <a:rPr lang="cs-CZ" dirty="0" smtClean="0"/>
            <a:t>IROP</a:t>
          </a:r>
        </a:p>
        <a:p>
          <a:r>
            <a:rPr lang="cs-CZ" dirty="0" smtClean="0"/>
            <a:t>(MMR)</a:t>
          </a:r>
          <a:endParaRPr lang="cs-CZ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/>
      <dgm:spPr/>
      <dgm:t>
        <a:bodyPr/>
        <a:lstStyle/>
        <a:p>
          <a:r>
            <a:rPr lang="cs-CZ" dirty="0" smtClean="0"/>
            <a:t>Obecná pravidla pro žadatele a příjemce</a:t>
          </a:r>
          <a:endParaRPr lang="cs-CZ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2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/>
      <dgm:spPr/>
      <dgm:t>
        <a:bodyPr/>
        <a:lstStyle/>
        <a:p>
          <a:r>
            <a:rPr lang="cs-CZ" dirty="0" smtClean="0"/>
            <a:t>IROP</a:t>
          </a:r>
        </a:p>
        <a:p>
          <a:r>
            <a:rPr lang="cs-CZ" dirty="0" smtClean="0"/>
            <a:t>(MMR)</a:t>
          </a:r>
          <a:endParaRPr lang="cs-CZ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/>
      <dgm:spPr/>
      <dgm:t>
        <a:bodyPr/>
        <a:lstStyle/>
        <a:p>
          <a:r>
            <a:rPr lang="cs-CZ" dirty="0" smtClean="0"/>
            <a:t>Nadřazená výzva pro MAS</a:t>
          </a:r>
          <a:endParaRPr lang="cs-CZ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2F0241C3-1DB2-49D3-BD79-B2351CECA534}">
      <dgm:prSet/>
      <dgm:spPr/>
      <dgm:t>
        <a:bodyPr/>
        <a:lstStyle/>
        <a:p>
          <a:r>
            <a:rPr lang="cs-CZ" dirty="0" smtClean="0"/>
            <a:t>Výzva č. </a:t>
          </a:r>
          <a:r>
            <a:rPr lang="cs-CZ" dirty="0" smtClean="0"/>
            <a:t>71 </a:t>
          </a:r>
          <a:r>
            <a:rPr lang="cs-CZ" dirty="0" smtClean="0"/>
            <a:t>IROP </a:t>
          </a:r>
          <a:endParaRPr lang="cs-CZ" dirty="0"/>
        </a:p>
      </dgm:t>
    </dgm:pt>
    <dgm:pt modelId="{DEE11844-F338-429F-8C6A-65372F3B2595}" type="parTrans" cxnId="{32AE81A8-66C0-4C29-B1CB-63A84AD55BCE}">
      <dgm:prSet/>
      <dgm:spPr/>
      <dgm:t>
        <a:bodyPr/>
        <a:lstStyle/>
        <a:p>
          <a:endParaRPr lang="cs-CZ"/>
        </a:p>
      </dgm:t>
    </dgm:pt>
    <dgm:pt modelId="{1A872313-60D4-4468-8E49-B13906E6A20D}" type="sibTrans" cxnId="{32AE81A8-66C0-4C29-B1CB-63A84AD55BCE}">
      <dgm:prSet/>
      <dgm:spPr/>
      <dgm:t>
        <a:bodyPr/>
        <a:lstStyle/>
        <a:p>
          <a:endParaRPr lang="cs-CZ"/>
        </a:p>
      </dgm:t>
    </dgm:pt>
    <dgm:pt modelId="{2F458E40-0CE4-4EE9-AE8B-0E37F4CE2A3F}">
      <dgm:prSet/>
      <dgm:spPr/>
      <dgm:t>
        <a:bodyPr/>
        <a:lstStyle/>
        <a:p>
          <a:r>
            <a:rPr lang="cs-CZ" dirty="0" smtClean="0"/>
            <a:t>Specifická pravidla pro žadatele a příjemce</a:t>
          </a:r>
          <a:endParaRPr lang="cs-CZ" dirty="0"/>
        </a:p>
      </dgm:t>
    </dgm:pt>
    <dgm:pt modelId="{CEDBB77B-7458-45F1-B0C5-FF3ABAFCAD98}" type="parTrans" cxnId="{A5219DD6-4815-43B9-A089-99AD1C393A84}">
      <dgm:prSet/>
      <dgm:spPr/>
      <dgm:t>
        <a:bodyPr/>
        <a:lstStyle/>
        <a:p>
          <a:endParaRPr lang="cs-CZ"/>
        </a:p>
      </dgm:t>
    </dgm:pt>
    <dgm:pt modelId="{63555406-4E54-4A47-99BA-D6B307C8EE97}" type="sibTrans" cxnId="{A5219DD6-4815-43B9-A089-99AD1C393A84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4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EC026A8A-C5AE-4C52-9807-97B500602221}" type="pres">
      <dgm:prSet presAssocID="{2F0241C3-1DB2-49D3-BD79-B2351CECA5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D4529-BC7E-41AF-AE5B-3DBFF9D6EF69}" type="pres">
      <dgm:prSet presAssocID="{1A872313-60D4-4468-8E49-B13906E6A20D}" presName="parTxOnlySpace" presStyleCnt="0"/>
      <dgm:spPr/>
    </dgm:pt>
    <dgm:pt modelId="{657E4AF5-24B7-48A1-9194-42B5BB41CB41}" type="pres">
      <dgm:prSet presAssocID="{2F458E40-0CE4-4EE9-AE8B-0E37F4CE2A3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32AE81A8-66C0-4C29-B1CB-63A84AD55BCE}" srcId="{4387945B-1B23-4648-B715-9B77DF3FF05A}" destId="{2F0241C3-1DB2-49D3-BD79-B2351CECA534}" srcOrd="2" destOrd="0" parTransId="{DEE11844-F338-429F-8C6A-65372F3B2595}" sibTransId="{1A872313-60D4-4468-8E49-B13906E6A20D}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A5219DD6-4815-43B9-A089-99AD1C393A84}" srcId="{4387945B-1B23-4648-B715-9B77DF3FF05A}" destId="{2F458E40-0CE4-4EE9-AE8B-0E37F4CE2A3F}" srcOrd="3" destOrd="0" parTransId="{CEDBB77B-7458-45F1-B0C5-FF3ABAFCAD98}" sibTransId="{63555406-4E54-4A47-99BA-D6B307C8EE97}"/>
    <dgm:cxn modelId="{94B8DA9F-1B69-4A61-B3F8-5749B412F3A8}" type="presOf" srcId="{2F0241C3-1DB2-49D3-BD79-B2351CECA534}" destId="{EC026A8A-C5AE-4C52-9807-97B500602221}" srcOrd="0" destOrd="0" presId="urn:microsoft.com/office/officeart/2005/8/layout/chevron1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F8C28920-9600-418B-835B-08CD2CA25C4B}" type="presOf" srcId="{2F458E40-0CE4-4EE9-AE8B-0E37F4CE2A3F}" destId="{657E4AF5-24B7-48A1-9194-42B5BB41CB41}" srcOrd="0" destOrd="0" presId="urn:microsoft.com/office/officeart/2005/8/layout/chevron1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AD3B9A8C-C32C-48A5-9725-460AE87551DF}" type="presParOf" srcId="{A49B4165-FC81-4B5B-8EF0-AEE6B0370841}" destId="{3018C543-6EEC-4220-8475-4F3E9693706E}" srcOrd="3" destOrd="0" presId="urn:microsoft.com/office/officeart/2005/8/layout/chevron1"/>
    <dgm:cxn modelId="{C1316473-4E22-4F95-BAAA-8C82AA3D3E1C}" type="presParOf" srcId="{A49B4165-FC81-4B5B-8EF0-AEE6B0370841}" destId="{EC026A8A-C5AE-4C52-9807-97B500602221}" srcOrd="4" destOrd="0" presId="urn:microsoft.com/office/officeart/2005/8/layout/chevron1"/>
    <dgm:cxn modelId="{3044C8D0-0D22-460E-BB3D-C04834AEF219}" type="presParOf" srcId="{A49B4165-FC81-4B5B-8EF0-AEE6B0370841}" destId="{6E1D4529-BC7E-41AF-AE5B-3DBFF9D6EF69}" srcOrd="5" destOrd="0" presId="urn:microsoft.com/office/officeart/2005/8/layout/chevron1"/>
    <dgm:cxn modelId="{74BF0446-177E-4ADA-8DEE-97CF352DD13C}" type="presParOf" srcId="{A49B4165-FC81-4B5B-8EF0-AEE6B0370841}" destId="{657E4AF5-24B7-48A1-9194-42B5BB41CB4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 custT="1"/>
      <dgm:spPr/>
      <dgm:t>
        <a:bodyPr/>
        <a:lstStyle/>
        <a:p>
          <a:r>
            <a:rPr lang="cs-CZ" sz="2000" dirty="0" smtClean="0"/>
            <a:t>Kyjovské Slovácko v pohybu, z.s.</a:t>
          </a:r>
          <a:endParaRPr lang="cs-CZ" sz="2000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/>
        </a:p>
      </dgm:t>
    </dgm:pt>
    <dgm:pt modelId="{5AF3CC71-20E0-4DD6-95DE-A8C4D4407825}">
      <dgm:prSet phldrT="[Text]" custT="1"/>
      <dgm:spPr/>
      <dgm:t>
        <a:bodyPr/>
        <a:lstStyle/>
        <a:p>
          <a:r>
            <a:rPr lang="cs-CZ" sz="2000" dirty="0" smtClean="0"/>
            <a:t>Výzva Kyjovského Slovácka v pohybu, z.s</a:t>
          </a:r>
          <a:r>
            <a:rPr lang="cs-CZ" sz="1700" dirty="0" smtClean="0"/>
            <a:t>.</a:t>
          </a:r>
          <a:endParaRPr lang="cs-CZ" sz="1700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/>
        </a:p>
      </dgm:t>
    </dgm:pt>
    <dgm:pt modelId="{2C348D68-E04B-4801-913A-F5A8462EE1A8}">
      <dgm:prSet custT="1"/>
      <dgm:spPr/>
      <dgm:t>
        <a:bodyPr/>
        <a:lstStyle/>
        <a:p>
          <a:r>
            <a:rPr lang="cs-CZ" sz="2000" dirty="0" smtClean="0"/>
            <a:t>Dokument výzvy, přílohy, interní postupy</a:t>
          </a:r>
          <a:endParaRPr lang="cs-CZ" sz="2000" dirty="0"/>
        </a:p>
      </dgm:t>
    </dgm:pt>
    <dgm:pt modelId="{522C5D1B-59F5-414A-AE5B-8A7849E4CC5A}" type="parTrans" cxnId="{F60FB88C-9E50-4186-80B5-318C41273113}">
      <dgm:prSet/>
      <dgm:spPr/>
      <dgm:t>
        <a:bodyPr/>
        <a:lstStyle/>
        <a:p>
          <a:endParaRPr lang="cs-CZ"/>
        </a:p>
      </dgm:t>
    </dgm:pt>
    <dgm:pt modelId="{BA9F3A95-0AF4-4295-A63A-620ED0E162B1}" type="sibTrans" cxnId="{F60FB88C-9E50-4186-80B5-318C41273113}">
      <dgm:prSet/>
      <dgm:spPr/>
      <dgm:t>
        <a:bodyPr/>
        <a:lstStyle/>
        <a:p>
          <a:endParaRPr lang="cs-CZ"/>
        </a:p>
      </dgm:t>
    </dgm:pt>
    <dgm:pt modelId="{C39570D0-FE99-467E-8363-574CA8701D5A}">
      <dgm:prSet/>
      <dgm:spPr/>
      <dgm:t>
        <a:bodyPr/>
        <a:lstStyle/>
        <a:p>
          <a:r>
            <a:rPr lang="cs-CZ" b="1" dirty="0" smtClean="0"/>
            <a:t>6.výzva MAS Kyjovské Slovácko v pohybu-IROP-</a:t>
          </a:r>
          <a:r>
            <a:rPr lang="cs-CZ" b="1" dirty="0" err="1" smtClean="0"/>
            <a:t>Deinstitucionalizace</a:t>
          </a:r>
          <a:r>
            <a:rPr lang="cs-CZ" b="1" dirty="0" smtClean="0"/>
            <a:t> psychiatrické péče</a:t>
          </a:r>
          <a:endParaRPr lang="cs-CZ" dirty="0"/>
        </a:p>
      </dgm:t>
    </dgm:pt>
    <dgm:pt modelId="{E14B4932-B17C-4B46-AAD8-B93144061FA1}" type="parTrans" cxnId="{7067F342-122F-4397-8847-C99EAE584470}">
      <dgm:prSet/>
      <dgm:spPr/>
      <dgm:t>
        <a:bodyPr/>
        <a:lstStyle/>
        <a:p>
          <a:endParaRPr lang="cs-CZ"/>
        </a:p>
      </dgm:t>
    </dgm:pt>
    <dgm:pt modelId="{74175C23-C329-4A65-9E6D-4D683E0A6D26}" type="sibTrans" cxnId="{7067F342-122F-4397-8847-C99EAE584470}">
      <dgm:prSet/>
      <dgm:spPr/>
      <dgm:t>
        <a:bodyPr/>
        <a:lstStyle/>
        <a:p>
          <a:endParaRPr lang="cs-CZ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4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2E4CCE9D-4FE1-4CED-A355-B7C462D720FE}" type="pres">
      <dgm:prSet presAssocID="{C39570D0-FE99-467E-8363-574CA8701D5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D0B0E5-24B1-4E84-A701-82A59E731036}" type="pres">
      <dgm:prSet presAssocID="{74175C23-C329-4A65-9E6D-4D683E0A6D26}" presName="parTxOnlySpace" presStyleCnt="0"/>
      <dgm:spPr/>
    </dgm:pt>
    <dgm:pt modelId="{D8469497-5EF4-482B-901E-5904A300B1C7}" type="pres">
      <dgm:prSet presAssocID="{2C348D68-E04B-4801-913A-F5A8462EE1A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F60FB88C-9E50-4186-80B5-318C41273113}" srcId="{4387945B-1B23-4648-B715-9B77DF3FF05A}" destId="{2C348D68-E04B-4801-913A-F5A8462EE1A8}" srcOrd="3" destOrd="0" parTransId="{522C5D1B-59F5-414A-AE5B-8A7849E4CC5A}" sibTransId="{BA9F3A95-0AF4-4295-A63A-620ED0E162B1}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309AD1A2-C884-4761-A710-F6ABECCAEBD2}" type="presOf" srcId="{2C348D68-E04B-4801-913A-F5A8462EE1A8}" destId="{D8469497-5EF4-482B-901E-5904A300B1C7}" srcOrd="0" destOrd="0" presId="urn:microsoft.com/office/officeart/2005/8/layout/chevron1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8C010D97-19BF-43BD-B5CE-7566F19923ED}" type="presOf" srcId="{C39570D0-FE99-467E-8363-574CA8701D5A}" destId="{2E4CCE9D-4FE1-4CED-A355-B7C462D720FE}" srcOrd="0" destOrd="0" presId="urn:microsoft.com/office/officeart/2005/8/layout/chevron1"/>
    <dgm:cxn modelId="{7067F342-122F-4397-8847-C99EAE584470}" srcId="{4387945B-1B23-4648-B715-9B77DF3FF05A}" destId="{C39570D0-FE99-467E-8363-574CA8701D5A}" srcOrd="2" destOrd="0" parTransId="{E14B4932-B17C-4B46-AAD8-B93144061FA1}" sibTransId="{74175C23-C329-4A65-9E6D-4D683E0A6D26}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1BAAE12E-5213-4461-8923-1B21A783E451}" type="presParOf" srcId="{A49B4165-FC81-4B5B-8EF0-AEE6B0370841}" destId="{3018C543-6EEC-4220-8475-4F3E9693706E}" srcOrd="3" destOrd="0" presId="urn:microsoft.com/office/officeart/2005/8/layout/chevron1"/>
    <dgm:cxn modelId="{25494014-5561-4C59-9E11-0D10258B6B7A}" type="presParOf" srcId="{A49B4165-FC81-4B5B-8EF0-AEE6B0370841}" destId="{2E4CCE9D-4FE1-4CED-A355-B7C462D720FE}" srcOrd="4" destOrd="0" presId="urn:microsoft.com/office/officeart/2005/8/layout/chevron1"/>
    <dgm:cxn modelId="{A2191081-4935-4E3A-B312-20F3AFDC1B67}" type="presParOf" srcId="{A49B4165-FC81-4B5B-8EF0-AEE6B0370841}" destId="{58D0B0E5-24B1-4E84-A701-82A59E731036}" srcOrd="5" destOrd="0" presId="urn:microsoft.com/office/officeart/2005/8/layout/chevron1"/>
    <dgm:cxn modelId="{BB44E1A0-12EE-47D9-87BD-E474A3F06118}" type="presParOf" srcId="{A49B4165-FC81-4B5B-8EF0-AEE6B0370841}" destId="{D8469497-5EF4-482B-901E-5904A300B1C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21C65-264F-4B85-84C0-02334C0DD9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90B2EA-315D-4738-BF0D-ED974AD6FD80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Projekt – Způsobilé výdaje</a:t>
          </a:r>
          <a:endParaRPr lang="cs-CZ" dirty="0"/>
        </a:p>
      </dgm:t>
    </dgm:pt>
    <dgm:pt modelId="{3ACCAC3E-ACA5-47FF-AC6D-E4EFF6B7E058}" type="parTrans" cxnId="{56EECD9D-DA3E-4BDB-B06C-FEE48BEC1808}">
      <dgm:prSet/>
      <dgm:spPr/>
      <dgm:t>
        <a:bodyPr/>
        <a:lstStyle/>
        <a:p>
          <a:endParaRPr lang="cs-CZ"/>
        </a:p>
      </dgm:t>
    </dgm:pt>
    <dgm:pt modelId="{094489FC-4960-413F-B0B7-7756913DB564}" type="sibTrans" cxnId="{56EECD9D-DA3E-4BDB-B06C-FEE48BEC1808}">
      <dgm:prSet/>
      <dgm:spPr/>
      <dgm:t>
        <a:bodyPr/>
        <a:lstStyle/>
        <a:p>
          <a:endParaRPr lang="cs-CZ"/>
        </a:p>
      </dgm:t>
    </dgm:pt>
    <dgm:pt modelId="{AA90659E-5D6F-417E-B680-BADA67A4CCED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Přímé náklady – hlavní aktivity </a:t>
          </a:r>
        </a:p>
        <a:p>
          <a:r>
            <a:rPr lang="cs-CZ" dirty="0" smtClean="0"/>
            <a:t>85 %</a:t>
          </a:r>
          <a:endParaRPr lang="cs-CZ" dirty="0"/>
        </a:p>
      </dgm:t>
    </dgm:pt>
    <dgm:pt modelId="{8272A994-7D7B-485C-BA6D-6CC6490E42B6}" type="parTrans" cxnId="{0A6D7F9C-000B-4EFF-94F3-3E4AEB060980}">
      <dgm:prSet/>
      <dgm:spPr/>
      <dgm:t>
        <a:bodyPr/>
        <a:lstStyle/>
        <a:p>
          <a:endParaRPr lang="cs-CZ"/>
        </a:p>
      </dgm:t>
    </dgm:pt>
    <dgm:pt modelId="{9BE0B8F8-413C-47B8-9DB2-C48856C542BF}" type="sibTrans" cxnId="{0A6D7F9C-000B-4EFF-94F3-3E4AEB060980}">
      <dgm:prSet/>
      <dgm:spPr/>
      <dgm:t>
        <a:bodyPr/>
        <a:lstStyle/>
        <a:p>
          <a:endParaRPr lang="cs-CZ"/>
        </a:p>
      </dgm:t>
    </dgm:pt>
    <dgm:pt modelId="{E9F3E00C-C699-4831-9C50-36D06ACEC15A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Nepřímé náklady – vedlejší aktivity</a:t>
          </a:r>
        </a:p>
        <a:p>
          <a:r>
            <a:rPr lang="cs-CZ" dirty="0" smtClean="0"/>
            <a:t>15 %</a:t>
          </a:r>
          <a:endParaRPr lang="cs-CZ" dirty="0"/>
        </a:p>
      </dgm:t>
    </dgm:pt>
    <dgm:pt modelId="{BD9E6732-DAB2-4493-A0CB-67424D1D757F}" type="parTrans" cxnId="{60C974BD-AC94-4818-9898-7F521AAF359E}">
      <dgm:prSet/>
      <dgm:spPr/>
      <dgm:t>
        <a:bodyPr/>
        <a:lstStyle/>
        <a:p>
          <a:endParaRPr lang="cs-CZ"/>
        </a:p>
      </dgm:t>
    </dgm:pt>
    <dgm:pt modelId="{5D2F9E6E-D4BF-46D3-B8FB-09D0FD70EA0E}" type="sibTrans" cxnId="{60C974BD-AC94-4818-9898-7F521AAF359E}">
      <dgm:prSet/>
      <dgm:spPr/>
      <dgm:t>
        <a:bodyPr/>
        <a:lstStyle/>
        <a:p>
          <a:endParaRPr lang="cs-CZ"/>
        </a:p>
      </dgm:t>
    </dgm:pt>
    <dgm:pt modelId="{C582A7E9-9F7D-4171-95C9-A0C2FC6F33DF}" type="pres">
      <dgm:prSet presAssocID="{FE121C65-264F-4B85-84C0-02334C0DD9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064500-17EB-47AD-A925-50391E955309}" type="pres">
      <dgm:prSet presAssocID="{8990B2EA-315D-4738-BF0D-ED974AD6FD80}" presName="root1" presStyleCnt="0"/>
      <dgm:spPr/>
    </dgm:pt>
    <dgm:pt modelId="{14D39F93-2054-457B-AF6D-45B3563E5683}" type="pres">
      <dgm:prSet presAssocID="{8990B2EA-315D-4738-BF0D-ED974AD6F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6B7B33-4090-48F1-8A78-427750A66D56}" type="pres">
      <dgm:prSet presAssocID="{8990B2EA-315D-4738-BF0D-ED974AD6FD80}" presName="level2hierChild" presStyleCnt="0"/>
      <dgm:spPr/>
    </dgm:pt>
    <dgm:pt modelId="{4B767FCB-EC3C-4F5B-AC6D-C93BE5BC1FA3}" type="pres">
      <dgm:prSet presAssocID="{8272A994-7D7B-485C-BA6D-6CC6490E42B6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13392EA7-2450-434F-9272-36D35614177E}" type="pres">
      <dgm:prSet presAssocID="{8272A994-7D7B-485C-BA6D-6CC6490E42B6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3CC10C0-46B7-441B-9221-D9EB1D295CAF}" type="pres">
      <dgm:prSet presAssocID="{AA90659E-5D6F-417E-B680-BADA67A4CCED}" presName="root2" presStyleCnt="0"/>
      <dgm:spPr/>
    </dgm:pt>
    <dgm:pt modelId="{69B9996E-0BF7-4218-BF5D-CAA347E4237F}" type="pres">
      <dgm:prSet presAssocID="{AA90659E-5D6F-417E-B680-BADA67A4CCE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348DEB-0BE6-4A92-8BFC-186AF5C772AC}" type="pres">
      <dgm:prSet presAssocID="{AA90659E-5D6F-417E-B680-BADA67A4CCED}" presName="level3hierChild" presStyleCnt="0"/>
      <dgm:spPr/>
    </dgm:pt>
    <dgm:pt modelId="{3EA5F9DF-588F-4FDF-A191-A457C7B61858}" type="pres">
      <dgm:prSet presAssocID="{BD9E6732-DAB2-4493-A0CB-67424D1D757F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95FEDAA-D193-415B-8D1D-1EE9680AB325}" type="pres">
      <dgm:prSet presAssocID="{BD9E6732-DAB2-4493-A0CB-67424D1D757F}" presName="connTx" presStyleLbl="parChTrans1D2" presStyleIdx="1" presStyleCnt="2"/>
      <dgm:spPr/>
      <dgm:t>
        <a:bodyPr/>
        <a:lstStyle/>
        <a:p>
          <a:endParaRPr lang="cs-CZ"/>
        </a:p>
      </dgm:t>
    </dgm:pt>
    <dgm:pt modelId="{35E40356-FE84-486F-A015-4E9F58761A43}" type="pres">
      <dgm:prSet presAssocID="{E9F3E00C-C699-4831-9C50-36D06ACEC15A}" presName="root2" presStyleCnt="0"/>
      <dgm:spPr/>
    </dgm:pt>
    <dgm:pt modelId="{D1B5ACF4-C4D2-495F-85C5-FEC8DE80402F}" type="pres">
      <dgm:prSet presAssocID="{E9F3E00C-C699-4831-9C50-36D06ACEC15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69032-8D1E-4903-B1A8-D9756BF5D44E}" type="pres">
      <dgm:prSet presAssocID="{E9F3E00C-C699-4831-9C50-36D06ACEC15A}" presName="level3hierChild" presStyleCnt="0"/>
      <dgm:spPr/>
    </dgm:pt>
  </dgm:ptLst>
  <dgm:cxnLst>
    <dgm:cxn modelId="{0A6D7F9C-000B-4EFF-94F3-3E4AEB060980}" srcId="{8990B2EA-315D-4738-BF0D-ED974AD6FD80}" destId="{AA90659E-5D6F-417E-B680-BADA67A4CCED}" srcOrd="0" destOrd="0" parTransId="{8272A994-7D7B-485C-BA6D-6CC6490E42B6}" sibTransId="{9BE0B8F8-413C-47B8-9DB2-C48856C542BF}"/>
    <dgm:cxn modelId="{7A223430-2FF6-4221-83B1-F826BB53C904}" type="presOf" srcId="{BD9E6732-DAB2-4493-A0CB-67424D1D757F}" destId="{D95FEDAA-D193-415B-8D1D-1EE9680AB325}" srcOrd="1" destOrd="0" presId="urn:microsoft.com/office/officeart/2005/8/layout/hierarchy2"/>
    <dgm:cxn modelId="{0EF4580B-E063-4778-ADB0-A9AAFEA9600D}" type="presOf" srcId="{AA90659E-5D6F-417E-B680-BADA67A4CCED}" destId="{69B9996E-0BF7-4218-BF5D-CAA347E4237F}" srcOrd="0" destOrd="0" presId="urn:microsoft.com/office/officeart/2005/8/layout/hierarchy2"/>
    <dgm:cxn modelId="{56EECD9D-DA3E-4BDB-B06C-FEE48BEC1808}" srcId="{FE121C65-264F-4B85-84C0-02334C0DD947}" destId="{8990B2EA-315D-4738-BF0D-ED974AD6FD80}" srcOrd="0" destOrd="0" parTransId="{3ACCAC3E-ACA5-47FF-AC6D-E4EFF6B7E058}" sibTransId="{094489FC-4960-413F-B0B7-7756913DB564}"/>
    <dgm:cxn modelId="{ADA3515B-22A2-489D-88AF-AFB9E85C093B}" type="presOf" srcId="{FE121C65-264F-4B85-84C0-02334C0DD947}" destId="{C582A7E9-9F7D-4171-95C9-A0C2FC6F33DF}" srcOrd="0" destOrd="0" presId="urn:microsoft.com/office/officeart/2005/8/layout/hierarchy2"/>
    <dgm:cxn modelId="{B29D61EB-FBF8-4D1A-BA96-DC6BB03B13DF}" type="presOf" srcId="{8990B2EA-315D-4738-BF0D-ED974AD6FD80}" destId="{14D39F93-2054-457B-AF6D-45B3563E5683}" srcOrd="0" destOrd="0" presId="urn:microsoft.com/office/officeart/2005/8/layout/hierarchy2"/>
    <dgm:cxn modelId="{C54E1C31-E2FB-4B86-B6D8-120A3AB4CCAA}" type="presOf" srcId="{8272A994-7D7B-485C-BA6D-6CC6490E42B6}" destId="{13392EA7-2450-434F-9272-36D35614177E}" srcOrd="1" destOrd="0" presId="urn:microsoft.com/office/officeart/2005/8/layout/hierarchy2"/>
    <dgm:cxn modelId="{028E99A0-D519-4F17-AB83-B81F64AFE2DB}" type="presOf" srcId="{E9F3E00C-C699-4831-9C50-36D06ACEC15A}" destId="{D1B5ACF4-C4D2-495F-85C5-FEC8DE80402F}" srcOrd="0" destOrd="0" presId="urn:microsoft.com/office/officeart/2005/8/layout/hierarchy2"/>
    <dgm:cxn modelId="{7646C2AC-796D-4EE8-9CC1-C58A91CFD381}" type="presOf" srcId="{BD9E6732-DAB2-4493-A0CB-67424D1D757F}" destId="{3EA5F9DF-588F-4FDF-A191-A457C7B61858}" srcOrd="0" destOrd="0" presId="urn:microsoft.com/office/officeart/2005/8/layout/hierarchy2"/>
    <dgm:cxn modelId="{60C974BD-AC94-4818-9898-7F521AAF359E}" srcId="{8990B2EA-315D-4738-BF0D-ED974AD6FD80}" destId="{E9F3E00C-C699-4831-9C50-36D06ACEC15A}" srcOrd="1" destOrd="0" parTransId="{BD9E6732-DAB2-4493-A0CB-67424D1D757F}" sibTransId="{5D2F9E6E-D4BF-46D3-B8FB-09D0FD70EA0E}"/>
    <dgm:cxn modelId="{F3551B11-3561-4E1B-9C6D-5F1212519776}" type="presOf" srcId="{8272A994-7D7B-485C-BA6D-6CC6490E42B6}" destId="{4B767FCB-EC3C-4F5B-AC6D-C93BE5BC1FA3}" srcOrd="0" destOrd="0" presId="urn:microsoft.com/office/officeart/2005/8/layout/hierarchy2"/>
    <dgm:cxn modelId="{A4AEFB8B-DF64-4242-8362-DEFEE4C1EE3F}" type="presParOf" srcId="{C582A7E9-9F7D-4171-95C9-A0C2FC6F33DF}" destId="{D6064500-17EB-47AD-A925-50391E955309}" srcOrd="0" destOrd="0" presId="urn:microsoft.com/office/officeart/2005/8/layout/hierarchy2"/>
    <dgm:cxn modelId="{4A946445-1DA1-433D-96C3-543F1965015D}" type="presParOf" srcId="{D6064500-17EB-47AD-A925-50391E955309}" destId="{14D39F93-2054-457B-AF6D-45B3563E5683}" srcOrd="0" destOrd="0" presId="urn:microsoft.com/office/officeart/2005/8/layout/hierarchy2"/>
    <dgm:cxn modelId="{3581076E-555D-4C2C-B0C6-81DC2AA53E19}" type="presParOf" srcId="{D6064500-17EB-47AD-A925-50391E955309}" destId="{706B7B33-4090-48F1-8A78-427750A66D56}" srcOrd="1" destOrd="0" presId="urn:microsoft.com/office/officeart/2005/8/layout/hierarchy2"/>
    <dgm:cxn modelId="{3F3D0913-E816-4153-82EC-17F91928E699}" type="presParOf" srcId="{706B7B33-4090-48F1-8A78-427750A66D56}" destId="{4B767FCB-EC3C-4F5B-AC6D-C93BE5BC1FA3}" srcOrd="0" destOrd="0" presId="urn:microsoft.com/office/officeart/2005/8/layout/hierarchy2"/>
    <dgm:cxn modelId="{6F921D7C-261C-4509-8FD4-9E059666A4C3}" type="presParOf" srcId="{4B767FCB-EC3C-4F5B-AC6D-C93BE5BC1FA3}" destId="{13392EA7-2450-434F-9272-36D35614177E}" srcOrd="0" destOrd="0" presId="urn:microsoft.com/office/officeart/2005/8/layout/hierarchy2"/>
    <dgm:cxn modelId="{817F5355-A354-48A0-AE37-977FA6ED1EF5}" type="presParOf" srcId="{706B7B33-4090-48F1-8A78-427750A66D56}" destId="{F3CC10C0-46B7-441B-9221-D9EB1D295CAF}" srcOrd="1" destOrd="0" presId="urn:microsoft.com/office/officeart/2005/8/layout/hierarchy2"/>
    <dgm:cxn modelId="{6D00A432-928E-415F-BBC3-5216CC15BF09}" type="presParOf" srcId="{F3CC10C0-46B7-441B-9221-D9EB1D295CAF}" destId="{69B9996E-0BF7-4218-BF5D-CAA347E4237F}" srcOrd="0" destOrd="0" presId="urn:microsoft.com/office/officeart/2005/8/layout/hierarchy2"/>
    <dgm:cxn modelId="{BC870F76-3AD0-4E65-AD47-4FA7B4AF6D8C}" type="presParOf" srcId="{F3CC10C0-46B7-441B-9221-D9EB1D295CAF}" destId="{35348DEB-0BE6-4A92-8BFC-186AF5C772AC}" srcOrd="1" destOrd="0" presId="urn:microsoft.com/office/officeart/2005/8/layout/hierarchy2"/>
    <dgm:cxn modelId="{0AF1053B-CFA4-442E-A095-397D7216EAA0}" type="presParOf" srcId="{706B7B33-4090-48F1-8A78-427750A66D56}" destId="{3EA5F9DF-588F-4FDF-A191-A457C7B61858}" srcOrd="2" destOrd="0" presId="urn:microsoft.com/office/officeart/2005/8/layout/hierarchy2"/>
    <dgm:cxn modelId="{E93D0F9F-99E5-4F28-8D28-981EC41888BC}" type="presParOf" srcId="{3EA5F9DF-588F-4FDF-A191-A457C7B61858}" destId="{D95FEDAA-D193-415B-8D1D-1EE9680AB325}" srcOrd="0" destOrd="0" presId="urn:microsoft.com/office/officeart/2005/8/layout/hierarchy2"/>
    <dgm:cxn modelId="{E11507C9-F019-4EE0-A900-B84101EC5821}" type="presParOf" srcId="{706B7B33-4090-48F1-8A78-427750A66D56}" destId="{35E40356-FE84-486F-A015-4E9F58761A43}" srcOrd="3" destOrd="0" presId="urn:microsoft.com/office/officeart/2005/8/layout/hierarchy2"/>
    <dgm:cxn modelId="{63B9B591-C671-4279-87FA-04E971756F0C}" type="presParOf" srcId="{35E40356-FE84-486F-A015-4E9F58761A43}" destId="{D1B5ACF4-C4D2-495F-85C5-FEC8DE80402F}" srcOrd="0" destOrd="0" presId="urn:microsoft.com/office/officeart/2005/8/layout/hierarchy2"/>
    <dgm:cxn modelId="{7F512146-F739-4B9B-B0D8-CCF248550443}" type="presParOf" srcId="{35E40356-FE84-486F-A015-4E9F58761A43}" destId="{DBD69032-8D1E-4903-B1A8-D9756BF5D4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512" y="430120"/>
          <a:ext cx="2948934" cy="11795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(MMR)</a:t>
          </a:r>
          <a:endParaRPr lang="cs-CZ" sz="2000" kern="1200" dirty="0"/>
        </a:p>
      </dsp:txBody>
      <dsp:txXfrm>
        <a:off x="592299" y="430120"/>
        <a:ext cx="1769361" cy="1179573"/>
      </dsp:txXfrm>
    </dsp:sp>
    <dsp:sp modelId="{51388743-F093-4616-89E4-9987F11DF835}">
      <dsp:nvSpPr>
        <dsp:cNvPr id="0" name=""/>
        <dsp:cNvSpPr/>
      </dsp:nvSpPr>
      <dsp:spPr>
        <a:xfrm>
          <a:off x="2658973" y="430120"/>
          <a:ext cx="2948934" cy="117957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Obecná pravidla pro žadatele a příjemce</a:t>
          </a:r>
          <a:endParaRPr lang="cs-CZ" sz="2000" kern="1200" dirty="0"/>
        </a:p>
      </dsp:txBody>
      <dsp:txXfrm>
        <a:off x="3248760" y="430120"/>
        <a:ext cx="1769361" cy="1179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639" y="570674"/>
          <a:ext cx="2942747" cy="11770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IROP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(MMR)</a:t>
          </a:r>
          <a:endParaRPr lang="cs-CZ" sz="2000" kern="1200" dirty="0"/>
        </a:p>
      </dsp:txBody>
      <dsp:txXfrm>
        <a:off x="591188" y="570674"/>
        <a:ext cx="1765649" cy="1177098"/>
      </dsp:txXfrm>
    </dsp:sp>
    <dsp:sp modelId="{51388743-F093-4616-89E4-9987F11DF835}">
      <dsp:nvSpPr>
        <dsp:cNvPr id="0" name=""/>
        <dsp:cNvSpPr/>
      </dsp:nvSpPr>
      <dsp:spPr>
        <a:xfrm>
          <a:off x="2653527" y="570674"/>
          <a:ext cx="2942747" cy="1177098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Nadřazená výzva pro MAS</a:t>
          </a:r>
          <a:endParaRPr lang="cs-CZ" sz="2000" kern="1200" dirty="0"/>
        </a:p>
      </dsp:txBody>
      <dsp:txXfrm>
        <a:off x="3242076" y="570674"/>
        <a:ext cx="1765649" cy="1177098"/>
      </dsp:txXfrm>
    </dsp:sp>
    <dsp:sp modelId="{EC026A8A-C5AE-4C52-9807-97B500602221}">
      <dsp:nvSpPr>
        <dsp:cNvPr id="0" name=""/>
        <dsp:cNvSpPr/>
      </dsp:nvSpPr>
      <dsp:spPr>
        <a:xfrm>
          <a:off x="5302000" y="570674"/>
          <a:ext cx="2942747" cy="1177098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Výzva č. </a:t>
          </a:r>
          <a:r>
            <a:rPr lang="cs-CZ" sz="2000" kern="1200" dirty="0" smtClean="0"/>
            <a:t>71 </a:t>
          </a:r>
          <a:r>
            <a:rPr lang="cs-CZ" sz="2000" kern="1200" dirty="0" smtClean="0"/>
            <a:t>IROP </a:t>
          </a:r>
          <a:endParaRPr lang="cs-CZ" sz="2000" kern="1200" dirty="0"/>
        </a:p>
      </dsp:txBody>
      <dsp:txXfrm>
        <a:off x="5890549" y="570674"/>
        <a:ext cx="1765649" cy="1177098"/>
      </dsp:txXfrm>
    </dsp:sp>
    <dsp:sp modelId="{657E4AF5-24B7-48A1-9194-42B5BB41CB41}">
      <dsp:nvSpPr>
        <dsp:cNvPr id="0" name=""/>
        <dsp:cNvSpPr/>
      </dsp:nvSpPr>
      <dsp:spPr>
        <a:xfrm>
          <a:off x="7950472" y="570674"/>
          <a:ext cx="2942747" cy="117709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Specifická pravidla pro žadatele a příjemce</a:t>
          </a:r>
          <a:endParaRPr lang="cs-CZ" sz="2000" kern="1200" dirty="0"/>
        </a:p>
      </dsp:txBody>
      <dsp:txXfrm>
        <a:off x="8539021" y="570674"/>
        <a:ext cx="1765649" cy="1177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2663" y="469456"/>
          <a:ext cx="2969879" cy="11879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Kyjovské Slovácko v pohybu, z.s.</a:t>
          </a:r>
          <a:endParaRPr lang="cs-CZ" sz="2000" kern="1200" dirty="0"/>
        </a:p>
      </dsp:txBody>
      <dsp:txXfrm>
        <a:off x="596639" y="469456"/>
        <a:ext cx="1781928" cy="1187951"/>
      </dsp:txXfrm>
    </dsp:sp>
    <dsp:sp modelId="{51388743-F093-4616-89E4-9987F11DF835}">
      <dsp:nvSpPr>
        <dsp:cNvPr id="0" name=""/>
        <dsp:cNvSpPr/>
      </dsp:nvSpPr>
      <dsp:spPr>
        <a:xfrm>
          <a:off x="2677993" y="469456"/>
          <a:ext cx="2969879" cy="1187951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Výzva Kyjovského Slovácka v pohybu, z.s</a:t>
          </a:r>
          <a:r>
            <a:rPr lang="cs-CZ" sz="1700" kern="1200" dirty="0" smtClean="0"/>
            <a:t>.</a:t>
          </a:r>
          <a:endParaRPr lang="cs-CZ" sz="1700" kern="1200" dirty="0"/>
        </a:p>
      </dsp:txBody>
      <dsp:txXfrm>
        <a:off x="3271969" y="469456"/>
        <a:ext cx="1781928" cy="1187951"/>
      </dsp:txXfrm>
    </dsp:sp>
    <dsp:sp modelId="{2E4CCE9D-4FE1-4CED-A355-B7C462D720FE}">
      <dsp:nvSpPr>
        <dsp:cNvPr id="0" name=""/>
        <dsp:cNvSpPr/>
      </dsp:nvSpPr>
      <dsp:spPr>
        <a:xfrm>
          <a:off x="5350885" y="469456"/>
          <a:ext cx="2969879" cy="1187951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6.výzva MAS Kyjovské Slovácko v pohybu-IROP-</a:t>
          </a:r>
          <a:r>
            <a:rPr lang="cs-CZ" sz="1600" b="1" kern="1200" dirty="0" err="1" smtClean="0"/>
            <a:t>Deinstitucionalizace</a:t>
          </a:r>
          <a:r>
            <a:rPr lang="cs-CZ" sz="1600" b="1" kern="1200" dirty="0" smtClean="0"/>
            <a:t> psychiatrické péče</a:t>
          </a:r>
          <a:endParaRPr lang="cs-CZ" sz="1600" kern="1200" dirty="0"/>
        </a:p>
      </dsp:txBody>
      <dsp:txXfrm>
        <a:off x="5944861" y="469456"/>
        <a:ext cx="1781928" cy="1187951"/>
      </dsp:txXfrm>
    </dsp:sp>
    <dsp:sp modelId="{D8469497-5EF4-482B-901E-5904A300B1C7}">
      <dsp:nvSpPr>
        <dsp:cNvPr id="0" name=""/>
        <dsp:cNvSpPr/>
      </dsp:nvSpPr>
      <dsp:spPr>
        <a:xfrm>
          <a:off x="8023776" y="469456"/>
          <a:ext cx="2969879" cy="11879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Dokument výzvy, přílohy, interní postupy</a:t>
          </a:r>
          <a:endParaRPr lang="cs-CZ" sz="2000" kern="1200" dirty="0"/>
        </a:p>
      </dsp:txBody>
      <dsp:txXfrm>
        <a:off x="8617752" y="469456"/>
        <a:ext cx="1781928" cy="1187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39F93-2054-457B-AF6D-45B3563E5683}">
      <dsp:nvSpPr>
        <dsp:cNvPr id="0" name=""/>
        <dsp:cNvSpPr/>
      </dsp:nvSpPr>
      <dsp:spPr>
        <a:xfrm>
          <a:off x="500" y="781386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Projekt – Způsobilé výdaje</a:t>
          </a:r>
          <a:endParaRPr lang="cs-CZ" sz="1900" kern="1200" dirty="0"/>
        </a:p>
      </dsp:txBody>
      <dsp:txXfrm>
        <a:off x="29482" y="810368"/>
        <a:ext cx="1921050" cy="931543"/>
      </dsp:txXfrm>
    </dsp:sp>
    <dsp:sp modelId="{4B767FCB-EC3C-4F5B-AC6D-C93BE5BC1FA3}">
      <dsp:nvSpPr>
        <dsp:cNvPr id="0" name=""/>
        <dsp:cNvSpPr/>
      </dsp:nvSpPr>
      <dsp:spPr>
        <a:xfrm rot="19457599">
          <a:off x="1887885" y="956764"/>
          <a:ext cx="974865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974865" y="3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50946" y="967285"/>
        <a:ext cx="48743" cy="48743"/>
      </dsp:txXfrm>
    </dsp:sp>
    <dsp:sp modelId="{69B9996E-0BF7-4218-BF5D-CAA347E4237F}">
      <dsp:nvSpPr>
        <dsp:cNvPr id="0" name=""/>
        <dsp:cNvSpPr/>
      </dsp:nvSpPr>
      <dsp:spPr>
        <a:xfrm>
          <a:off x="2771120" y="212420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Přímé náklady – hlavní aktivity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85 %</a:t>
          </a:r>
          <a:endParaRPr lang="cs-CZ" sz="1900" kern="1200" dirty="0"/>
        </a:p>
      </dsp:txBody>
      <dsp:txXfrm>
        <a:off x="2800102" y="241402"/>
        <a:ext cx="1921050" cy="931543"/>
      </dsp:txXfrm>
    </dsp:sp>
    <dsp:sp modelId="{3EA5F9DF-588F-4FDF-A191-A457C7B61858}">
      <dsp:nvSpPr>
        <dsp:cNvPr id="0" name=""/>
        <dsp:cNvSpPr/>
      </dsp:nvSpPr>
      <dsp:spPr>
        <a:xfrm rot="2142401">
          <a:off x="1887885" y="1525731"/>
          <a:ext cx="974865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974865" y="3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50946" y="1536252"/>
        <a:ext cx="48743" cy="48743"/>
      </dsp:txXfrm>
    </dsp:sp>
    <dsp:sp modelId="{D1B5ACF4-C4D2-495F-85C5-FEC8DE80402F}">
      <dsp:nvSpPr>
        <dsp:cNvPr id="0" name=""/>
        <dsp:cNvSpPr/>
      </dsp:nvSpPr>
      <dsp:spPr>
        <a:xfrm>
          <a:off x="2771120" y="1350353"/>
          <a:ext cx="1979014" cy="9895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Nepřímé náklady – vedlejší aktivity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15 %</a:t>
          </a:r>
          <a:endParaRPr lang="cs-CZ" sz="1900" kern="1200" dirty="0"/>
        </a:p>
      </dsp:txBody>
      <dsp:txXfrm>
        <a:off x="2800102" y="1379335"/>
        <a:ext cx="1921050" cy="93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E094-5415-4084-9BA5-239234D0FAA3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9AE3-D331-48B1-A738-E5393518EC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7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A) Zřizování nových či rekonstrukce stávajících zařízení pro poskytování komunitní péče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B) Vybavení mobilních komunitních týmů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9AE3-D331-48B1-A738-E5393518EC5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87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2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28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7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3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9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ABB2-CCFD-466F-878B-BA7A8CFC5BF1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7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kdo-jsme" TargetMode="External"/><Relationship Id="rId2" Type="http://schemas.openxmlformats.org/officeDocument/2006/relationships/hyperlink" Target="http://nsmascr.cz/o-nas/mistni-akcni-skupin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3-vyzva-irop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/Seznam/Vyzva-c-71-Deinstitucionalizace-psychiatricke-pece" TargetMode="External"/><Relationship Id="rId2" Type="http://schemas.openxmlformats.org/officeDocument/2006/relationships/hyperlink" Target="https://www.kyjovske-slovacko.com/cs/6-vyzva-irop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kolarik@kyjovske-slovacko.com" TargetMode="External"/><Relationship Id="rId2" Type="http://schemas.openxmlformats.org/officeDocument/2006/relationships/hyperlink" Target="mailto:hanahornakova@kyjovske-slovack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údaje: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7688"/>
            <a:ext cx="10515600" cy="457927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Datum zahájení příjmu žádostí: 		1. </a:t>
            </a:r>
            <a:r>
              <a:rPr lang="cs-CZ" dirty="0"/>
              <a:t>2</a:t>
            </a:r>
            <a:r>
              <a:rPr lang="cs-CZ" dirty="0" smtClean="0">
                <a:solidFill>
                  <a:schemeClr val="tx1"/>
                </a:solidFill>
              </a:rPr>
              <a:t>. 2019; </a:t>
            </a:r>
            <a:r>
              <a:rPr lang="cs-CZ" dirty="0" smtClean="0">
                <a:solidFill>
                  <a:schemeClr val="tx1"/>
                </a:solidFill>
              </a:rPr>
              <a:t>0:00 hod.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Datum ukončení příjmu žádostí: 		</a:t>
            </a:r>
            <a:r>
              <a:rPr lang="cs-CZ" dirty="0" smtClean="0">
                <a:solidFill>
                  <a:schemeClr val="tx1"/>
                </a:solidFill>
              </a:rPr>
              <a:t>30. </a:t>
            </a:r>
            <a:r>
              <a:rPr lang="cs-CZ" dirty="0"/>
              <a:t>4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smtClean="0">
                <a:solidFill>
                  <a:schemeClr val="tx1"/>
                </a:solidFill>
              </a:rPr>
              <a:t>2019; 0:00 hod.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Datum zahájení realizace projektu: 		1. 1. 2014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Datum pro ukončení realizace:		</a:t>
            </a:r>
            <a:r>
              <a:rPr lang="cs-CZ" dirty="0" smtClean="0"/>
              <a:t>30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/>
              <a:t>6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smtClean="0">
                <a:solidFill>
                  <a:schemeClr val="tx1"/>
                </a:solidFill>
              </a:rPr>
              <a:t>2022	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Alokace (CZV):				</a:t>
            </a:r>
            <a:r>
              <a:rPr lang="cs-CZ" dirty="0"/>
              <a:t>7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000 000 Kč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Maximální výše způsobilých výdajů:	</a:t>
            </a:r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/>
              <a:t>0</a:t>
            </a:r>
            <a:r>
              <a:rPr lang="cs-CZ" dirty="0" smtClean="0">
                <a:solidFill>
                  <a:schemeClr val="tx1"/>
                </a:solidFill>
              </a:rPr>
              <a:t>00 </a:t>
            </a:r>
            <a:r>
              <a:rPr lang="cs-CZ" dirty="0" smtClean="0">
                <a:solidFill>
                  <a:schemeClr val="tx1"/>
                </a:solidFill>
              </a:rPr>
              <a:t>000 Kč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Minimální výše způsobilých výdajů: 	50 000 Kč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Výše podpory:				95 %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Forma financování:				ex – post financování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2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Území realizace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Kyjovského Slovácka v pohybu, z.s. vymezené ve schválené strategii CLLD regionu Kyjovské Slovácko na období 2014 - 2020.</a:t>
            </a:r>
          </a:p>
          <a:p>
            <a:r>
              <a:rPr lang="cs-CZ" dirty="0" smtClean="0"/>
              <a:t>Výdaje spojené s realizací projektu za hranicí území MAS jsou vždy nezpůsobilé.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2" y="3798277"/>
            <a:ext cx="4256314" cy="27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933950"/>
          </a:xfrm>
        </p:spPr>
        <p:txBody>
          <a:bodyPr>
            <a:noAutofit/>
          </a:bodyPr>
          <a:lstStyle/>
          <a:p>
            <a:r>
              <a:rPr lang="cs-CZ" sz="2400" dirty="0" smtClean="0"/>
              <a:t>obce,</a:t>
            </a:r>
            <a:r>
              <a:rPr lang="cs-CZ" sz="2400" dirty="0"/>
              <a:t> organizace zřizované obcemi</a:t>
            </a:r>
            <a:r>
              <a:rPr lang="cs-CZ" sz="2400" dirty="0" smtClean="0"/>
              <a:t>,</a:t>
            </a:r>
            <a:r>
              <a:rPr lang="cs-CZ" sz="2400" dirty="0"/>
              <a:t> organizace zakládané obcemi</a:t>
            </a:r>
            <a:r>
              <a:rPr lang="cs-CZ" sz="2400" dirty="0" smtClean="0"/>
              <a:t>,</a:t>
            </a:r>
            <a:endParaRPr lang="cs-CZ" sz="2400" dirty="0"/>
          </a:p>
          <a:p>
            <a:r>
              <a:rPr lang="cs-CZ" sz="2400" dirty="0" smtClean="0"/>
              <a:t>dobrovolné </a:t>
            </a:r>
            <a:r>
              <a:rPr lang="cs-CZ" sz="2400" dirty="0"/>
              <a:t>svazky obcí</a:t>
            </a:r>
            <a:r>
              <a:rPr lang="cs-CZ" sz="2400" dirty="0" smtClean="0"/>
              <a:t>,</a:t>
            </a:r>
            <a:r>
              <a:rPr lang="cs-CZ" sz="2400" dirty="0"/>
              <a:t> organizace zřizované dobrovolnými svazky obcí</a:t>
            </a:r>
            <a:r>
              <a:rPr lang="cs-CZ" sz="2400" dirty="0" smtClean="0"/>
              <a:t>,</a:t>
            </a:r>
            <a:r>
              <a:rPr lang="cs-CZ" sz="2400" dirty="0"/>
              <a:t> organizace zakládané dobrovolnými svazky obcí</a:t>
            </a:r>
            <a:r>
              <a:rPr lang="cs-CZ" sz="2400" dirty="0" smtClean="0"/>
              <a:t>,</a:t>
            </a:r>
            <a:endParaRPr lang="cs-CZ" sz="2400" dirty="0"/>
          </a:p>
          <a:p>
            <a:r>
              <a:rPr lang="cs-CZ" sz="2400" dirty="0" smtClean="0"/>
              <a:t>organizace </a:t>
            </a:r>
            <a:r>
              <a:rPr lang="cs-CZ" sz="2400" dirty="0"/>
              <a:t>zřizované </a:t>
            </a:r>
            <a:r>
              <a:rPr lang="cs-CZ" sz="2400" dirty="0" smtClean="0"/>
              <a:t>kraji, organizace </a:t>
            </a:r>
            <a:r>
              <a:rPr lang="cs-CZ" sz="2400" dirty="0"/>
              <a:t>zakládané kraji,</a:t>
            </a:r>
          </a:p>
          <a:p>
            <a:r>
              <a:rPr lang="cs-CZ" sz="2400" dirty="0" smtClean="0"/>
              <a:t>nestátní </a:t>
            </a:r>
            <a:r>
              <a:rPr lang="cs-CZ" sz="2400" dirty="0"/>
              <a:t>neziskové organizace,</a:t>
            </a:r>
          </a:p>
          <a:p>
            <a:r>
              <a:rPr lang="cs-CZ" sz="2400" dirty="0" smtClean="0"/>
              <a:t>církve, církevní </a:t>
            </a:r>
            <a:r>
              <a:rPr lang="cs-CZ" sz="2400" dirty="0"/>
              <a:t>organizace,</a:t>
            </a:r>
          </a:p>
          <a:p>
            <a:r>
              <a:rPr lang="cs-CZ" sz="2400" dirty="0" smtClean="0"/>
              <a:t>obchodní </a:t>
            </a:r>
            <a:r>
              <a:rPr lang="cs-CZ" sz="2400" dirty="0"/>
              <a:t>společnosti poskytující veřejnou službu v oblasti zdravotní péče podle zákona č. 372/2011 Sb., o zdravotních službách a podmínkách jejich poskytování, ve znění pozdějších předpisů,</a:t>
            </a:r>
          </a:p>
          <a:p>
            <a:r>
              <a:rPr lang="cs-CZ" sz="2400" dirty="0" smtClean="0"/>
              <a:t>další </a:t>
            </a:r>
            <a:r>
              <a:rPr lang="cs-CZ" sz="2400" dirty="0"/>
              <a:t>subjekty poskytující veřejnou službu v oblasti zdravotní péče podle zákona č. 372/2011 Sb., o zdravotních službách a podmínkách jejich poskytování, ve znění pozdějších předpisů.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6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</a:t>
            </a:r>
            <a:r>
              <a:rPr lang="cs-CZ" b="1" dirty="0" smtClean="0">
                <a:solidFill>
                  <a:schemeClr val="tx1"/>
                </a:solidFill>
              </a:rPr>
              <a:t>žadatelé -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781550"/>
          </a:xfrm>
        </p:spPr>
        <p:txBody>
          <a:bodyPr>
            <a:noAutofit/>
          </a:bodyPr>
          <a:lstStyle/>
          <a:p>
            <a:r>
              <a:rPr lang="cs-CZ" b="1" dirty="0"/>
              <a:t>Žadatel musí být v době podání žádosti o podporu poskytovatelem zdravotních služeb dle zákona č. 372/2011 Sb., o zdravotních službách a podmínkách jejich poskytování (zákon o zdravotních službách), ve znění pozdějších předpisů. 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sz="2400" dirty="0"/>
              <a:t>Pokud žadatel nemůže z důvodu právní subjektivity (např. kraj, obec, dobrovolný svazek obcí, církev) disponovat oprávněním k poskytování služeb dle zákona č. 372/2011 Sb., doloží z důvodu zachování rovného přístupu oprávnění nebo registraci k poskytování zdravotních služeb dle zákona č. 372/2011 Sb. pro subjekt, který bude zdravotní služby vykonávat</a:t>
            </a:r>
            <a:r>
              <a:rPr lang="cs-CZ" dirty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7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</a:t>
            </a:r>
            <a:r>
              <a:rPr lang="cs-CZ" b="1" dirty="0" smtClean="0">
                <a:solidFill>
                  <a:schemeClr val="tx1"/>
                </a:solidFill>
              </a:rPr>
              <a:t>žadatelé -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781550"/>
          </a:xfrm>
        </p:spPr>
        <p:txBody>
          <a:bodyPr>
            <a:noAutofit/>
          </a:bodyPr>
          <a:lstStyle/>
          <a:p>
            <a:r>
              <a:rPr lang="cs-CZ" dirty="0"/>
              <a:t>Obchodní korporace a nestátní neziskové </a:t>
            </a:r>
            <a:r>
              <a:rPr lang="cs-CZ" dirty="0" smtClean="0"/>
              <a:t>organizace </a:t>
            </a:r>
            <a:r>
              <a:rPr lang="cs-CZ" dirty="0"/>
              <a:t>uvedou v MS2014+ (viz příloha č. 1 </a:t>
            </a:r>
            <a:r>
              <a:rPr lang="cs-CZ" dirty="0" smtClean="0"/>
              <a:t>Specifických pravidel) informace </a:t>
            </a:r>
            <a:r>
              <a:rPr lang="cs-CZ" dirty="0"/>
              <a:t>o své vlastnické a ovládací struktuře v rozsahu § 14 odst. 3 písm. e) rozpočtových pravidel. V žádosti uvedou: </a:t>
            </a:r>
          </a:p>
          <a:p>
            <a:pPr lvl="1"/>
            <a:r>
              <a:rPr lang="cs-CZ" dirty="0" smtClean="0"/>
              <a:t>osoby </a:t>
            </a:r>
            <a:r>
              <a:rPr lang="cs-CZ" dirty="0"/>
              <a:t>jednající jménem žadatele s uvedením, zda jednají jako jeho statutární orgán nebo jednají na základě udělené plné moci, </a:t>
            </a:r>
          </a:p>
          <a:p>
            <a:pPr lvl="1"/>
            <a:r>
              <a:rPr lang="cs-CZ" dirty="0" smtClean="0"/>
              <a:t>osoby </a:t>
            </a:r>
            <a:r>
              <a:rPr lang="cs-CZ" dirty="0"/>
              <a:t>s podílem v právnické osobě žadatele, </a:t>
            </a:r>
          </a:p>
          <a:p>
            <a:pPr lvl="1"/>
            <a:r>
              <a:rPr lang="cs-CZ" dirty="0" smtClean="0"/>
              <a:t>osoby</a:t>
            </a:r>
            <a:r>
              <a:rPr lang="cs-CZ" dirty="0"/>
              <a:t>, v nichž má žadatel podíl, a výši tohoto podílu.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Cílové skupiny: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Osoby s duševními poruchami a poruchami chování a jejich rodiny.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0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85775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/>
              <a:t>Podporován bude nákup, rekonstrukce, či výstavba objektů, zařízení a vybavení za účelem podpory </a:t>
            </a:r>
            <a:r>
              <a:rPr lang="cs-CZ" b="1" dirty="0"/>
              <a:t>komunitní </a:t>
            </a:r>
            <a:r>
              <a:rPr lang="cs-CZ" b="1" dirty="0" err="1"/>
              <a:t>deinstitucionalizované</a:t>
            </a:r>
            <a:r>
              <a:rPr lang="cs-CZ" b="1" dirty="0"/>
              <a:t> péče</a:t>
            </a:r>
            <a:r>
              <a:rPr lang="cs-CZ" dirty="0"/>
              <a:t> </a:t>
            </a:r>
            <a:r>
              <a:rPr lang="cs-CZ" b="1" dirty="0"/>
              <a:t>o duševně nemocné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b="1" dirty="0"/>
              <a:t>Hlavní podporované </a:t>
            </a:r>
            <a:r>
              <a:rPr lang="cs-CZ" b="1" dirty="0" smtClean="0"/>
              <a:t>aktivity</a:t>
            </a:r>
            <a:r>
              <a:rPr lang="cs-CZ" b="1" dirty="0"/>
              <a:t> (min. 85 % </a:t>
            </a:r>
            <a:r>
              <a:rPr lang="cs-CZ" b="1" dirty="0" smtClean="0"/>
              <a:t>celkových </a:t>
            </a:r>
            <a:r>
              <a:rPr lang="cs-CZ" b="1" dirty="0"/>
              <a:t>způsobilých výdajů</a:t>
            </a:r>
            <a:r>
              <a:rPr lang="cs-CZ" b="1" dirty="0" smtClean="0"/>
              <a:t>):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) Zřizování nových či rekonstrukce stávajících zařízení pro poskytování komunitní péče:</a:t>
            </a:r>
          </a:p>
          <a:p>
            <a:pPr lvl="1"/>
            <a:r>
              <a:rPr lang="cs-CZ" dirty="0" smtClean="0"/>
              <a:t>Centra </a:t>
            </a:r>
            <a:r>
              <a:rPr lang="cs-CZ" dirty="0"/>
              <a:t>duševního zdraví,</a:t>
            </a:r>
          </a:p>
          <a:p>
            <a:pPr lvl="1"/>
            <a:r>
              <a:rPr lang="cs-CZ" dirty="0" smtClean="0"/>
              <a:t>Stacionáře se zaměřením na psychoterapeutické služby (limit 5 mil. Kč)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Psychiatrické </a:t>
            </a:r>
            <a:r>
              <a:rPr lang="cs-CZ" dirty="0"/>
              <a:t>ambulance s rozšířenou </a:t>
            </a:r>
            <a:r>
              <a:rPr lang="cs-CZ" dirty="0" smtClean="0"/>
              <a:t>péčí (limit 5 mil. Kč)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cs-CZ" dirty="0" smtClean="0"/>
              <a:t>Podporovanou aktivitou je rovněž pořízení a modernizace přímo souvisejícího přístrojového vybavení, věcného vybavení, nábytku, zdravotnických prostředků, technologií včetně informačních technologií. </a:t>
            </a:r>
          </a:p>
        </p:txBody>
      </p:sp>
    </p:spTree>
    <p:extLst>
      <p:ext uri="{BB962C8B-B14F-4D97-AF65-F5344CB8AC3E}">
        <p14:creationId xmlns:p14="http://schemas.microsoft.com/office/powerpoint/2010/main" val="2332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</a:t>
            </a:r>
            <a:r>
              <a:rPr lang="cs-CZ" b="1" dirty="0" smtClean="0"/>
              <a:t>aktivity – Centra duševního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Centra duševního zdraví jsou centra specializované péče zaměřená na péči o vybrané skupiny duševně nemocných pacientů (klientů). Funkcí CDZ je prevence hospitalizací či jejich zkracování, včasný záchyt rozvoje vážného onemocnění, nápomoc k reintegraci dlouhodobě hospitalizovaných do běžné komunity, podpora rodinných příslušníků či další činnosti v komunitě. Za tímto účelem Centrum duševního zdraví jednak vytváří potřebné programy, jednak zajišťuje v rámci své spádové oblasti funkční propojení komunitní, ambulantní a lůžkové péče. </a:t>
            </a:r>
          </a:p>
          <a:p>
            <a:r>
              <a:rPr lang="cs-CZ" dirty="0"/>
              <a:t>Tým Centra duševního zdraví pracuje v komunitě formou případového vedení a poskytuje flexibilní, individualizovanou službu cílové skupině klientů ze spádové oblasti bez čekací doby. </a:t>
            </a:r>
            <a:endParaRPr lang="cs-CZ" dirty="0" smtClean="0"/>
          </a:p>
          <a:p>
            <a:r>
              <a:rPr lang="cs-CZ" dirty="0"/>
              <a:t>K zajištění hlavního cíle, maximální společenské integraci a zotavení klinického i sociálního (</a:t>
            </a:r>
            <a:r>
              <a:rPr lang="cs-CZ" dirty="0" err="1"/>
              <a:t>recovery</a:t>
            </a:r>
            <a:r>
              <a:rPr lang="cs-CZ" dirty="0"/>
              <a:t>) klientů CDZ spolupracuje ve svém regionu s dalšími službami potřebnými subjekty a jak specializovanými, tak těmi, které jsou určeny pro běžnou populaci v oblasti zaměstnání, vzdělávání, bydlení, volnočasových aktivit aj. </a:t>
            </a:r>
          </a:p>
          <a:p>
            <a:r>
              <a:rPr lang="cs-CZ" dirty="0"/>
              <a:t>Služby CDZ jsou službami zdravotně sociálními, které poskytuje jeden společný tým. CDZ poskytuje mobilní, ambulantní a denní služby. Péče je nepřetržitá, při dobře fungující komunitní péči významně klesá potřeba dlouhodobých hospitalizací. </a:t>
            </a:r>
          </a:p>
          <a:p>
            <a:r>
              <a:rPr lang="cs-CZ" dirty="0"/>
              <a:t>Standard služby Centra duševního zdraví pro cílovou skupinu vážně duševně nemocných, tzv. SMI (</a:t>
            </a:r>
            <a:r>
              <a:rPr lang="cs-CZ" dirty="0" err="1"/>
              <a:t>serious</a:t>
            </a:r>
            <a:r>
              <a:rPr lang="cs-CZ" dirty="0"/>
              <a:t>/severe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/>
              <a:t>) byl uveřejněn ve věstníku MZČR č. 5/2016.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528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aktivity </a:t>
            </a:r>
            <a:r>
              <a:rPr lang="cs-CZ" b="1" dirty="0" smtClean="0"/>
              <a:t>– Stacionáře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Stacionářem se zaměřením na psychoterapeutické služby se pro potřeby této výzvy se rozumí stacionární péče jako druh ambulantní zdravotní péče o duševně nemocné, jejímž účelem je poskytování zdravotní péče duševně nemocným pacientům, jejichž zdravotní stav vyžaduje opakované denní poskytování ambulantní péče podle zákona č. 372/2011 Sb., o zdravotních službách a podmínkách jejich poskytování, ve znění pozdějších předpisů.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028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aktivity </a:t>
            </a:r>
            <a:r>
              <a:rPr lang="cs-CZ" b="1" dirty="0"/>
              <a:t>– Psychiatrické</a:t>
            </a:r>
            <a:r>
              <a:rPr lang="pt-BR" b="1" dirty="0"/>
              <a:t> </a:t>
            </a:r>
            <a:r>
              <a:rPr lang="pt-BR" b="1" dirty="0"/>
              <a:t>ambulance s rozšířenou péčí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Tým ambulance s rozšířenou péčí zahrnuje odborníky na poskytování několika různých služeb pro duševně nemocné. Pracovníci ambulance s rozšířenou péčí spolupracují na principech multidisciplinární spolupráce. Ambulance s rozšířenou péčí má regionální odpovědnost za pacienty diagnostických skupin, na které je specializovaná. </a:t>
            </a:r>
          </a:p>
          <a:p>
            <a:r>
              <a:rPr lang="cs-CZ" dirty="0"/>
              <a:t>Ambulance s rozšířenou péčí je všeobecně zaměřená nebo specializovaná například na </a:t>
            </a:r>
            <a:r>
              <a:rPr lang="cs-CZ" dirty="0" err="1"/>
              <a:t>gerontopsychiatrii</a:t>
            </a:r>
            <a:r>
              <a:rPr lang="cs-CZ" dirty="0"/>
              <a:t>, </a:t>
            </a:r>
            <a:r>
              <a:rPr lang="cs-CZ" dirty="0" err="1"/>
              <a:t>adiktologii</a:t>
            </a:r>
            <a:r>
              <a:rPr lang="cs-CZ" dirty="0"/>
              <a:t>, </a:t>
            </a:r>
            <a:r>
              <a:rPr lang="cs-CZ" dirty="0" err="1"/>
              <a:t>pedopsychiatrii</a:t>
            </a:r>
            <a:r>
              <a:rPr lang="cs-CZ" dirty="0"/>
              <a:t> nebo poruchy příjmu potravy. </a:t>
            </a:r>
          </a:p>
          <a:p>
            <a:r>
              <a:rPr lang="cs-CZ" dirty="0"/>
              <a:t>Součástí služeb ambulance s rozšířenou péčí jsou služby terénních psychiatrických sester. Další služby jako například služby klinického psychologa, služby psychoterapeutické nebo denní stacionář jsou poskytovány buď přímo ambulancí, nebo ambulance na základě smluv s jinými poskytovateli tuto péči zajistí</a:t>
            </a:r>
            <a:r>
              <a:rPr lang="cs-CZ" dirty="0" smtClean="0"/>
              <a:t>.</a:t>
            </a:r>
          </a:p>
          <a:p>
            <a:r>
              <a:rPr lang="cs-CZ" dirty="0"/>
              <a:t>Počet pacientů je limitován reálnou kapacitou služeb tak, aby byla zajištěna dostatečná péče. Zároveň ambulance předává pacienta do jiných forem péče, pokud jsou pro něj vhodnější. </a:t>
            </a:r>
          </a:p>
          <a:p>
            <a:r>
              <a:rPr lang="cs-CZ" dirty="0"/>
              <a:t>Psychiatrické ambulance s rozšířenou péčí poskytující rozšířené ambulantní služby v péči o osoby s duševním onemocněním - v souladu se zákonem č. 372/2011 Sb., o zdravotních službách a podmínkách jejich poskytování se jedná o poskytovatele zdravotních služeb formou ambulantní péče v odbornostech podle Standardu ambulantní psychiatrické péče a rozšířené ambulantní péče o osoby s duševním onemocněním uveřejněném ve věstníku MZČR č. 5/2016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1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0484" y="4381081"/>
            <a:ext cx="12292484" cy="2642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88" y="224528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Seminář pro žadatele</a:t>
            </a:r>
            <a:endParaRPr lang="cs-CZ" sz="54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224528"/>
            <a:ext cx="2151109" cy="1162146"/>
          </a:xfrm>
        </p:spPr>
      </p:pic>
      <p:sp>
        <p:nvSpPr>
          <p:cNvPr id="5" name="TextovéPole 4"/>
          <p:cNvSpPr txBox="1"/>
          <p:nvPr/>
        </p:nvSpPr>
        <p:spPr>
          <a:xfrm>
            <a:off x="683288" y="1803706"/>
            <a:ext cx="10369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6.výzva MAS Kyjovské Slovácko v pohybu-IROP-</a:t>
            </a:r>
            <a:r>
              <a:rPr lang="cs-CZ" sz="3200" b="1" dirty="0" err="1"/>
              <a:t>Deinstitucionalizace</a:t>
            </a:r>
            <a:r>
              <a:rPr lang="cs-CZ" sz="3200" b="1" dirty="0"/>
              <a:t> psychiatrické péče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2" y="5702439"/>
            <a:ext cx="7451753" cy="12285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52460" y="6024312"/>
            <a:ext cx="24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8</a:t>
            </a:r>
            <a:r>
              <a:rPr lang="cs-CZ" sz="3200" dirty="0" smtClean="0"/>
              <a:t>. </a:t>
            </a:r>
            <a:r>
              <a:rPr lang="cs-CZ" sz="3200" dirty="0"/>
              <a:t>2</a:t>
            </a:r>
            <a:r>
              <a:rPr lang="cs-CZ" sz="3200" dirty="0" smtClean="0"/>
              <a:t>. 2019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70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dirty="0"/>
              <a:t>Hlavní podporované aktivity (min. 85 % celkových způsobilých výdajů</a:t>
            </a:r>
            <a:r>
              <a:rPr lang="cs-CZ" b="1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B) Vybavení mobilních komunitních týmů</a:t>
            </a:r>
          </a:p>
          <a:p>
            <a:pPr lvl="1">
              <a:spcAft>
                <a:spcPts val="1200"/>
              </a:spcAft>
            </a:pPr>
            <a:r>
              <a:rPr lang="cs-CZ" dirty="0"/>
              <a:t>Podpora zařízení a vybavení mobilních komunitních </a:t>
            </a:r>
            <a:r>
              <a:rPr lang="cs-CZ" dirty="0" smtClean="0"/>
              <a:t>týmů (limit 5 mil. Kč)</a:t>
            </a:r>
          </a:p>
          <a:p>
            <a:pPr marL="85725" lvl="1" indent="0">
              <a:buNone/>
            </a:pPr>
            <a:r>
              <a:rPr lang="cs-CZ" sz="2000" dirty="0"/>
              <a:t>Podporovanou aktivitou je pořízení dopravních prostředků pro poskytování služeb v terénu a výdaje na informační technologie (hardware a software) pro poskytování služeb v komunitě. </a:t>
            </a:r>
            <a:endParaRPr lang="cs-CZ" sz="2000" dirty="0"/>
          </a:p>
          <a:p>
            <a:pPr marL="0" indent="0">
              <a:spcAft>
                <a:spcPts val="600"/>
              </a:spcAft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92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</a:t>
            </a:r>
            <a:r>
              <a:rPr lang="cs-CZ" b="1" dirty="0" smtClean="0"/>
              <a:t>aktivity – Mobilní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Mobilní komunitní tým je minimálně 4 členný a je v něm vždy zastoupen psychiatr (min. 0,5 úvazku) se specializací odpovídající zaměření týmu, psychiatrická sestra (min. 1 úvazky) a další minimálně dvě odbornosti z oblasti péče o duševně nemocné (například všeobecná sestra a psycholog). </a:t>
            </a:r>
          </a:p>
          <a:p>
            <a:r>
              <a:rPr lang="cs-CZ" dirty="0"/>
              <a:t>Komunitní týmy jsou většinou děleny podle typů klientů na komunitní týmy pro děti a adolescenty, dospělé, osoby s problematikou závislosti, osoby s </a:t>
            </a:r>
            <a:r>
              <a:rPr lang="cs-CZ" dirty="0" err="1"/>
              <a:t>gerontopsychiatrickou</a:t>
            </a:r>
            <a:r>
              <a:rPr lang="cs-CZ" dirty="0"/>
              <a:t> problematikou, případně další více specializované týmy. </a:t>
            </a:r>
          </a:p>
          <a:p>
            <a:r>
              <a:rPr lang="cs-CZ" dirty="0"/>
              <a:t>Vždy se jedná se o multidisciplinární týmy, které fungují v komunitě a svou činností propojují různé složky péče od psychiatrických lůžkových až po sociální rezidenční (chráněné bydlení, domy na půli cesty). Komunitní týmy intenzivně celodenně pracují i s těžkými případy a kombinují metody případového vedení, krizové intervence, psychiatrické domácí péče či dalších adekvátních aktivit a programů, dle cílové skupiny týmu. Hlavním cílem komunitního týmu je poskytovat služby v přirozeném prostředí klienta a předcházení stavům, které by vyžadovaly hospitalizaci. </a:t>
            </a:r>
          </a:p>
          <a:p>
            <a:r>
              <a:rPr lang="cs-CZ" dirty="0"/>
              <a:t>Komunitní týmy úzce spolupracují s poskytovateli všech zdravotních i sociálních služeb pro duševně nemocné a poskytují svým klientům a jejich rodinám podporu v běžných situacích života v jejich přirozeném prostředí a v komunitě. Pokud dojde k hospitalizaci klienta, aktivně spolupracují s lůžkovými zařízeními v průběhu pobytu na lůžku a vytvářejí předpoklady pro rychlý a úspěšný návrat klienta zpět do domácího prostředí.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67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2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Vedlejší podporované aktivity (max. 15 % celkových způsobilých výdajů</a:t>
            </a:r>
            <a:r>
              <a:rPr lang="cs-CZ" b="1" dirty="0" smtClean="0"/>
              <a:t>)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související stavební dokumentace, EIA, </a:t>
            </a:r>
          </a:p>
          <a:p>
            <a:r>
              <a:rPr lang="cs-CZ" dirty="0" smtClean="0"/>
              <a:t>zabezpečení </a:t>
            </a:r>
            <a:r>
              <a:rPr lang="cs-CZ" dirty="0"/>
              <a:t>výstavby (autorský dozor, technický dozor investora, BOZP), </a:t>
            </a:r>
          </a:p>
          <a:p>
            <a:r>
              <a:rPr lang="cs-CZ" dirty="0" smtClean="0"/>
              <a:t>pořízení </a:t>
            </a:r>
            <a:r>
              <a:rPr lang="cs-CZ" dirty="0"/>
              <a:t>bezpečnostních prvků a zařízení u vstupu do budov, </a:t>
            </a:r>
          </a:p>
          <a:p>
            <a:r>
              <a:rPr lang="cs-CZ" dirty="0" smtClean="0"/>
              <a:t>úpravy </a:t>
            </a:r>
            <a:r>
              <a:rPr lang="cs-CZ" dirty="0"/>
              <a:t>zeleně a venkovního prostranství v rámci areálu poskytovatele psychiatrické péče, </a:t>
            </a:r>
          </a:p>
          <a:p>
            <a:r>
              <a:rPr lang="cs-CZ" dirty="0" smtClean="0"/>
              <a:t>parkovací </a:t>
            </a:r>
            <a:r>
              <a:rPr lang="cs-CZ" dirty="0"/>
              <a:t>místa určená pro automobily, </a:t>
            </a:r>
          </a:p>
          <a:p>
            <a:r>
              <a:rPr lang="cs-CZ" dirty="0" smtClean="0"/>
              <a:t>demolice </a:t>
            </a:r>
            <a:r>
              <a:rPr lang="cs-CZ" dirty="0"/>
              <a:t>objektů, jejichž odstranění souvisí s realizací projektu, </a:t>
            </a:r>
          </a:p>
          <a:p>
            <a:r>
              <a:rPr lang="cs-CZ" dirty="0" smtClean="0"/>
              <a:t>instruktáž </a:t>
            </a:r>
            <a:r>
              <a:rPr lang="cs-CZ" dirty="0"/>
              <a:t>personálu podle zákona č. 268/2014 Sb., o zdravotnických prostředcích,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projektu (viz kap. 13 Obecných pravidel).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2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Podporované aktivity </a:t>
            </a:r>
            <a:r>
              <a:rPr lang="cs-CZ" b="1" dirty="0" smtClean="0"/>
              <a:t>– upozornění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Žadatel může podat projekt na podporované aktivity současně dle části A) i části B), případně samostatně. </a:t>
            </a:r>
            <a:r>
              <a:rPr lang="cs-CZ" sz="2400" dirty="0" smtClean="0"/>
              <a:t>V </a:t>
            </a:r>
            <a:r>
              <a:rPr lang="cs-CZ" sz="2400" dirty="0"/>
              <a:t>případě, že se žadatel rozhodne podat projekt na podporované aktivity dle části A) i B), předkládá jej jako jednu žádost (jedná se o jeden projekt). </a:t>
            </a: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1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Finanční část projektu: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Každá rozpočtová položka:</a:t>
            </a:r>
          </a:p>
          <a:p>
            <a:pPr lvl="1"/>
            <a:r>
              <a:rPr lang="cs-CZ" dirty="0" smtClean="0"/>
              <a:t>musí být v žádosti zdůvodněná (popis potřebnosti a nezbytnosti)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musí navazovat na konkrétní aktivitu projektu</a:t>
            </a:r>
          </a:p>
          <a:p>
            <a:pPr marL="0" lvl="1" indent="0">
              <a:buNone/>
            </a:pPr>
            <a:r>
              <a:rPr lang="cs-CZ" dirty="0" smtClean="0"/>
              <a:t>Pokud zdůvodnění chybí – může být navrženo krácení rozpočtu</a:t>
            </a:r>
          </a:p>
          <a:p>
            <a:pPr marL="0" lvl="1" indent="0">
              <a:buNone/>
            </a:pPr>
            <a:endParaRPr lang="cs-CZ" sz="2800" dirty="0" smtClean="0"/>
          </a:p>
          <a:p>
            <a:pPr marL="0" lvl="1" indent="0">
              <a:buNone/>
            </a:pPr>
            <a:r>
              <a:rPr lang="cs-CZ" sz="2800" dirty="0" smtClean="0"/>
              <a:t>Celkové způsobilé výdaje: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3339160"/>
              </p:ext>
            </p:extLst>
          </p:nvPr>
        </p:nvGraphicFramePr>
        <p:xfrm>
          <a:off x="2243018" y="4001294"/>
          <a:ext cx="4750636" cy="255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8854528" y="4782680"/>
            <a:ext cx="1979014" cy="989507"/>
            <a:chOff x="500" y="781386"/>
            <a:chExt cx="1979014" cy="989507"/>
          </a:xfrm>
        </p:grpSpPr>
        <p:sp>
          <p:nvSpPr>
            <p:cNvPr id="7" name="Zaoblený obdélník 6"/>
            <p:cNvSpPr/>
            <p:nvPr/>
          </p:nvSpPr>
          <p:spPr>
            <a:xfrm>
              <a:off x="500" y="781386"/>
              <a:ext cx="1979014" cy="989507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 txBox="1"/>
            <p:nvPr/>
          </p:nvSpPr>
          <p:spPr>
            <a:xfrm>
              <a:off x="29482" y="810368"/>
              <a:ext cx="1921050" cy="931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Nezpůsobilé výdaje</a:t>
              </a:r>
              <a:endParaRPr lang="cs-CZ" sz="2100" kern="1200" dirty="0"/>
            </a:p>
          </p:txBody>
        </p:sp>
      </p:grpSp>
      <p:sp>
        <p:nvSpPr>
          <p:cNvPr id="9" name="Násobení 8"/>
          <p:cNvSpPr/>
          <p:nvPr/>
        </p:nvSpPr>
        <p:spPr>
          <a:xfrm>
            <a:off x="7600740" y="4887773"/>
            <a:ext cx="683288" cy="77931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69861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Věcná a časová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04924"/>
            <a:ext cx="10677525" cy="5153025"/>
          </a:xfrm>
        </p:spPr>
        <p:txBody>
          <a:bodyPr>
            <a:noAutofit/>
          </a:bodyPr>
          <a:lstStyle/>
          <a:p>
            <a:r>
              <a:rPr lang="cs-CZ" sz="2200" dirty="0" smtClean="0"/>
              <a:t>Projekt může být rozdělen na etapy – etapa nesmí být kratší než 3 měsíce</a:t>
            </a:r>
          </a:p>
          <a:p>
            <a:r>
              <a:rPr lang="cs-CZ" sz="2200" dirty="0" smtClean="0"/>
              <a:t>Výdaje vynaložené v souvislosti s projektem</a:t>
            </a:r>
          </a:p>
          <a:p>
            <a:r>
              <a:rPr lang="cs-CZ" sz="2200" dirty="0" smtClean="0"/>
              <a:t>Časová způsobilost – od 1. 1. 2014 do </a:t>
            </a:r>
            <a:r>
              <a:rPr lang="cs-CZ" sz="2200" dirty="0" smtClean="0"/>
              <a:t>30</a:t>
            </a:r>
            <a:r>
              <a:rPr lang="cs-CZ" sz="2200" dirty="0" smtClean="0"/>
              <a:t>. </a:t>
            </a:r>
            <a:r>
              <a:rPr lang="cs-CZ" sz="2200" dirty="0"/>
              <a:t>6</a:t>
            </a:r>
            <a:r>
              <a:rPr lang="cs-CZ" sz="2200" dirty="0" smtClean="0"/>
              <a:t>. </a:t>
            </a:r>
            <a:r>
              <a:rPr lang="cs-CZ" sz="2200" dirty="0" smtClean="0"/>
              <a:t>2022</a:t>
            </a:r>
          </a:p>
          <a:p>
            <a:r>
              <a:rPr lang="cs-CZ" sz="2200" dirty="0" smtClean="0"/>
              <a:t>Realizace projektu nesmí být ukončena před podáním žádosti o podporu v systému MS2014+</a:t>
            </a:r>
          </a:p>
          <a:p>
            <a:r>
              <a:rPr lang="cs-CZ" sz="2200" dirty="0" smtClean="0"/>
              <a:t>Hlavní výdaje projektu musí tvořit minimálně 85 % celkových způsobilých výdajů projektu</a:t>
            </a:r>
          </a:p>
          <a:p>
            <a:r>
              <a:rPr lang="cs-CZ" sz="2200" dirty="0" smtClean="0"/>
              <a:t>Vedlejší výdaje projektu musí tvořit maximálně 15 % celkových způsobilých výdajů projektu</a:t>
            </a:r>
          </a:p>
          <a:p>
            <a:r>
              <a:rPr lang="cs-CZ" sz="2200" dirty="0" smtClean="0"/>
              <a:t>V systému MS2014+ (ex post financování) se způsobilé výdaje neuvádí do roku, kdy byly skutečně vynaloženy, ale do roku, kdy budou skutečně v ŽOP proplaceny a platí, že pokud etapa či projekt </a:t>
            </a:r>
            <a:r>
              <a:rPr lang="cs-CZ" sz="2200" dirty="0"/>
              <a:t>s</a:t>
            </a:r>
            <a:r>
              <a:rPr lang="cs-CZ" sz="2200" dirty="0" smtClean="0"/>
              <a:t>končí do 30. 9. kalendářního roku budou způsobilé výdaje uvedeny v rozpočtu, kdy končí projekt nebo etapa (po 9. měsíci počítat již do dalšího roku</a:t>
            </a:r>
            <a:r>
              <a:rPr lang="cs-CZ" sz="2200" dirty="0" smtClean="0"/>
              <a:t>).</a:t>
            </a:r>
          </a:p>
          <a:p>
            <a:r>
              <a:rPr lang="cs-CZ" sz="2200" dirty="0"/>
              <a:t>Podpořeny budou pouze projekty nezakládající veřejnou podporu ve smyslu čl. 107 odst. 1 Smlouvy o fungování Evropské unie.</a:t>
            </a:r>
            <a:endParaRPr lang="cs-CZ" sz="22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85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Stavba</a:t>
            </a:r>
          </a:p>
          <a:p>
            <a:r>
              <a:rPr lang="cs-CZ" b="1" dirty="0" smtClean="0"/>
              <a:t> </a:t>
            </a:r>
            <a:r>
              <a:rPr lang="cs-CZ" sz="2600" dirty="0" smtClean="0"/>
              <a:t>výstavba </a:t>
            </a:r>
            <a:r>
              <a:rPr lang="cs-CZ" sz="2600" dirty="0"/>
              <a:t>nových objektů, </a:t>
            </a:r>
          </a:p>
          <a:p>
            <a:r>
              <a:rPr lang="cs-CZ" sz="2600" dirty="0" smtClean="0"/>
              <a:t>změna </a:t>
            </a:r>
            <a:r>
              <a:rPr lang="cs-CZ" sz="2600" dirty="0"/>
              <a:t>stávající stavby (nástavba, přístavba atd.), </a:t>
            </a:r>
          </a:p>
          <a:p>
            <a:r>
              <a:rPr lang="cs-CZ" sz="2600" dirty="0" smtClean="0"/>
              <a:t>stavební </a:t>
            </a:r>
            <a:r>
              <a:rPr lang="cs-CZ" sz="2600" dirty="0"/>
              <a:t>úpravy a rekonstrukce stávající stavby, </a:t>
            </a:r>
          </a:p>
          <a:p>
            <a:r>
              <a:rPr lang="cs-CZ" sz="2600" dirty="0" smtClean="0"/>
              <a:t>budování </a:t>
            </a:r>
            <a:r>
              <a:rPr lang="cs-CZ" sz="2600" dirty="0"/>
              <a:t>a modernizace související inženýrské sítě (vodovod, kanalizace, plyn, elektrické vedení) v rámci stavby, která je součástí projektu a projektové dokumentace stavby (způsobilým výdajem je přípojka realizovaná i mimo pozemek hlavní stavby, pokud je tato přípojka součástí projektové dokumentace a souvisí s realizovaným projektem), </a:t>
            </a:r>
          </a:p>
          <a:p>
            <a:r>
              <a:rPr lang="cs-CZ" sz="2600" dirty="0" smtClean="0"/>
              <a:t>výdaje </a:t>
            </a:r>
            <a:r>
              <a:rPr lang="cs-CZ" sz="2600" dirty="0"/>
              <a:t>na prostory pro poskytování psychiatrické péče v centrech duševního zdraví, v psychoterapeutických stacionářích, v ambulancích poskytujících rozšířené ambulantní služby v péči o osoby s duševním onemocněním a v psychiatrických odděleních nemocnic (např. ambulance a oddělení, lůžkové jednotky, jednotky intenzivní péče, laboratoře, rehabilitační, administrativní, edukační prostory, další prostory pro poskytování psychiatrické péče pacientům a trávení volného času).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Nákup </a:t>
            </a:r>
            <a:r>
              <a:rPr lang="cs-CZ" b="1" dirty="0" smtClean="0"/>
              <a:t>staveb </a:t>
            </a:r>
            <a:endParaRPr lang="cs-CZ" b="1" dirty="0"/>
          </a:p>
          <a:p>
            <a:r>
              <a:rPr lang="cs-CZ" sz="2400" dirty="0" smtClean="0"/>
              <a:t>nákup </a:t>
            </a:r>
            <a:r>
              <a:rPr lang="cs-CZ" sz="2400" dirty="0"/>
              <a:t>pozemku (celého, nebo jeho části) určeného pro výstavbu nové stavby, která bude sloužit pro </a:t>
            </a:r>
            <a:r>
              <a:rPr lang="cs-CZ" sz="2400" dirty="0" err="1"/>
              <a:t>deinstitucionalizaci</a:t>
            </a:r>
            <a:r>
              <a:rPr lang="cs-CZ" sz="2400" dirty="0"/>
              <a:t> psychiatrické péče, </a:t>
            </a:r>
            <a:r>
              <a:rPr lang="cs-CZ" sz="2400" b="1" dirty="0"/>
              <a:t>cena pozemku nesmí přesáhnout 10 % celkových způsobilých </a:t>
            </a:r>
            <a:r>
              <a:rPr lang="cs-CZ" sz="2400" b="1" dirty="0" smtClean="0"/>
              <a:t>výdajů, </a:t>
            </a:r>
            <a:endParaRPr lang="cs-CZ" sz="2400" dirty="0"/>
          </a:p>
          <a:p>
            <a:r>
              <a:rPr lang="cs-CZ" sz="2400" dirty="0" smtClean="0"/>
              <a:t>nákup </a:t>
            </a:r>
            <a:r>
              <a:rPr lang="cs-CZ" sz="2400" dirty="0"/>
              <a:t>stavby (celé nebo její části</a:t>
            </a:r>
            <a:r>
              <a:rPr lang="cs-CZ" sz="2400" dirty="0" smtClean="0"/>
              <a:t>). 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429000"/>
            <a:ext cx="7077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Pořízení </a:t>
            </a:r>
            <a:r>
              <a:rPr lang="cs-CZ" b="1" dirty="0" smtClean="0"/>
              <a:t>vybavení</a:t>
            </a:r>
          </a:p>
          <a:p>
            <a:r>
              <a:rPr lang="cs-CZ" sz="2600" dirty="0" smtClean="0"/>
              <a:t>výdaje </a:t>
            </a:r>
            <a:r>
              <a:rPr lang="cs-CZ" sz="2600" dirty="0"/>
              <a:t>na pořízení přístrojového vybavení, </a:t>
            </a:r>
          </a:p>
          <a:p>
            <a:r>
              <a:rPr lang="cs-CZ" sz="2600" dirty="0" smtClean="0"/>
              <a:t>výdaje </a:t>
            </a:r>
            <a:r>
              <a:rPr lang="cs-CZ" sz="2600" dirty="0"/>
              <a:t>na pořízení zdravotnických prostředků (např. tonometr, fonendoskop, váha, </a:t>
            </a:r>
            <a:r>
              <a:rPr lang="cs-CZ" sz="2600" dirty="0" err="1"/>
              <a:t>ambuvak</a:t>
            </a:r>
            <a:r>
              <a:rPr lang="cs-CZ" sz="2600" dirty="0"/>
              <a:t>), technologií, informačních technologií, </a:t>
            </a:r>
          </a:p>
          <a:p>
            <a:r>
              <a:rPr lang="cs-CZ" sz="2600" dirty="0" smtClean="0"/>
              <a:t>věcné </a:t>
            </a:r>
            <a:r>
              <a:rPr lang="cs-CZ" sz="2600" dirty="0"/>
              <a:t>vybavení, nábytek, </a:t>
            </a:r>
          </a:p>
          <a:p>
            <a:r>
              <a:rPr lang="cs-CZ" sz="2600" dirty="0" smtClean="0"/>
              <a:t>technologické </a:t>
            </a:r>
            <a:r>
              <a:rPr lang="cs-CZ" sz="2600" dirty="0"/>
              <a:t>vybavení budovy, </a:t>
            </a:r>
          </a:p>
          <a:p>
            <a:r>
              <a:rPr lang="cs-CZ" sz="2600" dirty="0" smtClean="0"/>
              <a:t>výdaje </a:t>
            </a:r>
            <a:r>
              <a:rPr lang="cs-CZ" sz="2600" dirty="0"/>
              <a:t>na pořízení osobního vozu/dodávky/mikrobusu pouze pro poskytování zdravotních a sociálních služeb v rámci mobilních komunitních týmů s těmito omezeními: </a:t>
            </a:r>
          </a:p>
          <a:p>
            <a:pPr lvl="1"/>
            <a:r>
              <a:rPr lang="cs-CZ" sz="2200" dirty="0" smtClean="0"/>
              <a:t>pro </a:t>
            </a:r>
            <a:r>
              <a:rPr lang="cs-CZ" sz="2200" dirty="0"/>
              <a:t>komunitní týmy působící ve městech a mimo hornatý terén vozidla mini (příklad Škoda </a:t>
            </a:r>
            <a:r>
              <a:rPr lang="cs-CZ" sz="2200" dirty="0" err="1"/>
              <a:t>Citigo</a:t>
            </a:r>
            <a:r>
              <a:rPr lang="cs-CZ" sz="2200" dirty="0"/>
              <a:t>), nižší (příklad Škoda Fabia) a nižší střední třídy (příklad Škoda Rapid nebo Octavia), </a:t>
            </a:r>
          </a:p>
          <a:p>
            <a:pPr lvl="1"/>
            <a:r>
              <a:rPr lang="cs-CZ" sz="2200" dirty="0" smtClean="0"/>
              <a:t>pro </a:t>
            </a:r>
            <a:r>
              <a:rPr lang="cs-CZ" sz="2200" dirty="0"/>
              <a:t>komunitní týmy působící převážně v hornatém a těžko dostupném terénu vozidla nižší, nižší střední třídy, SUV a MPV včetně vozidel s pohonem 4x4 vždy kategorie srovnatelné s nižší střední třídou, </a:t>
            </a:r>
          </a:p>
          <a:p>
            <a:pPr lvl="1"/>
            <a:r>
              <a:rPr lang="cs-CZ" sz="2200" dirty="0" smtClean="0"/>
              <a:t>na </a:t>
            </a:r>
            <a:r>
              <a:rPr lang="cs-CZ" sz="2200" dirty="0"/>
              <a:t>každý tým může být pořízeno jedno vozidlo kategorie dodávka nebo mikrobus v běžné výbavě a kategorie srovnatelné s vozy nižší střední třídy,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0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Pořízení </a:t>
            </a:r>
            <a:r>
              <a:rPr lang="cs-CZ" b="1" dirty="0" smtClean="0"/>
              <a:t>vybavení – pokračování</a:t>
            </a:r>
          </a:p>
          <a:p>
            <a:r>
              <a:rPr lang="cs-CZ" sz="2600" dirty="0"/>
              <a:t>výdaje na HW a SW pouze pro poskytování služeb v rámci mobilních komunitních týmů, </a:t>
            </a:r>
            <a:endParaRPr lang="cs-CZ" sz="2600" dirty="0" smtClean="0"/>
          </a:p>
          <a:p>
            <a:pPr lvl="1"/>
            <a:r>
              <a:rPr lang="cs-CZ" sz="2200" dirty="0" smtClean="0"/>
              <a:t>HW</a:t>
            </a:r>
            <a:r>
              <a:rPr lang="cs-CZ" sz="2200" dirty="0"/>
              <a:t>: stolní počítače, notebooky a tablety, </a:t>
            </a:r>
          </a:p>
          <a:p>
            <a:pPr lvl="1"/>
            <a:r>
              <a:rPr lang="cs-CZ" sz="2200" dirty="0" smtClean="0"/>
              <a:t>SW</a:t>
            </a:r>
            <a:r>
              <a:rPr lang="cs-CZ" sz="2200" dirty="0"/>
              <a:t>: programové vybavení pro zajištění zdravotních i sociálních služeb, pro integraci zdravotních a sociálních dat o klientech, pro sdílení informací o klientech s jinými poskytovateli, pro komunikaci s klienty a pro podporu práce v terénu a snižování administrativní zátěže pracovníků komunitních týmů, </a:t>
            </a:r>
          </a:p>
          <a:p>
            <a:r>
              <a:rPr lang="cs-CZ" sz="2600" dirty="0" smtClean="0"/>
              <a:t>elektronický </a:t>
            </a:r>
            <a:r>
              <a:rPr lang="cs-CZ" sz="2600" dirty="0"/>
              <a:t>zabezpečovací systém, napojení na pult centrální ochrany, kamerový systém. </a:t>
            </a:r>
          </a:p>
          <a:p>
            <a:pPr marL="0" indent="0">
              <a:buNone/>
            </a:pPr>
            <a:r>
              <a:rPr lang="cs-CZ" sz="2600" dirty="0"/>
              <a:t>Doporučená materiálně technická kritéria jsou obsažena </a:t>
            </a:r>
            <a:r>
              <a:rPr lang="cs-CZ" sz="2600" dirty="0" smtClean="0"/>
              <a:t>ve standardech </a:t>
            </a:r>
            <a:r>
              <a:rPr lang="cs-CZ" sz="2600" dirty="0"/>
              <a:t>psychiatrické péče uveřejněných ve Věstníku Ministerstva zdravotnictví České republiky částka 5/2016.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/>
              <a:t>Pořízení přístrojového vybavení/zdravotnických prostředků/technologií a věcného vybavení musí být zdůvodněno ve vztahu k hlavním podporovaným aktivitám a podrobně popsáno v Podkladech pro hodnocení (příloha č. 4 </a:t>
            </a:r>
            <a:r>
              <a:rPr lang="cs-CZ" sz="2600" dirty="0" smtClean="0"/>
              <a:t>Specifických pravidel).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8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Program semináře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Zahájení </a:t>
            </a:r>
            <a:endParaRPr lang="cs-CZ" dirty="0"/>
          </a:p>
          <a:p>
            <a:r>
              <a:rPr lang="cs-CZ" dirty="0" smtClean="0"/>
              <a:t>Představení </a:t>
            </a:r>
            <a:r>
              <a:rPr lang="cs-CZ" dirty="0"/>
              <a:t>MAS Kyjovské Slovácko v pohybu, z.s. </a:t>
            </a:r>
          </a:p>
          <a:p>
            <a:r>
              <a:rPr lang="cs-CZ" dirty="0" smtClean="0"/>
              <a:t>Zaměření </a:t>
            </a:r>
            <a:r>
              <a:rPr lang="cs-CZ" dirty="0"/>
              <a:t>výzvy - parametry výzvy, podporované aktivity, způsobilé výdaje, povinné přílohy žádosti o podporu </a:t>
            </a:r>
          </a:p>
          <a:p>
            <a:r>
              <a:rPr lang="cs-CZ" dirty="0" smtClean="0"/>
              <a:t>Podání </a:t>
            </a:r>
            <a:r>
              <a:rPr lang="cs-CZ" dirty="0"/>
              <a:t>žádosti o dotaci – základní informace o aplikaci MS2014+ </a:t>
            </a:r>
          </a:p>
          <a:p>
            <a:r>
              <a:rPr lang="cs-CZ" dirty="0" smtClean="0"/>
              <a:t>Způsob </a:t>
            </a:r>
            <a:r>
              <a:rPr lang="cs-CZ" dirty="0"/>
              <a:t>hodnocení a výběru projektů </a:t>
            </a:r>
          </a:p>
          <a:p>
            <a:r>
              <a:rPr lang="cs-CZ" dirty="0" smtClean="0"/>
              <a:t>Výběrová </a:t>
            </a:r>
            <a:r>
              <a:rPr lang="cs-CZ" dirty="0"/>
              <a:t>a zadávací řízení </a:t>
            </a:r>
          </a:p>
          <a:p>
            <a:r>
              <a:rPr lang="cs-CZ" dirty="0" smtClean="0"/>
              <a:t>Dotazy 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224528"/>
            <a:ext cx="2151109" cy="11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Způsobilé výdaje – hlavní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41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DPH</a:t>
            </a:r>
          </a:p>
          <a:p>
            <a:r>
              <a:rPr lang="cs-CZ" sz="2400" dirty="0" smtClean="0"/>
              <a:t>je </a:t>
            </a:r>
            <a:r>
              <a:rPr lang="cs-CZ" sz="2400" dirty="0"/>
              <a:t>způsobilým výdajem, jen je-li způsobilým výdajem plnění, ke kterému se vztahuje, </a:t>
            </a:r>
          </a:p>
          <a:p>
            <a:r>
              <a:rPr lang="cs-CZ" sz="2400" dirty="0" smtClean="0"/>
              <a:t>pokud </a:t>
            </a:r>
            <a:r>
              <a:rPr lang="cs-CZ" sz="2400" dirty="0"/>
              <a:t>nemá žadatel jakožto plátce DPH k podporovaným hlavním aktivitám nárok na odpočet vstupu, </a:t>
            </a:r>
          </a:p>
          <a:p>
            <a:r>
              <a:rPr lang="cs-CZ" sz="2400" dirty="0" smtClean="0"/>
              <a:t>pokud </a:t>
            </a:r>
            <a:r>
              <a:rPr lang="cs-CZ" sz="2400" dirty="0"/>
              <a:t>žadatel není plátce DPH, způsobilým výdajem je celková pořizovací cena.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5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Způsobilé </a:t>
            </a:r>
            <a:r>
              <a:rPr lang="cs-CZ" b="1" dirty="0" smtClean="0"/>
              <a:t>výdaje – vedlejší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50545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výdaje </a:t>
            </a:r>
            <a:r>
              <a:rPr lang="cs-CZ" dirty="0"/>
              <a:t>na instruktáž personálu podle zákona č. 268/2014 Sb., o zdravotnických prostředcích, </a:t>
            </a:r>
          </a:p>
          <a:p>
            <a:r>
              <a:rPr lang="cs-CZ" dirty="0" smtClean="0"/>
              <a:t>výdaje </a:t>
            </a:r>
            <a:r>
              <a:rPr lang="cs-CZ" dirty="0"/>
              <a:t>na zpracování související stavební dokumentace,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(viz kap. 13 Obecných pravidel), </a:t>
            </a:r>
          </a:p>
          <a:p>
            <a:r>
              <a:rPr lang="cs-CZ" dirty="0" smtClean="0"/>
              <a:t>autorský </a:t>
            </a:r>
            <a:r>
              <a:rPr lang="cs-CZ" dirty="0"/>
              <a:t>dozor, technický dozor investora, BOZP, </a:t>
            </a:r>
          </a:p>
          <a:p>
            <a:r>
              <a:rPr lang="cs-CZ" dirty="0" smtClean="0"/>
              <a:t>výdaje </a:t>
            </a:r>
            <a:r>
              <a:rPr lang="cs-CZ" dirty="0"/>
              <a:t>na EIA, </a:t>
            </a:r>
          </a:p>
          <a:p>
            <a:r>
              <a:rPr lang="cs-CZ" dirty="0" smtClean="0"/>
              <a:t>výdaje </a:t>
            </a:r>
            <a:r>
              <a:rPr lang="cs-CZ" dirty="0"/>
              <a:t>na úpravy zeleně a venkovního prostranství v rámci areálu poskytovatele psychiatrické péče vč. např. příjezdových cest, osvětlení, </a:t>
            </a:r>
          </a:p>
          <a:p>
            <a:r>
              <a:rPr lang="cs-CZ" dirty="0" smtClean="0"/>
              <a:t>výdaje </a:t>
            </a:r>
            <a:r>
              <a:rPr lang="cs-CZ" dirty="0"/>
              <a:t>na parkovací místa určená pro automobily mobilních multidisciplinárních týmů, </a:t>
            </a:r>
          </a:p>
          <a:p>
            <a:r>
              <a:rPr lang="cs-CZ" dirty="0" smtClean="0"/>
              <a:t>demolice </a:t>
            </a:r>
            <a:r>
              <a:rPr lang="cs-CZ" dirty="0"/>
              <a:t>objektu/objektů, jejichž odstranění souvisí s realizací projektu, </a:t>
            </a:r>
          </a:p>
          <a:p>
            <a:r>
              <a:rPr lang="cs-CZ" dirty="0" smtClean="0"/>
              <a:t>DPH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způsobilým výdajem, jen je-li způsobilým výdajem plnění, ke kterému se vztahuje,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nemá žadatel jakožto plátce DPH k podporovaným aktivitám nárok na odpočet vstupu, 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žadatel není plátce DPH, způsobilým výdajem je celková pořizovací cena. 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955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spojené s realizací části projektu, která zasahuje mimo území MAS vymezené v integrované strategii CLLD, </a:t>
            </a:r>
          </a:p>
          <a:p>
            <a:r>
              <a:rPr lang="cs-CZ" sz="2000" dirty="0" smtClean="0"/>
              <a:t>opravy </a:t>
            </a:r>
            <a:r>
              <a:rPr lang="cs-CZ" sz="2000" dirty="0"/>
              <a:t>a údržba, </a:t>
            </a:r>
          </a:p>
          <a:p>
            <a:r>
              <a:rPr lang="cs-CZ" sz="2000" dirty="0" smtClean="0"/>
              <a:t>vzdělávání </a:t>
            </a:r>
            <a:r>
              <a:rPr lang="cs-CZ" sz="2000" dirty="0"/>
              <a:t>personálu,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použité zdravotnické prostředky,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</a:t>
            </a:r>
            <a:r>
              <a:rPr lang="cs-CZ" sz="2000" dirty="0" err="1"/>
              <a:t>implantabilní</a:t>
            </a:r>
            <a:r>
              <a:rPr lang="cs-CZ" sz="2000" dirty="0"/>
              <a:t> zdravotnické prostředky,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zdravotnické prostředky pro </a:t>
            </a:r>
            <a:r>
              <a:rPr lang="cs-CZ" sz="2000" dirty="0" err="1"/>
              <a:t>sebetestování</a:t>
            </a:r>
            <a:r>
              <a:rPr lang="cs-CZ" sz="2000" dirty="0"/>
              <a:t>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individuálně zhotovené zdravotnické prostředky,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zdravotnické prostředky určené pro klinické zkoušky,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zdravotnické prostředky určené na hodnocení funkční způsobilosti,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spotřební materiál, výdaje na nemocniční a ekonomické informační systémy např. standardní NIS a EKIS, případně mzdové a další systémy (např. PACS), které nejsou zdravotnickými prostředky podle zákona č. 268/2014 Sb., o zdravotnických prostředcích, </a:t>
            </a:r>
          </a:p>
          <a:p>
            <a:r>
              <a:rPr lang="pl-PL" sz="2000" dirty="0" smtClean="0"/>
              <a:t>výdaje </a:t>
            </a:r>
            <a:r>
              <a:rPr lang="pl-PL" sz="2000" dirty="0"/>
              <a:t>bez přímého vztahu k projektu,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270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53988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09650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nesplňující principy hospodárnosti, účelnosti a efektivnosti,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nepovinnou publicitu, </a:t>
            </a:r>
          </a:p>
          <a:p>
            <a:r>
              <a:rPr lang="pl-PL" sz="2000" dirty="0" smtClean="0"/>
              <a:t>výdaje </a:t>
            </a:r>
            <a:r>
              <a:rPr lang="pl-PL" sz="2000" dirty="0"/>
              <a:t>na zpracování žádosti o podporu,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externí management projektu a zpracování Monitorovacích zpráv a Žádostí o platbu,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převyšující maximální výši způsobilých výdajů projektu,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vzniklé nad rámec Rozhodnutí, </a:t>
            </a:r>
          </a:p>
          <a:p>
            <a:r>
              <a:rPr lang="cs-CZ" sz="2000" dirty="0" smtClean="0"/>
              <a:t>DPH</a:t>
            </a:r>
            <a:r>
              <a:rPr lang="cs-CZ" sz="2000" dirty="0"/>
              <a:t>, pokud žadatel má nárok na odpočet DPH ve smyslu zákona č. 235/2004 Sb., o dani z přidané hodnoty, ve znění pozdějších předpisů, </a:t>
            </a:r>
          </a:p>
          <a:p>
            <a:r>
              <a:rPr lang="cs-CZ" sz="2000" dirty="0" smtClean="0"/>
              <a:t>jiné </a:t>
            </a:r>
            <a:r>
              <a:rPr lang="cs-CZ" sz="2000" dirty="0"/>
              <a:t>daně, </a:t>
            </a:r>
          </a:p>
          <a:p>
            <a:r>
              <a:rPr lang="cs-CZ" sz="2000" dirty="0" smtClean="0"/>
              <a:t>splátky </a:t>
            </a:r>
            <a:r>
              <a:rPr lang="cs-CZ" sz="2000" dirty="0"/>
              <a:t>půjček a úvěrů, </a:t>
            </a:r>
          </a:p>
          <a:p>
            <a:r>
              <a:rPr lang="cs-CZ" sz="2000" dirty="0" smtClean="0"/>
              <a:t>úroky </a:t>
            </a:r>
            <a:r>
              <a:rPr lang="cs-CZ" sz="2000" dirty="0"/>
              <a:t>z úvěrů, </a:t>
            </a:r>
          </a:p>
          <a:p>
            <a:r>
              <a:rPr lang="cs-CZ" sz="2000" dirty="0" smtClean="0"/>
              <a:t>sankce </a:t>
            </a:r>
            <a:r>
              <a:rPr lang="cs-CZ" sz="2000" dirty="0"/>
              <a:t>a penále, </a:t>
            </a:r>
          </a:p>
          <a:p>
            <a:r>
              <a:rPr lang="cs-CZ" sz="2000" dirty="0" smtClean="0"/>
              <a:t>pokuty</a:t>
            </a:r>
            <a:r>
              <a:rPr lang="cs-CZ" sz="2000" dirty="0"/>
              <a:t>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záruky, pojištění, bankovní poplatky, kursové ztráty, celní a správní poplatky, </a:t>
            </a:r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981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238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/>
              <a:t>Nezpůsobilé výdaje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05450"/>
          </a:xfrm>
        </p:spPr>
        <p:txBody>
          <a:bodyPr>
            <a:noAutofit/>
          </a:bodyPr>
          <a:lstStyle/>
          <a:p>
            <a:r>
              <a:rPr lang="cs-CZ" sz="2000" dirty="0" smtClean="0"/>
              <a:t>výdaje </a:t>
            </a:r>
            <a:r>
              <a:rPr lang="cs-CZ" sz="2000" dirty="0"/>
              <a:t>na vedlejší aktivity projektu přesahující 15 % celkových způsobilých výdajů projektu,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nemovitostí nad cenu zjištěnou znaleckým posudkem, </a:t>
            </a:r>
          </a:p>
          <a:p>
            <a:r>
              <a:rPr lang="cs-CZ" sz="2000" dirty="0" smtClean="0"/>
              <a:t>výdaje </a:t>
            </a:r>
            <a:r>
              <a:rPr lang="cs-CZ" sz="2000" dirty="0"/>
              <a:t>na nákup pozemku nad stanovený limit 10 % celkových způsobilých výdajů.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V případě, že příjemce uplatní výdaj na záruku za jakost dodaného plnění ve smyslu § 2113 a násl. zákona č. 89/2012 Sb., občanský zákoník, ve znění pozdějších předpisů, postupuje podle kap. 10.1 Obecných pravidel. </a:t>
            </a:r>
            <a:endParaRPr lang="cs-CZ" sz="1600" dirty="0"/>
          </a:p>
          <a:p>
            <a:endParaRPr lang="cs-CZ" sz="20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799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8768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5 73 10 – Kapacity poskytovatelů psychiatrické péče vytvořené nebo modernizované v souvislosti s reformou psychiatrické péče</a:t>
            </a:r>
          </a:p>
          <a:p>
            <a:r>
              <a:rPr lang="cs-CZ" dirty="0"/>
              <a:t>5 73 01 – Počet podpořených poskytovatelů psychiatrické péče</a:t>
            </a:r>
          </a:p>
          <a:p>
            <a:r>
              <a:rPr lang="cs-CZ" dirty="0"/>
              <a:t>5 78 01 – Počet podpořených mobilních </a:t>
            </a:r>
            <a:r>
              <a:rPr lang="cs-CZ" dirty="0" smtClean="0"/>
              <a:t>týmů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Plánovaná </a:t>
            </a:r>
            <a:r>
              <a:rPr lang="cs-CZ" dirty="0"/>
              <a:t>hodnota indikátoru je závazná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K indikátoru musí být v žádosti vyplněna tato datová pole: </a:t>
            </a:r>
          </a:p>
          <a:p>
            <a:pPr lvl="1"/>
            <a:r>
              <a:rPr lang="cs-CZ" dirty="0" smtClean="0"/>
              <a:t>výchozí </a:t>
            </a:r>
            <a:r>
              <a:rPr lang="cs-CZ" dirty="0"/>
              <a:t>hodnota (v případě výstupových indikátorů je automaticky načtena 0) a datum, ke kterému byla hodnota stanovena. Upozorňujeme, že stanovené datum výchozí hodnoty indikátoru se musí nově ve všech případech rovnat datu podání žádosti o podporu nebo mu předcházet. </a:t>
            </a:r>
          </a:p>
          <a:p>
            <a:pPr lvl="1"/>
            <a:r>
              <a:rPr lang="cs-CZ" dirty="0" smtClean="0"/>
              <a:t>cílová </a:t>
            </a:r>
            <a:r>
              <a:rPr lang="cs-CZ" dirty="0"/>
              <a:t>hodnota, kterou se žadatel v projektu zavazuje dosáhnout a datum, ke kterému ji musí naplnit. </a:t>
            </a:r>
            <a:endParaRPr lang="cs-CZ" dirty="0" smtClean="0"/>
          </a:p>
          <a:p>
            <a:pPr lvl="1"/>
            <a:endParaRPr lang="cs-CZ" dirty="0"/>
          </a:p>
          <a:p>
            <a:pPr marL="0" lvl="1" indent="0">
              <a:buNone/>
            </a:pPr>
            <a:r>
              <a:rPr lang="cs-CZ" sz="3100" dirty="0" smtClean="0"/>
              <a:t>Jak stanovit hodnoty indikátorů je konkrétně popsáno v Metodickém listu indikátorů (příloha č. 3 Specifických pravidel.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42650"/>
              </p:ext>
            </p:extLst>
          </p:nvPr>
        </p:nvGraphicFramePr>
        <p:xfrm>
          <a:off x="933449" y="1690686"/>
          <a:ext cx="10591801" cy="4482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947">
                  <a:extLst>
                    <a:ext uri="{9D8B030D-6E8A-4147-A177-3AD203B41FA5}">
                      <a16:colId xmlns:a16="http://schemas.microsoft.com/office/drawing/2014/main" val="309173574"/>
                    </a:ext>
                  </a:extLst>
                </a:gridCol>
                <a:gridCol w="9893854">
                  <a:extLst>
                    <a:ext uri="{9D8B030D-6E8A-4147-A177-3AD203B41FA5}">
                      <a16:colId xmlns:a16="http://schemas.microsoft.com/office/drawing/2014/main" val="3739325320"/>
                    </a:ext>
                  </a:extLst>
                </a:gridCol>
              </a:tblGrid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1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Plná moc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9346222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>
                          <a:effectLst/>
                        </a:rPr>
                        <a:t>Zadávací a výběrová řízení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8391911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Územní rozhodnutí nebo územní souhlas nebo veřejnoprávní smlouva nahrazující územní řízení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1312483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Žádost o stavební povolení nebo ohlášení, případně stavební povolení nebo souhlas s provedením ohlášeného stavebního záměru nebo veřejnoprávní smlouva nahrazující stavební povolení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1125774"/>
                  </a:ext>
                </a:extLst>
              </a:tr>
              <a:tr h="47482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5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Projektová dokumentace pro vydání stavebního povolení nebo pro ohlášení stavby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8293424"/>
                  </a:ext>
                </a:extLst>
              </a:tr>
              <a:tr h="9496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Doklad o prokázání právních vztahů k nemovitému majetku, který je předmětem projektu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565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726600"/>
              </p:ext>
            </p:extLst>
          </p:nvPr>
        </p:nvGraphicFramePr>
        <p:xfrm>
          <a:off x="838200" y="1557338"/>
          <a:ext cx="10582276" cy="443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66352899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2678834465"/>
                    </a:ext>
                  </a:extLst>
                </a:gridCol>
              </a:tblGrid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Podklady pro hodnocení projektu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1887867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 dirty="0">
                          <a:effectLst/>
                        </a:rPr>
                        <a:t>8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Položkový rozpočet stavby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8066175"/>
                  </a:ext>
                </a:extLst>
              </a:tr>
              <a:tr h="13174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9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Oprávnění nebo registrace k poskytování zdravotních služeb dle zákona č. 372/2011 Sb., o zdravotních službách a podmínkách jejich poskytování, v platném znění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8138499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Stanovisko Ministerstva zdravotnictví České republiky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1704026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11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Vyjádření Všeobecné zdravotní pojišťovny ČR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0566133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Vyjádření zaměstnanecké zdravotní pojišťovny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1711420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13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Čestné prohlášení o skutečném majiteli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9771478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Dohoda o spolupráci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031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29517"/>
          </a:xfrm>
        </p:spPr>
        <p:txBody>
          <a:bodyPr>
            <a:normAutofit/>
          </a:bodyPr>
          <a:lstStyle/>
          <a:p>
            <a:r>
              <a:rPr lang="cs-CZ" dirty="0" smtClean="0"/>
              <a:t>A) relevantní </a:t>
            </a:r>
          </a:p>
          <a:p>
            <a:pPr lvl="1"/>
            <a:r>
              <a:rPr lang="cs-CZ" dirty="0" smtClean="0"/>
              <a:t>Všechny definované výzvou č. </a:t>
            </a:r>
            <a:r>
              <a:rPr lang="cs-CZ" dirty="0" smtClean="0"/>
              <a:t>71</a:t>
            </a:r>
            <a:endParaRPr lang="cs-CZ" dirty="0" smtClean="0"/>
          </a:p>
          <a:p>
            <a:pPr lvl="1">
              <a:spcAft>
                <a:spcPts val="1200"/>
              </a:spcAft>
            </a:pPr>
            <a:r>
              <a:rPr lang="cs-CZ" dirty="0" smtClean="0"/>
              <a:t>Žadatel musí odevzdat při podání žádosti o podporu</a:t>
            </a:r>
          </a:p>
          <a:p>
            <a:r>
              <a:rPr lang="cs-CZ" dirty="0" smtClean="0"/>
              <a:t>B) nerelevantní</a:t>
            </a:r>
          </a:p>
          <a:p>
            <a:pPr lvl="1"/>
            <a:r>
              <a:rPr lang="cs-CZ" dirty="0" smtClean="0"/>
              <a:t>U </a:t>
            </a:r>
            <a:r>
              <a:rPr lang="cs-CZ" dirty="0" smtClean="0"/>
              <a:t>příloh 1. - 13. žadatel odevzdá dokument s uvedením názvu projektu a žadatele a větou: „Povinná příloha XY není relevantní“. </a:t>
            </a:r>
          </a:p>
          <a:p>
            <a:pPr lvl="1"/>
            <a:r>
              <a:rPr lang="cs-CZ" dirty="0" smtClean="0"/>
              <a:t>U </a:t>
            </a:r>
            <a:r>
              <a:rPr lang="cs-CZ" dirty="0" smtClean="0"/>
              <a:t>přílohy </a:t>
            </a:r>
            <a:r>
              <a:rPr lang="cs-CZ" dirty="0" smtClean="0"/>
              <a:t>14. žadatel odevzdá čestné prohlášení, ve kterém uvede název přílohy, kterou </a:t>
            </a:r>
            <a:r>
              <a:rPr lang="cs-CZ" dirty="0"/>
              <a:t>nemůže doložit s odkazem na nenaplnění </a:t>
            </a:r>
            <a:r>
              <a:rPr lang="cs-CZ" dirty="0" smtClean="0"/>
              <a:t>konkrétního </a:t>
            </a:r>
            <a:r>
              <a:rPr lang="cs-CZ" dirty="0" err="1"/>
              <a:t>pref</a:t>
            </a:r>
            <a:r>
              <a:rPr lang="cs-CZ" dirty="0"/>
              <a:t>. </a:t>
            </a:r>
            <a:r>
              <a:rPr lang="cs-CZ" dirty="0" smtClean="0"/>
              <a:t>kritéria </a:t>
            </a:r>
            <a:r>
              <a:rPr lang="cs-CZ" dirty="0"/>
              <a:t>(číslo kritéria</a:t>
            </a:r>
            <a:r>
              <a:rPr lang="cs-CZ" dirty="0" smtClean="0"/>
              <a:t>). </a:t>
            </a:r>
          </a:p>
          <a:p>
            <a:pPr lvl="1"/>
            <a:r>
              <a:rPr lang="cs-CZ" dirty="0" smtClean="0"/>
              <a:t>Pokud žadatel neodevzdá dokument, bude vyzván k doložení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7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ŘO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1525" y="1562100"/>
            <a:ext cx="10515600" cy="463391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cs-CZ" dirty="0" smtClean="0"/>
              <a:t>1) Plná </a:t>
            </a:r>
            <a:r>
              <a:rPr lang="cs-CZ" dirty="0" smtClean="0"/>
              <a:t>moc - </a:t>
            </a:r>
            <a:r>
              <a:rPr lang="cs-CZ" i="1" dirty="0"/>
              <a:t>Plné moci se ukládají v elektronické podobě v systému MS2014+ v modulu Žadatel v konkrétním projektu do záložky Identifikace projektu – Plná moc. Doporučený vzor Plné moci je přílohou č. 11 Obecných pravidel. </a:t>
            </a:r>
            <a:endParaRPr lang="cs-CZ" i="1" dirty="0" smtClean="0"/>
          </a:p>
          <a:p>
            <a:r>
              <a:rPr lang="cs-CZ" dirty="0" smtClean="0"/>
              <a:t>2) Zadávací </a:t>
            </a:r>
            <a:r>
              <a:rPr lang="cs-CZ" dirty="0" smtClean="0"/>
              <a:t>a výběrová řízení – Záložka veřejné zakázky viz další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Pojmy: MAS, Kyjovské Slovácko v pohybu, z.s.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MAS = Místní akční skupina </a:t>
            </a:r>
          </a:p>
          <a:p>
            <a:pPr lvl="1"/>
            <a:r>
              <a:rPr lang="cs-CZ" dirty="0" smtClean="0">
                <a:hlinkClick r:id="rId2"/>
              </a:rPr>
              <a:t>http://nsmascr.cz/o-nas/mistni-akcni-skupiny/</a:t>
            </a:r>
            <a:endParaRPr lang="cs-CZ" dirty="0" smtClean="0"/>
          </a:p>
          <a:p>
            <a:pPr lvl="1"/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Kyjovské Slovácko v pohybu, z.s</a:t>
            </a:r>
            <a:r>
              <a:rPr lang="cs-CZ" sz="2800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neziskovou organizací 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místní akční skupinou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>
                <a:hlinkClick r:id="rId3"/>
              </a:rPr>
              <a:t>https://www.kyjovske-slovacko.com/cs/kdo-jsme</a:t>
            </a: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37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Zadávací a výběrová řízení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cs-CZ" sz="3200" b="1" dirty="0" smtClean="0"/>
              <a:t>Pravidla zadávání veřejných zakázek jsou stanovena v</a:t>
            </a:r>
            <a:endParaRPr lang="cs-CZ" dirty="0" smtClean="0"/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Zákon č. 137/2006 Sb., o veřejných zakázkách </a:t>
            </a:r>
            <a:r>
              <a:rPr lang="cs-CZ" sz="2400" dirty="0"/>
              <a:t>– nadlimitní a podlimitní VZ 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dirty="0"/>
              <a:t>Zákon č. 134/2016 Sb. o zadávání veřejných zakázek – účinnost 10/2016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Metodický pokyn pro oblast zadávání zakázek pro programové období 2014 – 2020 (MPZ)</a:t>
            </a:r>
            <a:r>
              <a:rPr lang="cs-CZ" sz="2400" dirty="0"/>
              <a:t> – veřejné zakázky malé hodnoty (ZMH), zakázky vyšší hodnoty (ZVH)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sz="2400" b="1" u="sng" dirty="0"/>
              <a:t>Obecná pravidla pro žadatele a příjemce </a:t>
            </a:r>
            <a:r>
              <a:rPr lang="cs-CZ" sz="2400" dirty="0"/>
              <a:t>– kapitola 5 a 6 – další pravidla stanovená poskytovatelem dotace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Základní zásady zadávání zakázek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příjemce podpory realizuje projekt prostřednictvím zakázky na dodání zboží, poskytnutí služeb nebo provedení stavebních prací, je povinen řídit se </a:t>
            </a:r>
          </a:p>
          <a:p>
            <a:pPr marL="742950" lvl="1" indent="-285750"/>
            <a:r>
              <a:rPr lang="cs-CZ" dirty="0"/>
              <a:t>principy transparentnosti, rovného zacházení a nediskriminace, </a:t>
            </a:r>
          </a:p>
          <a:p>
            <a:pPr marL="742950" lvl="1" indent="-285750"/>
            <a:r>
              <a:rPr lang="cs-CZ" dirty="0"/>
              <a:t>a dále pak principy hospodárnosti, efektivnosti a účelnosti (tzv. 3E) podle zákona č. 320/2001 Sb., o finanční kontrole. </a:t>
            </a:r>
            <a:endParaRPr lang="cs-CZ" dirty="0" smtClean="0"/>
          </a:p>
          <a:p>
            <a:pPr marL="285750" indent="-285750"/>
            <a:r>
              <a:rPr lang="cs-CZ" dirty="0"/>
              <a:t>Předpokládaná hodnota zakázky a nabídková cena uchazeče, s nímž má být nebo byla uzavřena smlouva dle bodu 8.4.1 MPZ musí odpovídat cenám v místě a čase obvyklým.</a:t>
            </a:r>
          </a:p>
          <a:p>
            <a:pPr marL="285750" indent="-28575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MPZ – výše předpokládané hodnoty VZ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/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malé hodnoty (ZMH)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nedosáhne 2.000.000,- Kč bez DPH v případě zakázky na dodávky a/nebo služby a 6.000.000, Kč v případě stavebních </a:t>
            </a:r>
            <a:r>
              <a:rPr lang="cs-CZ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prací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/>
              <a:t>Dle MPZ příjemci nejsou povinni postupy upravenými v tomto MP zadávat zakázky malého rozsahu, jejichž předpokládaná hodnota je nižší než: </a:t>
            </a:r>
          </a:p>
          <a:p>
            <a:pPr marL="361950" indent="0">
              <a:buNone/>
            </a:pPr>
            <a:r>
              <a:rPr lang="pl-PL" sz="2400" dirty="0"/>
              <a:t>a) 400 000,- Kč bez DPH nebo </a:t>
            </a:r>
            <a:endParaRPr lang="cs-CZ" sz="2400" dirty="0"/>
          </a:p>
          <a:p>
            <a:pPr marL="361950" indent="0">
              <a:buNone/>
            </a:pPr>
            <a:r>
              <a:rPr lang="cs-CZ" sz="2400" dirty="0"/>
              <a:t>b) 500 000,- Kč bez DPH v případě, že je zakázka zadávána příjemcem, který není zadavatelem podle § 4 odst. 1 až 3 ZZVZ a zároveň dotace poskytovaná na takovou zakázku není vyšší než 50 %.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/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vyšší hodnoty (ZVH) </a:t>
            </a:r>
          </a:p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činí nejméně 2.000.000,- Kč bez DPH a 6.000.000, Kč v případě stavebních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Zadávací a výběrová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Při podání žádosti není potřeba mít hotové výběrové řízení, je však nutné mít správně vyplněný modul veřejné zakázky v systému MS2014+</a:t>
            </a:r>
          </a:p>
          <a:p>
            <a:pPr lvl="1"/>
            <a:r>
              <a:rPr lang="cs-CZ" dirty="0" smtClean="0"/>
              <a:t>v případě, že není dokončeno, zatrhne se plánováno a administrativní stav musí být podáno</a:t>
            </a:r>
          </a:p>
          <a:p>
            <a:pPr lvl="1"/>
            <a:r>
              <a:rPr lang="cs-CZ" dirty="0" smtClean="0"/>
              <a:t>Pozor - Modul veřejné zakázky je potřeba zvlášť finalizovat a podepsat</a:t>
            </a:r>
          </a:p>
          <a:p>
            <a:pPr lvl="1"/>
            <a:r>
              <a:rPr lang="cs-CZ" dirty="0" smtClean="0"/>
              <a:t>Po Závěrečném ověření způsobilosti žadatel obdrží depeši, do kdy musí doložit dokumentaci k VŘ prostřednictvím systému MS2014+. Kontrola je prováděna k ŽOP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případě, že je dokončeno:</a:t>
            </a:r>
          </a:p>
          <a:p>
            <a:r>
              <a:rPr lang="cs-CZ" dirty="0"/>
              <a:t>Jako povinnou přílohu žádosti o podporu žadatel předkládá pouze uzavřenou smlouvu na plnění zakázky, kterou uplatňuje v projektu. Smlouvu včetně případných uzavřených dodatků přiloží prostřednictvím modulu </a:t>
            </a:r>
            <a:r>
              <a:rPr lang="cs-CZ" i="1" dirty="0"/>
              <a:t>Veřejné zakázky </a:t>
            </a:r>
            <a:r>
              <a:rPr lang="cs-CZ" dirty="0"/>
              <a:t>k odpovídající zakázce.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Postup pro práci s modulem Veřejné zakázky je popsán v příloze č. 35 Obecných pravidel pro žadatele a příjemce.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73025"/>
            <a:ext cx="10515600" cy="1325563"/>
          </a:xfrm>
        </p:spPr>
        <p:txBody>
          <a:bodyPr/>
          <a:lstStyle/>
          <a:p>
            <a:r>
              <a:rPr lang="cs-CZ" b="1" dirty="0" smtClean="0"/>
              <a:t>Další přílohy stanovené ŘO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2538"/>
            <a:ext cx="10515600" cy="493871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600" b="1" dirty="0" smtClean="0"/>
              <a:t>3) Územní </a:t>
            </a:r>
            <a:r>
              <a:rPr lang="cs-CZ" sz="2600" b="1" dirty="0"/>
              <a:t>rozhodnutí nebo územní souhlas nebo veřejnoprávní smlouva nahrazující územní </a:t>
            </a:r>
            <a:r>
              <a:rPr lang="cs-CZ" sz="2600" b="1" dirty="0" smtClean="0"/>
              <a:t>řízení:</a:t>
            </a:r>
          </a:p>
          <a:p>
            <a:pPr lvl="1"/>
            <a:r>
              <a:rPr lang="cs-CZ" dirty="0"/>
              <a:t>Žadatel dokládá územní rozhodnutí s nabytím právní moci nejpozději k datu, které odpovídá dnu podání žádosti o podporu. </a:t>
            </a:r>
          </a:p>
          <a:p>
            <a:pPr lvl="1"/>
            <a:r>
              <a:rPr lang="cs-CZ" dirty="0"/>
              <a:t>Pokud stavba nevyžaduje v souladu se zákonem č. 183/2006 Sb., o územním plánování a stavebním řádu, ve znění pozdějších předpisů, nezbytně územní rozhodnutí, žadatel dokládá územní souhlas vydaný nejpozději k datu, které odpovídá dnu podání žádosti o podporu, či veřejnoprávní smlouvu nahrazující územní řízení účinnou nejpozději k datu, které odpovídá dnu podání žádosti o podporu. </a:t>
            </a:r>
          </a:p>
          <a:p>
            <a:pPr lvl="1"/>
            <a:r>
              <a:rPr lang="cs-CZ" dirty="0"/>
              <a:t>Pokud žadatel požádal o vydání společného povolení nebo společného souhlasu, kterým se stavba umisťuje a povoluje, předložil na stavební úřad návrh veřejnoprávní smlouvy, která nahradí současně územní rozhodnutí a stavební povolení, nebo pokud stavba nevyžaduje územní rozhodnutí ani územní souhlas, tuto přílohu nedokládá a přiloží dokument, ve kterém bude uvedeno, že tato příloha je nerelevantní. </a:t>
            </a:r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1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5" y="257175"/>
            <a:ext cx="11563350" cy="6505575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400" b="1" dirty="0" smtClean="0"/>
              <a:t>4) Žádost o stavební povolení nebo ohlášení, případně stavební povolení nebo souhlas s provedením ohlášeného stavebního záměru nebo veřejnoprávní smlouva nahrazující stavební povolení </a:t>
            </a:r>
            <a:endParaRPr lang="cs-CZ" sz="3400" b="1" dirty="0"/>
          </a:p>
          <a:p>
            <a:pPr lvl="1"/>
            <a:r>
              <a:rPr lang="cs-CZ" sz="2900" i="1" dirty="0"/>
              <a:t>Dokládá žadatel, který v projektu počítá se stavbou nebo stavebními úpravami, které podléhají povinnosti stavebního povolení nebo ohlášení</a:t>
            </a:r>
            <a:r>
              <a:rPr lang="cs-CZ" sz="2900" dirty="0"/>
              <a:t>. </a:t>
            </a:r>
          </a:p>
          <a:p>
            <a:pPr lvl="1"/>
            <a:r>
              <a:rPr lang="cs-CZ" sz="2900" i="1" dirty="0"/>
              <a:t>Pokud žadatel nemá k </a:t>
            </a:r>
            <a:r>
              <a:rPr lang="cs-CZ" sz="2900" dirty="0"/>
              <a:t>dispozici </a:t>
            </a:r>
            <a:r>
              <a:rPr lang="cs-CZ" sz="2900" dirty="0" smtClean="0"/>
              <a:t>v souladu se zákonem č. 183/2006 Sb., o územním plánování a stavebním řádu, ve znění pozdějších předpisů</a:t>
            </a:r>
            <a:r>
              <a:rPr lang="cs-CZ" sz="2900" dirty="0"/>
              <a:t>, stavební povolení s nabytím právní moci, </a:t>
            </a:r>
            <a:r>
              <a:rPr lang="cs-CZ" sz="2900" dirty="0" smtClean="0"/>
              <a:t>souhlas </a:t>
            </a:r>
            <a:r>
              <a:rPr lang="cs-CZ" sz="2900" dirty="0"/>
              <a:t>s provedením ohlášeného stavebního záměru, účinnou veřejnoprávní smlouvu nahrazující stavební povolení nebo oznámení stavebního záměru s certifikátem autorizovaného inspektora a vyznačeným vznikem práva provést stavbu, </a:t>
            </a:r>
            <a:r>
              <a:rPr lang="cs-CZ" sz="2900" i="1" dirty="0"/>
              <a:t>dokládá žádost </a:t>
            </a:r>
            <a:r>
              <a:rPr lang="cs-CZ" sz="2900" dirty="0"/>
              <a:t>o stavební povolení, ohlášení, návrh veřejnoprávní smlouvy nahrazující stavební povolení nebo oznámení stavebního záměru s certifikátem autorizovaného inspektora, potvrzené stavebním úřadem, </a:t>
            </a:r>
            <a:r>
              <a:rPr lang="cs-CZ" sz="2900" i="1" dirty="0"/>
              <a:t>a všechny jejich přílohy</a:t>
            </a:r>
            <a:r>
              <a:rPr lang="cs-CZ" sz="2900" dirty="0"/>
              <a:t>, nejsou-li doloženy v jiné příloze žádosti o podporu. </a:t>
            </a:r>
          </a:p>
          <a:p>
            <a:pPr lvl="2"/>
            <a:r>
              <a:rPr lang="cs-CZ" sz="2300" dirty="0"/>
              <a:t>Pokud žadatel požádal o vydání společného povolení nebo společného souhlasu, kterým se stavba umisťuje a povoluje, dokládá společné povolení s nabytím právní moci nebo společný souhlas. Pokud žadatel předložil na stavební úřad návrh veřejnoprávní smlouvy, která nahradí současně územní rozhodnutí a stavební povolení, dokládá účinnou veřejnoprávní smlouvu nahrazující současně územní rozhodnutí a stavební povolení. </a:t>
            </a:r>
            <a:endParaRPr lang="cs-CZ" sz="2300" dirty="0" smtClean="0"/>
          </a:p>
          <a:p>
            <a:pPr lvl="1"/>
            <a:r>
              <a:rPr lang="cs-CZ" sz="2900" dirty="0"/>
              <a:t>V případě, že stavba, která je předmětem projektu, vyžaduje více dokumentů podle zákona č. 183/2006 Sb., ve znění pozdějších předpisů, a požadavků stanovených touto přílohou (např. stavební povolení na jednu část a souhlas s provedením ohlášeného stavebního záměru na jinou část stavby/projektu), žadatel dokládá všechny odpovídající dokumenty. </a:t>
            </a:r>
          </a:p>
          <a:p>
            <a:pPr lvl="1"/>
            <a:r>
              <a:rPr lang="cs-CZ" sz="2900" dirty="0"/>
              <a:t>Pokud byl na stavbu vydán územní souhlas a stavba nepodléhá povinnosti stavebního povolení nebo ohlášení, žadatel tuto přílohu nedokládá a přiloží dokument, ve kterém bude uvedeno, že tato příloha je nerelevantní. </a:t>
            </a:r>
          </a:p>
          <a:p>
            <a:r>
              <a:rPr lang="cs-CZ" sz="2900" dirty="0"/>
              <a:t>Žadatel </a:t>
            </a:r>
            <a:r>
              <a:rPr lang="cs-CZ" sz="2900" b="1" dirty="0"/>
              <a:t>popisuje procesy </a:t>
            </a:r>
            <a:r>
              <a:rPr lang="cs-CZ" sz="2900" dirty="0"/>
              <a:t>podle zákona č. 183/2006 Sb., o územním pánování a stavebním řádu, ve znění pozdějších předpisů, v daném projektu </a:t>
            </a:r>
            <a:r>
              <a:rPr lang="cs-CZ" sz="2900" b="1" dirty="0"/>
              <a:t>v kapitole 7 </a:t>
            </a:r>
            <a:r>
              <a:rPr lang="cs-CZ" sz="2900" dirty="0"/>
              <a:t>přílohy č. 4 Specifických pravidel = </a:t>
            </a:r>
            <a:r>
              <a:rPr lang="cs-CZ" sz="2900" b="1" dirty="0"/>
              <a:t>Podklady pro hodnocení projektu.</a:t>
            </a:r>
            <a:endParaRPr lang="cs-CZ" sz="2900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4" y="365125"/>
            <a:ext cx="11172825" cy="459581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400" b="1" dirty="0" smtClean="0"/>
              <a:t>5) Projektová </a:t>
            </a:r>
            <a:r>
              <a:rPr lang="cs-CZ" sz="2400" b="1" dirty="0"/>
              <a:t>dokumentace pro vydání stavebního povolení nebo pro ohlášení stavby </a:t>
            </a:r>
            <a:endParaRPr lang="cs-CZ" sz="2400" b="1" dirty="0" smtClean="0"/>
          </a:p>
          <a:p>
            <a:pPr lvl="1"/>
            <a:r>
              <a:rPr lang="cs-CZ" sz="2000" dirty="0"/>
              <a:t>Žadatel dokládá projektovou dokumentaci, </a:t>
            </a:r>
            <a:r>
              <a:rPr lang="cs-CZ" sz="2000" i="1" dirty="0"/>
              <a:t>zpracovanou autorizovaným projektantem, v podrobnosti pro vydání stavebního povolení</a:t>
            </a:r>
            <a:r>
              <a:rPr lang="cs-CZ" sz="2000" dirty="0"/>
              <a:t>, která je součástí žádosti o stavební povolení, přílohou návrhu veřejnoprávní smlouvy nahrazující stavební povolení, přílohou oznámení stavebního záměru s certifikátem autorizovaného inspektora, nebo je ověřená stavebním úřadem ve stavebním řízení jako příloha veřejnoprávní smlouvy nahrazující stavební povolení či jako příloha oznámení stavebního záměru s certifikátem autorizovaného inspektora. Jako ověření dostačuje razítko s podpisem a označením stavebního úřadu alespoň na titulní straně projektové dokumentace. </a:t>
            </a:r>
          </a:p>
          <a:p>
            <a:pPr lvl="1"/>
            <a:r>
              <a:rPr lang="cs-CZ" sz="2000" dirty="0"/>
              <a:t>Pokud stavba nevyžaduje stavební povolení, dokládá žadatel projektovou dokumentaci v podrobnosti pro ohlášení stavby, která je součástí ohlášení nebo která je stavebním úřadem ověřena při vydání souhlasu s provedením ohlášeného stavebního záměru. V případě, že již byla zpracována projektová dokumentace pro provádění stavby, žadatel ji také přikládá k žádosti o podporu. </a:t>
            </a:r>
          </a:p>
          <a:p>
            <a:pPr lvl="1"/>
            <a:r>
              <a:rPr lang="cs-CZ" sz="2000" i="1" dirty="0"/>
              <a:t>Projektové dokumentace jsou zpracovány podle zákona č. 183/2006 Sb., o územním plánování a stavebním řádu, ve znění pozdějších předpisů, bližší specifikace je ve vyhlášce č. 499/2006 Sb., o dokumentaci staveb, ve znění pozdějších předpisů. </a:t>
            </a:r>
            <a:endParaRPr lang="cs-CZ" sz="2000" i="1" dirty="0" smtClean="0"/>
          </a:p>
          <a:p>
            <a:pPr lvl="1"/>
            <a:r>
              <a:rPr lang="cs-CZ" sz="2000" dirty="0"/>
              <a:t>Pokud byl na stavbu vydán územní souhlas a stavba nepodléhá povinnosti stavebního povolení nebo ohlášení, žadatel dokládá dokumentaci k oznámení o záměru v území. </a:t>
            </a:r>
          </a:p>
          <a:p>
            <a:pPr lvl="1"/>
            <a:r>
              <a:rPr lang="cs-CZ" sz="2000" dirty="0"/>
              <a:t>Pokud jsou k různým částem stavby, která je předmětem projektu, zpracovány různé projektové dokumentace, žadatel dokládá všechny odpovídající projektové dokumentace.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3031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038725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1974" y="0"/>
            <a:ext cx="1102995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rgbClr val="000000"/>
                </a:solidFill>
              </a:rPr>
              <a:t>6) Doklad </a:t>
            </a:r>
            <a:r>
              <a:rPr lang="cs-CZ" sz="2400" b="1" dirty="0">
                <a:solidFill>
                  <a:srgbClr val="000000"/>
                </a:solidFill>
              </a:rPr>
              <a:t>o prokázání právních vztahů k nemovitému majetku, který je předmětem </a:t>
            </a:r>
            <a:r>
              <a:rPr lang="cs-CZ" sz="2400" b="1" dirty="0" smtClean="0">
                <a:solidFill>
                  <a:srgbClr val="000000"/>
                </a:solidFill>
              </a:rPr>
              <a:t>projektu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cs-CZ" sz="2200" dirty="0"/>
              <a:t>Žadatel dokládá výpisy z katastru nemovitostí u majetku, který bude předmětem projektu. Výpis z katastru nemovitostí nesmí být k datu podání žádosti starší než 3 měsíce. Pokud žadatel není zapsán v katastru nemovitostí jako vlastník nebo subjekt s právem hospodaření, dokládá listiny, které osvědčují jiné právo k uvedenému majetku, např. nájemní smlouvu, smlouvu o výpůjčce nebo smlouvu o smlouvě budoucí či jiný právní úkon nebo právní akt opravňující žadatele k užívání nemovitostí, který bude předmětem projektu, minimálně do konce udržitelnosti projektu.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V případě doložení smlouvy o smlouvě budoucí musí žadatel doložit nejpozději do vydání Rozhodnutí formou žádosti o změnu projektu (viz kap. 16 Obecných pravidel) výpis z katastru nemovitostí, kde je zapsán jako vlastník nebo jako subjekt s právem hospodaření.</a:t>
            </a:r>
            <a:endParaRPr lang="cs-CZ" sz="2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150" y="-209550"/>
            <a:ext cx="10915650" cy="6386513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400" b="1" dirty="0" smtClean="0"/>
              <a:t>7) Podklady </a:t>
            </a:r>
            <a:r>
              <a:rPr lang="cs-CZ" sz="2400" b="1" dirty="0"/>
              <a:t>pro hodnocení projektu </a:t>
            </a:r>
            <a:endParaRPr lang="cs-CZ" sz="2400" b="1" dirty="0" smtClean="0"/>
          </a:p>
          <a:p>
            <a:pPr lvl="1"/>
            <a:r>
              <a:rPr lang="cs-CZ" sz="2200" dirty="0"/>
              <a:t>Žadatel odůvodní náležitosti nutné k posouzení potřebnosti a realizovatelnosti projektu. Podklady pro hodnocení projektu usnadňují podání žádosti o podporu v MS2014+, neboť mnoho údajů, uváděných v Podkladech pro hodnocení projektu, bude využito při vyplňování žádosti o podporu. Osnova Podkladů pro hodnocení projektu je uvedena v příloze č. 4 </a:t>
            </a:r>
            <a:r>
              <a:rPr lang="cs-CZ" sz="2200" dirty="0" smtClean="0"/>
              <a:t>Specifických pravidel.</a:t>
            </a:r>
          </a:p>
          <a:p>
            <a:pPr lvl="1"/>
            <a:r>
              <a:rPr lang="cs-CZ" sz="2200" dirty="0" smtClean="0"/>
              <a:t>Obsah:</a:t>
            </a:r>
            <a:endParaRPr lang="cs-CZ" sz="22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49" y="2307845"/>
            <a:ext cx="7705726" cy="44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264274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3100" b="1" dirty="0" smtClean="0"/>
              <a:t>8) Položkový rozpočet stavby</a:t>
            </a:r>
          </a:p>
          <a:p>
            <a:pPr lvl="1">
              <a:spcAft>
                <a:spcPts val="600"/>
              </a:spcAft>
            </a:pPr>
            <a:r>
              <a:rPr lang="cs-CZ" sz="2700" dirty="0"/>
              <a:t>Žadatel stanoví ceny stavebních prací za účelem zjištění předpokládané ceny způsobilých výdajů hlavních a vedlejších aktivit projektu u nezahájených zakázek na základě stavebního rozpočtu, který se vztahuje k příslušnému stupni projektové dokumentace, a přiloží jeho originál ve formátu </a:t>
            </a:r>
            <a:r>
              <a:rPr lang="cs-CZ" sz="2700" dirty="0" err="1"/>
              <a:t>pdf</a:t>
            </a:r>
            <a:r>
              <a:rPr lang="cs-CZ" sz="2700" dirty="0"/>
              <a:t> jako povinnou přílohu k žádosti. </a:t>
            </a:r>
          </a:p>
          <a:p>
            <a:pPr lvl="1">
              <a:spcAft>
                <a:spcPts val="600"/>
              </a:spcAft>
            </a:pPr>
            <a:r>
              <a:rPr lang="cs-CZ" sz="2700" dirty="0"/>
              <a:t>Stavební rozpočet je nutno členit na stavební objekty, popř. dílčí stavební nebo funkční celky, případně jiné obdobné části, a to tak, aby bylo možno jednoznačně vymezit způsobilé/nezpůsobilé výdaje a hlavní/vedlejší aktivity projektu</a:t>
            </a:r>
            <a:r>
              <a:rPr lang="cs-CZ" sz="27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cs-CZ" sz="2700" dirty="0"/>
              <a:t>V případě, že žadatel předkládá projektovou dokumentaci ve stupni pro stavební povolení/ohlášení stavby, doloží stanovení výdajů za stavbu/stavební práce v členění podle způsobu jejich financování, tedy členěné na způsobilé/nezpůsobilé a hlavní/vedlejší výdaje projektu v souladu s požadavky Specifických pravidel</a:t>
            </a:r>
            <a:r>
              <a:rPr lang="cs-CZ" sz="27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cs-CZ" sz="2700" dirty="0"/>
              <a:t>Ve stupni připravenosti projektu k realizaci stavby/k zahájení zadávacího nebo výběrového řízení žadatel dokládá položkový rozpočet stavby vypracovaný v rozsahu odpovídajícímu požadavkům vyhlášky č. 230/2012 Sb. (č. 169/2016, v platném znění). Položkový rozpočet stavby žadatel předkládá ve formátu </a:t>
            </a:r>
            <a:r>
              <a:rPr lang="cs-CZ" sz="2700" dirty="0" err="1"/>
              <a:t>pdf</a:t>
            </a:r>
            <a:r>
              <a:rPr lang="cs-CZ" sz="2700" dirty="0"/>
              <a:t> a v elektronické podobě ve formátu .</a:t>
            </a:r>
            <a:r>
              <a:rPr lang="cs-CZ" sz="2700" dirty="0" err="1"/>
              <a:t>esoupis</a:t>
            </a:r>
            <a:r>
              <a:rPr lang="cs-CZ" sz="2700" dirty="0"/>
              <a:t>, .xc4, Excel VZ nebo v obdobném výstupu z rozpočtového softwaru. </a:t>
            </a:r>
          </a:p>
          <a:p>
            <a:pPr lvl="1">
              <a:spcAft>
                <a:spcPts val="600"/>
              </a:spcAft>
            </a:pPr>
            <a:r>
              <a:rPr lang="cs-CZ" sz="2700" dirty="0"/>
              <a:t>Po ukončení zadávacího nebo výběrového řízení žadatel doloží také </a:t>
            </a:r>
            <a:r>
              <a:rPr lang="cs-CZ" sz="2700" dirty="0" err="1"/>
              <a:t>vysoutěžený</a:t>
            </a:r>
            <a:r>
              <a:rPr lang="cs-CZ" sz="2700" dirty="0"/>
              <a:t> položkový rozpočet stavby. Rozpočet musí být vypracován v rozsahu odpovídajícímu požadavkům vyhlášky č. 230/2012 Sb. (č. 169/2016, v platném znění) a předložen v </a:t>
            </a:r>
            <a:r>
              <a:rPr lang="cs-CZ" sz="2700" dirty="0" err="1"/>
              <a:t>pdf</a:t>
            </a:r>
            <a:r>
              <a:rPr lang="cs-CZ" sz="2700" dirty="0"/>
              <a:t> a v elektronické podobě, ve formátu .</a:t>
            </a:r>
            <a:r>
              <a:rPr lang="cs-CZ" sz="2700" dirty="0" err="1"/>
              <a:t>esoupis</a:t>
            </a:r>
            <a:r>
              <a:rPr lang="cs-CZ" sz="2700" dirty="0"/>
              <a:t>, .xc4, Excel VZ nebo v obdobném výstupu z rozpočtového softwaru.</a:t>
            </a:r>
            <a:endParaRPr lang="cs-CZ" sz="27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0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Kyjovské Slovácko v pohybu, z.s.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4028"/>
            <a:ext cx="8855888" cy="57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28600"/>
            <a:ext cx="11182350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9) Oprávnění </a:t>
            </a:r>
            <a:r>
              <a:rPr lang="cs-CZ" sz="2400" b="1" dirty="0"/>
              <a:t>nebo registrace k poskytování zdravotních služeb dle zákona č. 372/2011 Sb., o zdravotních službách a podmínkách jejich poskytování, ve znění pozdějších předpisů </a:t>
            </a:r>
            <a:endParaRPr lang="cs-CZ" sz="2400" b="1" dirty="0" smtClean="0"/>
          </a:p>
          <a:p>
            <a:pPr lvl="1">
              <a:spcAft>
                <a:spcPts val="600"/>
              </a:spcAft>
            </a:pPr>
            <a:r>
              <a:rPr lang="cs-CZ" sz="2200" dirty="0"/>
              <a:t>Žadatel dokládá oprávnění nebo registraci k poskytování zdravotních služeb dle zákona č. 372/2011 Sb., o zdravotních službách a podmínkách jejich poskytování, ve znění pozdějších předpisů. Oprávnění nebo registrace k poskytování zdravotních služeb dle zákona č. 372/2011 Sb., o zdravotních službách a podmínkách jejich poskytování, ve znění pozdějších předpisů, s nabytím právní moci, musí být vydána a doložena nejpozději k datu podání žádosti. 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Pokud žadatel nemůže z důvodu právní subjektivity např. kraj, obec, dobrovolný svazek obcí, církev disponovat oprávněním k poskytování služeb dle zákona č. 372/2011 Sb., ve znění pozdějších předpisů, doloží z důvodu zachování rovného přístupu oprávnění nebo registraci k poskytování zdravotních služeb dle zákona č. 372/2011 Sb. na subjekt, který bude zdravotní služby vykonávat.</a:t>
            </a:r>
          </a:p>
          <a:p>
            <a:endParaRPr lang="cs-CZ" sz="2000" dirty="0"/>
          </a:p>
          <a:p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68705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10) Stanovisko </a:t>
            </a:r>
            <a:r>
              <a:rPr lang="cs-CZ" sz="2400" b="1" dirty="0"/>
              <a:t>Ministerstva zdravotnictví České </a:t>
            </a:r>
            <a:r>
              <a:rPr lang="cs-CZ" sz="2400" b="1" dirty="0" smtClean="0"/>
              <a:t>republiky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Stanovisko je vyžadováno u všech žadatelů o dotaci pro hlavní podporované aktivity v části A). Stanovisko uvádí, zda je žádost o podporu v souladu se Strategií </a:t>
            </a:r>
            <a:r>
              <a:rPr lang="cs-CZ" sz="2200" dirty="0" smtClean="0"/>
              <a:t>reformy</a:t>
            </a:r>
            <a:r>
              <a:rPr lang="cs-CZ" sz="2200" dirty="0"/>
              <a:t> psychiatrické péče a v souladu se standardy (standard péče poskytované v Centrech duševního zdraví, standard ambulantní psychiatrické péče). Vzor stanoviska je uveden v příloze č. 7 </a:t>
            </a:r>
            <a:r>
              <a:rPr lang="cs-CZ" sz="2200" dirty="0" smtClean="0"/>
              <a:t>Specifických pravidel. </a:t>
            </a:r>
            <a:r>
              <a:rPr lang="cs-CZ" sz="2200" dirty="0"/>
              <a:t>Kontaktní adresou pro vydání stanoviska je ef@mzcr.cz. Stanoviska budou vydávána na základě elektronicky zaslané kap. 5 </a:t>
            </a:r>
            <a:r>
              <a:rPr lang="cs-CZ" sz="2200" i="1" dirty="0"/>
              <a:t>Popis zajištění služby </a:t>
            </a:r>
            <a:r>
              <a:rPr lang="cs-CZ" sz="2200" dirty="0"/>
              <a:t>povinné přílohy těchto Pravidel č. 4 </a:t>
            </a:r>
            <a:r>
              <a:rPr lang="cs-CZ" sz="2200" i="1" dirty="0"/>
              <a:t>Podklady pro hodnocení projektu</a:t>
            </a:r>
            <a:r>
              <a:rPr lang="cs-CZ" sz="2200" dirty="0"/>
              <a:t>. Žadatel zašle na adresu ef@mzcr.cz kompletní přílohu č. 4 </a:t>
            </a:r>
            <a:r>
              <a:rPr lang="cs-CZ" sz="2200" i="1" dirty="0"/>
              <a:t>Podklady pro hodnocení projektu</a:t>
            </a:r>
            <a:r>
              <a:rPr lang="cs-CZ" sz="2200" dirty="0"/>
              <a:t>. 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V případě hlavní podporované aktivity stacionáře se zaměřením na psychoterapeutické služby v části A, posuzuje Ministerstvo zdravotnictví České republiky pouze soulad se Strategií reformy psychiatrické péče. 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Nerelevantní – v případě žadatelů o dotaci pro hlavní podporovanou aktivitu v části B. </a:t>
            </a:r>
          </a:p>
          <a:p>
            <a:pPr lvl="1">
              <a:spcAft>
                <a:spcPts val="600"/>
              </a:spcAft>
            </a:pPr>
            <a:r>
              <a:rPr lang="cs-CZ" sz="2200" b="1" dirty="0"/>
              <a:t>Stanovisko Ministerstva zdravotnictví České republiky musí být </a:t>
            </a:r>
            <a:r>
              <a:rPr lang="cs-CZ" sz="2200" b="1" dirty="0" smtClean="0"/>
              <a:t>vydáno nejpozději </a:t>
            </a:r>
            <a:r>
              <a:rPr lang="cs-CZ" sz="2200" b="1" dirty="0"/>
              <a:t>s datem podání žádosti o podporu.</a:t>
            </a:r>
            <a:r>
              <a:rPr lang="cs-CZ" sz="2200" b="1" dirty="0" smtClean="0"/>
              <a:t> </a:t>
            </a:r>
            <a:endParaRPr lang="cs-CZ" sz="2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929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65125"/>
            <a:ext cx="10725150" cy="58118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400" b="1" dirty="0" smtClean="0"/>
              <a:t>11</a:t>
            </a:r>
            <a:r>
              <a:rPr lang="cs-CZ" sz="2400" b="1" dirty="0"/>
              <a:t>. Vyjádření Všeobecné zdravotní pojišťovny ČR </a:t>
            </a:r>
            <a:endParaRPr lang="cs-CZ" sz="2400" dirty="0"/>
          </a:p>
          <a:p>
            <a:pPr lvl="1">
              <a:spcAft>
                <a:spcPts val="600"/>
              </a:spcAft>
            </a:pPr>
            <a:r>
              <a:rPr lang="cs-CZ" sz="2200" dirty="0"/>
              <a:t>Všeobecná zdravotní pojišťovna ČR (je připravena jednat) souhlasí s realizací projektu v případě, kdy se bude díky projektu navyšovat rozsah nebo objem zdravotních služeb oproti stávajícímu smluvnímu vztahu, který byl sjednán mezi poskytovatelem zdravotních služeb a Všeobecnou zdravotní pojišťovnou ČR. 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Nerelevantní – v případě, že nebude docházet k navyšování rozsahu nebo objemu poskytovaných hrazených zdravotních služeb u Všeobecné zdravotní pojišťovny ČR. Žádost o stanovisko je nutné zasílat elektronicky na adresu příslušné regionální pobočky Všeobecné zdravotní pojišťovny ČR. Vzor Vyjádření VZP ČR je uveden v příloze č. 5 těchto Pravidel. V případě, že podíl pojištěnců u Všeobecné zdravotní pojišťovny ČR v předchozím roce přesahoval 80 % celkového počtu pacientů, není nutné dokládat vyjádření zaměstnanecké zdravotní pojišťovny, jejíž pojištěnci tvořili nejvyšší podíl pacientů v daném zdravotnickém zařízení. </a:t>
            </a:r>
            <a:r>
              <a:rPr lang="cs-CZ" sz="2200" b="1" dirty="0"/>
              <a:t>Vyjádření Všeobecné zdravotní pojišťovny ČR musí být vydáno nejpozději s datem podání žádosti o podporu.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70444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400" b="1" dirty="0" smtClean="0"/>
              <a:t>12</a:t>
            </a:r>
            <a:r>
              <a:rPr lang="cs-CZ" sz="2400" b="1" dirty="0"/>
              <a:t>. Vyjádření zaměstnanecké zdravotní pojišťovny </a:t>
            </a:r>
            <a:endParaRPr lang="cs-CZ" sz="2400" dirty="0"/>
          </a:p>
          <a:p>
            <a:pPr lvl="1">
              <a:spcAft>
                <a:spcPts val="600"/>
              </a:spcAft>
            </a:pPr>
            <a:r>
              <a:rPr lang="cs-CZ" sz="2200" dirty="0"/>
              <a:t>Zaměstnanecká zdravotní pojišťovna (je připravena jednat) souhlasí s realizací projektu v případě, kdy se bude díky projektu navyšovat rozsah nebo objem zdravotních služeb oproti stávajícímu smluvnímu vztahu, který byl sjednán mezi poskytovatelem zdravotních služeb a zaměstnaneckou zdravotní pojišťovnou. Dostačující je vyjádření zaměstnanecké zdravotní pojišťovny, jejíž pojištěnci tvořili nejvyšší podíl pacientů v daném zdravotnickém zařízení. </a:t>
            </a:r>
          </a:p>
          <a:p>
            <a:pPr lvl="1">
              <a:spcAft>
                <a:spcPts val="600"/>
              </a:spcAft>
            </a:pPr>
            <a:r>
              <a:rPr lang="cs-CZ" sz="2200" dirty="0"/>
              <a:t>Nerelevantní – v případě, že nebude docházet k navyšování rozsahu nebo objemu poskytovaných hrazených zdravotních služeb. V případě, že podíl pojištěnců u Všeobecné zdravotní pojišťovny ČR v předchozím roce přesahoval 80 % celkového počtu pacientů, není nutné dokládat vyjádření zaměstnanecké zdravotní pojišťovny, jejíž pojištěnci tvořili nejvyšší podíl pacientů v daném zdravotnickém zařízení. Vzor vyjádření zaměstnanecké zdravotní pojišťovny je uveden v příloze č. 6 těchto Pravidel. </a:t>
            </a:r>
            <a:r>
              <a:rPr lang="cs-CZ" sz="2200" b="1" dirty="0"/>
              <a:t>Vyjádření zaměstnanecké zdravotní pojišťovny musí být vydáno nejpozději s datem podání žádosti o podporu.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29793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686550"/>
          </a:xfrm>
        </p:spPr>
        <p:txBody>
          <a:bodyPr>
            <a:normAutofit fontScale="92500" lnSpcReduction="20000"/>
          </a:bodyPr>
          <a:lstStyle/>
          <a:p>
            <a:endParaRPr lang="cs-CZ" sz="2600" dirty="0"/>
          </a:p>
          <a:p>
            <a:pPr marL="0" indent="0">
              <a:spcAft>
                <a:spcPts val="1200"/>
              </a:spcAft>
              <a:buNone/>
            </a:pPr>
            <a:r>
              <a:rPr lang="cs-CZ" sz="2600" b="1" dirty="0"/>
              <a:t>13. Čestné prohlášení o skutečném majiteli </a:t>
            </a:r>
            <a:endParaRPr lang="cs-CZ" sz="2600" dirty="0"/>
          </a:p>
          <a:p>
            <a:pPr lvl="1">
              <a:spcAft>
                <a:spcPts val="600"/>
              </a:spcAft>
            </a:pPr>
            <a:r>
              <a:rPr lang="cs-CZ" dirty="0"/>
              <a:t>Pokud je žadatelem právnická osoba mimo veřejnoprávní právnické osoby, jako povinnou přílohu žádosti o podporu předkládá čestné prohlášení obsahující informaci o skutečném majiteli ve smyslu § 4 odst. 4 zákona č. 253/2008 Sb., o některých opatřeních proti legalizaci výnosů z trestné činnosti a financování terorismu, ve znění pozdějších předpisů.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Vysvětlení, co se rozumí skutečným vlastníkem, nalezne žadatel v Obecných pravidlech pro žadatele a příjemce v kap. 2.6.1. Vzor čestného prohlášení je přílohou Obecných pravidel č. 30. Žadatel je povinen uvést v čestném prohlášení informace </a:t>
            </a:r>
            <a:r>
              <a:rPr lang="cs-CZ" dirty="0" smtClean="0"/>
              <a:t>minimálně </a:t>
            </a:r>
            <a:r>
              <a:rPr lang="cs-CZ" dirty="0"/>
              <a:t>v rozsahu uvedeném ve vzoru</a:t>
            </a:r>
            <a:r>
              <a:rPr lang="cs-CZ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Pokud je 100% vlastníkem kraj/obec, doloží čestné prohlášení o vlastníkovi zároveň s prohlášením, že neexistuje fyzická osoba, která by naplňovala znaky skutečného majitele podnikatelského subjektu ve smyslu § 4 odst. 4 zákona č. </a:t>
            </a:r>
            <a:r>
              <a:rPr lang="cs-CZ" dirty="0"/>
              <a:t>253/2008 Sb., o některých opatřeních proti legalizaci výnosů z trestné činnosti a financování terorismu, ve znění pozdějších předpisů. 	</a:t>
            </a:r>
            <a:endParaRPr lang="cs-CZ" dirty="0" smtClean="0"/>
          </a:p>
          <a:p>
            <a:pPr lvl="1">
              <a:spcAft>
                <a:spcPts val="600"/>
              </a:spcAft>
            </a:pPr>
            <a:r>
              <a:rPr lang="cs-CZ" dirty="0"/>
              <a:t>Žadatel k žádosti o podporu nedokládá dokumenty, které prokazují pravdivost informací uvedených v čestném prohlášení. Tyto dokumenty musí mít žadatel k dispozici a na výzvu je musí doložit všem kontrolním orgánům.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Žadatel má povinnost během realizace projektu a v době udržitelnosti informovat CRR o všech změnách osob s podílem v právnické osobě žadatele přesahujícím 10 % a o změnách skutečného majitele. 	</a:t>
            </a:r>
          </a:p>
          <a:p>
            <a:pPr lvl="1">
              <a:spcAft>
                <a:spcPts val="600"/>
              </a:spcAft>
            </a:pPr>
            <a:endParaRPr lang="cs-CZ" dirty="0"/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39075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Přílohy stanovené MAS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96889"/>
              </p:ext>
            </p:extLst>
          </p:nvPr>
        </p:nvGraphicFramePr>
        <p:xfrm>
          <a:off x="838200" y="1577975"/>
          <a:ext cx="10582276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2">
                  <a:extLst>
                    <a:ext uri="{9D8B030D-6E8A-4147-A177-3AD203B41FA5}">
                      <a16:colId xmlns:a16="http://schemas.microsoft.com/office/drawing/2014/main" val="1251030851"/>
                    </a:ext>
                  </a:extLst>
                </a:gridCol>
                <a:gridCol w="9915524">
                  <a:extLst>
                    <a:ext uri="{9D8B030D-6E8A-4147-A177-3AD203B41FA5}">
                      <a16:colId xmlns:a16="http://schemas.microsoft.com/office/drawing/2014/main" val="3542719664"/>
                    </a:ext>
                  </a:extLst>
                </a:gridCol>
              </a:tblGrid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u="none" strike="noStrike">
                          <a:effectLst/>
                        </a:rPr>
                        <a:t>14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400" u="none" strike="noStrike" dirty="0">
                          <a:effectLst/>
                        </a:rPr>
                        <a:t>Dohoda o spolupráci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50684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200" y="2266950"/>
            <a:ext cx="10515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Kritérium: Organizace </a:t>
            </a:r>
            <a:r>
              <a:rPr lang="cs-CZ" sz="2000" dirty="0"/>
              <a:t>spolupracuje s jinou organizací na zajištění nebo sama zajišťuje komunitní služby pro </a:t>
            </a:r>
            <a:r>
              <a:rPr lang="cs-CZ" sz="2000" dirty="0" smtClean="0"/>
              <a:t>klienty: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žadatel sám službu nezajišťuje, prokáže spolupráci dohodou o spolupráci, v níž bude konkrétně popsán způsob spolupráce. </a:t>
            </a:r>
            <a:endParaRPr lang="cs-CZ" sz="2000" dirty="0" smtClean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Dohoda </a:t>
            </a:r>
            <a:r>
              <a:rPr lang="cs-CZ" sz="2000" dirty="0"/>
              <a:t>bude vypracována dle podmínek Zákona č. 89/2012 Sb. (Nový občanský zákoník). Pro doložení tohoto kritéria není vypracován vzor Dohody o spolupráci. Žadatel vypracovává dohodu sám dle výše uvedených informací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9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ukazatelů CBA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6815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Pro </a:t>
            </a:r>
            <a:r>
              <a:rPr lang="cs-CZ" sz="2000" dirty="0"/>
              <a:t>projekty, jejichž </a:t>
            </a:r>
            <a:r>
              <a:rPr lang="cs-CZ" sz="2000" b="1" dirty="0"/>
              <a:t>celkové způsobilé výdaje jsou nižší nebo rovny 5 mil. Kč, </a:t>
            </a:r>
            <a:r>
              <a:rPr lang="cs-CZ" sz="2000" dirty="0"/>
              <a:t>zpracovává žadatel Podklady pro hodnocení dle struktury uvedené v příloze č. 4 těchto Pravidel. Kritérium závěrečného ověření způsobilosti projektu </a:t>
            </a:r>
            <a:r>
              <a:rPr lang="cs-CZ" sz="2000" i="1" dirty="0"/>
              <a:t>V hodnocení </a:t>
            </a:r>
            <a:r>
              <a:rPr lang="cs-CZ" sz="2000" i="1" dirty="0" err="1"/>
              <a:t>eCBA</a:t>
            </a:r>
            <a:r>
              <a:rPr lang="cs-CZ" sz="2000" i="1" dirty="0"/>
              <a:t> projekt dosáhne minimálně hodnoty ukazatelů, stanovené ve výzvě </a:t>
            </a:r>
            <a:r>
              <a:rPr lang="cs-CZ" sz="2000" dirty="0"/>
              <a:t>je pro tyto projekty </a:t>
            </a:r>
            <a:r>
              <a:rPr lang="cs-CZ" sz="2000" b="1" dirty="0"/>
              <a:t>nerelevantní</a:t>
            </a:r>
            <a:r>
              <a:rPr lang="cs-CZ" sz="2000" i="1" dirty="0"/>
              <a:t>. </a:t>
            </a:r>
            <a:endParaRPr lang="cs-CZ" sz="2000" dirty="0"/>
          </a:p>
          <a:p>
            <a:r>
              <a:rPr lang="cs-CZ" sz="2000" dirty="0"/>
              <a:t>Pro projekty </a:t>
            </a:r>
            <a:r>
              <a:rPr lang="cs-CZ" sz="2000" b="1" dirty="0"/>
              <a:t>s celkovými způsobilými výdaji vyššími než 5 mil. Kč a nižšími než 100 mil</a:t>
            </a:r>
            <a:r>
              <a:rPr lang="cs-CZ" sz="2000" dirty="0"/>
              <a:t>. </a:t>
            </a:r>
            <a:r>
              <a:rPr lang="cs-CZ" sz="2000" b="1" dirty="0"/>
              <a:t>Kč </a:t>
            </a:r>
            <a:r>
              <a:rPr lang="cs-CZ" sz="2000" dirty="0"/>
              <a:t>žadatel zpracovává Podklady pro hodnocení ve struktuře uvedené v příloze č. 4 těchto Pravidel. V modulu CBA v MS2014+ zpracovává finanční analýzu (FA). Z dostupných výsledků CBA je sledována čistá současná hodnota v rámci Návratnosti investice pro FA (FNPV). Kritérium závěrečného ověření způsobilosti projektu </a:t>
            </a:r>
            <a:r>
              <a:rPr lang="cs-CZ" sz="2000" i="1" dirty="0"/>
              <a:t>V hodnocení </a:t>
            </a:r>
            <a:r>
              <a:rPr lang="cs-CZ" sz="2000" i="1" dirty="0" err="1"/>
              <a:t>eCBA</a:t>
            </a:r>
            <a:r>
              <a:rPr lang="cs-CZ" sz="2000" i="1" dirty="0"/>
              <a:t> projekt dosáhne minimálně hodnoty ukazatelů, </a:t>
            </a:r>
            <a:r>
              <a:rPr lang="cs-CZ" sz="2000" i="1" dirty="0" smtClean="0"/>
              <a:t>stanovené </a:t>
            </a:r>
            <a:r>
              <a:rPr lang="cs-CZ" sz="2000" i="1" dirty="0"/>
              <a:t>ve výzvě </a:t>
            </a:r>
            <a:r>
              <a:rPr lang="cs-CZ" sz="2000" dirty="0"/>
              <a:t>je splněno, když FNPV je nižší než 0</a:t>
            </a:r>
            <a:r>
              <a:rPr lang="cs-CZ" sz="2000" i="1" dirty="0"/>
              <a:t>. </a:t>
            </a:r>
            <a:endParaRPr lang="cs-CZ" sz="2000" i="1" dirty="0" smtClean="0"/>
          </a:p>
          <a:p>
            <a:r>
              <a:rPr lang="cs-CZ" sz="2000" dirty="0"/>
              <a:t>Popis práce s modulem CBA v MS2014+ a postupy pro zpracování finanční a ekonomické analýzy v MS2014+ jsou předmětem přílohy č. 17 Obecných pravidel.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10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61383"/>
              </p:ext>
            </p:extLst>
          </p:nvPr>
        </p:nvGraphicFramePr>
        <p:xfrm>
          <a:off x="432078" y="1547443"/>
          <a:ext cx="11404881" cy="50141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1627">
                  <a:extLst>
                    <a:ext uri="{9D8B030D-6E8A-4147-A177-3AD203B41FA5}">
                      <a16:colId xmlns:a16="http://schemas.microsoft.com/office/drawing/2014/main" val="4269967617"/>
                    </a:ext>
                  </a:extLst>
                </a:gridCol>
                <a:gridCol w="3801627">
                  <a:extLst>
                    <a:ext uri="{9D8B030D-6E8A-4147-A177-3AD203B41FA5}">
                      <a16:colId xmlns:a16="http://schemas.microsoft.com/office/drawing/2014/main" val="1463394070"/>
                    </a:ext>
                  </a:extLst>
                </a:gridCol>
                <a:gridCol w="3801627">
                  <a:extLst>
                    <a:ext uri="{9D8B030D-6E8A-4147-A177-3AD203B41FA5}">
                      <a16:colId xmlns:a16="http://schemas.microsoft.com/office/drawing/2014/main" val="2464900694"/>
                    </a:ext>
                  </a:extLst>
                </a:gridCol>
              </a:tblGrid>
              <a:tr h="88983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Fáze administrace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Provádí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Délka</a:t>
                      </a:r>
                      <a:r>
                        <a:rPr lang="cs-CZ" baseline="0" dirty="0" smtClean="0"/>
                        <a:t> trvání </a:t>
                      </a:r>
                    </a:p>
                    <a:p>
                      <a:pPr algn="ctr"/>
                      <a:r>
                        <a:rPr lang="cs-CZ" baseline="0" dirty="0" smtClean="0"/>
                        <a:t>(pracovní dny)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59276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Kontrola</a:t>
                      </a:r>
                      <a:r>
                        <a:rPr lang="cs-CZ" baseline="0" dirty="0" smtClean="0"/>
                        <a:t> FN a P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29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4306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Doplnění</a:t>
                      </a:r>
                      <a:r>
                        <a:rPr lang="cs-CZ" sz="1400" baseline="0" dirty="0" smtClean="0"/>
                        <a:t> FN (2x)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Žadatel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353911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Přezkum hodnocení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MAS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 /30 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685173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Věcné hodnocení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632552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Přezkum hodnocení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MAS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15 /30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819206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Výběr projektů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881439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/>
                        <a:t>Přezkum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/>
                        <a:t>MAS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/>
                        <a:t>15 /30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984700"/>
                  </a:ext>
                </a:extLst>
              </a:tr>
              <a:tr h="515538"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Kontrola ŘO + Právní akt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/>
                        <a:t>ŘO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/>
                        <a:t>cca</a:t>
                      </a:r>
                      <a:r>
                        <a:rPr lang="cs-CZ" sz="1800" kern="1200" baseline="0" dirty="0" smtClean="0"/>
                        <a:t> 4 měsíce</a:t>
                      </a: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7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FN a 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640"/>
            <a:ext cx="10515600" cy="503422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Kontrola formálních náležitost a přijatelnosti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Kritéria, Kontrolní listy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Pozor na nenapravitelná kritéria: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Žadatel </a:t>
            </a:r>
            <a:r>
              <a:rPr lang="cs-CZ" dirty="0" smtClean="0"/>
              <a:t>splňuje definice oprávněného příjemce pro specifický cíl </a:t>
            </a:r>
            <a:r>
              <a:rPr lang="cs-CZ" dirty="0" smtClean="0"/>
              <a:t>2.3 </a:t>
            </a:r>
            <a:r>
              <a:rPr lang="cs-CZ" dirty="0" smtClean="0"/>
              <a:t>a výzvu MAS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Projekt je v souladu s integrovanou strategií CLLD.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Kontrolu </a:t>
            </a:r>
            <a:r>
              <a:rPr lang="cs-CZ" dirty="0"/>
              <a:t>provádí kancelář MAS</a:t>
            </a:r>
          </a:p>
        </p:txBody>
      </p:sp>
    </p:spTree>
    <p:extLst>
      <p:ext uri="{BB962C8B-B14F-4D97-AF65-F5344CB8AC3E}">
        <p14:creationId xmlns:p14="http://schemas.microsoft.com/office/powerpoint/2010/main" val="2920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VH,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567238"/>
          </a:xfrm>
        </p:spPr>
        <p:txBody>
          <a:bodyPr/>
          <a:lstStyle/>
          <a:p>
            <a:r>
              <a:rPr lang="cs-CZ" dirty="0" smtClean="0"/>
              <a:t>Kontrola věcného hodnocení</a:t>
            </a:r>
          </a:p>
          <a:p>
            <a:pPr lvl="1"/>
            <a:r>
              <a:rPr lang="cs-CZ" dirty="0" smtClean="0"/>
              <a:t>Kritéria, Kontrolní listy</a:t>
            </a:r>
          </a:p>
          <a:p>
            <a:pPr lvl="1"/>
            <a:r>
              <a:rPr lang="cs-CZ" dirty="0" smtClean="0"/>
              <a:t>Pozor – min. 50 % z celkového počtu bodů</a:t>
            </a:r>
          </a:p>
          <a:p>
            <a:pPr lvl="1"/>
            <a:r>
              <a:rPr lang="cs-CZ" dirty="0" smtClean="0"/>
              <a:t>Podpořeny projekty s vyšším počtem obdržených bodů do vyčerpání alokace</a:t>
            </a:r>
          </a:p>
          <a:p>
            <a:pPr lvl="1"/>
            <a:r>
              <a:rPr lang="cs-CZ" dirty="0" smtClean="0"/>
              <a:t>Hodnotí: externí odborník – posudek + 3 hodnotitelé z Výběrové komise MAS</a:t>
            </a:r>
          </a:p>
          <a:p>
            <a:r>
              <a:rPr lang="cs-CZ" dirty="0" smtClean="0"/>
              <a:t>Kritéria VH:</a:t>
            </a:r>
          </a:p>
          <a:p>
            <a:pPr lvl="1"/>
            <a:r>
              <a:rPr lang="cs-CZ" dirty="0"/>
              <a:t>Zaměření projektu na hlavní podporované </a:t>
            </a:r>
            <a:r>
              <a:rPr lang="cs-CZ" dirty="0" smtClean="0"/>
              <a:t>aktivity</a:t>
            </a:r>
          </a:p>
          <a:p>
            <a:pPr lvl="1"/>
            <a:r>
              <a:rPr lang="cs-CZ" dirty="0"/>
              <a:t>Projekt zahrnuje úpravy  venkovního prostranství včetně výsadby zeleně </a:t>
            </a:r>
            <a:endParaRPr lang="cs-CZ" dirty="0" smtClean="0"/>
          </a:p>
          <a:p>
            <a:pPr lvl="1"/>
            <a:r>
              <a:rPr lang="cs-CZ" dirty="0"/>
              <a:t>Projekt řeší modernizaci stávajícího </a:t>
            </a:r>
            <a:r>
              <a:rPr lang="cs-CZ" dirty="0" smtClean="0"/>
              <a:t>vybavení</a:t>
            </a:r>
          </a:p>
          <a:p>
            <a:pPr lvl="1"/>
            <a:r>
              <a:rPr lang="cs-CZ" dirty="0"/>
              <a:t>Organizace spolupracuje s jinou organizací na zajištění nebo sama zajišťuje komunitní služby pro klienty.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32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6000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651344" y="150726"/>
            <a:ext cx="3568586" cy="1023680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126966" y="4001294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Hodnocení a výběr projektů – VH,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567238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 smtClean="0"/>
              <a:t>projektů</a:t>
            </a:r>
          </a:p>
          <a:p>
            <a:pPr lvl="1"/>
            <a:r>
              <a:rPr lang="cs-CZ" dirty="0" smtClean="0"/>
              <a:t>Rozhodnutí, které projekty budou podpořeny </a:t>
            </a:r>
          </a:p>
          <a:p>
            <a:pPr lvl="1"/>
            <a:r>
              <a:rPr lang="cs-CZ" dirty="0" smtClean="0"/>
              <a:t>Vybírá Výkonná rada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Náhradní projekty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Náhradním projektem je hraniční projekt, popřípadě další projekt ve výzvě MAS, který splnil podmínky věcného hodnocení, ale ve výzvě není dostatek finančních prostředků na jeho podporu – tzn., že Výkonná rada může určit max. 2 náhradní projekty v každé výzvě. </a:t>
            </a:r>
          </a:p>
          <a:p>
            <a:pPr algn="just"/>
            <a:r>
              <a:rPr lang="cs-CZ" dirty="0" smtClean="0"/>
              <a:t>Výkonná rada zodpovídá za alokaci výzvy MAS, v případě náhradních projektů může rozhodnout o jejím navýšení, pokud výzva nebyla vyhlášena na celou alokaci opatření, tzn., že může rozhodnout o navýšení alokace výzvy do výše celkových způsobilých výdajů na opatření strategie CLLD. U náhradních projektů se bude postupovat podle dokumentu Minimální požadavky ŘO IROP k implementaci CLLD, vydání 1.2 s platností od 1. 6. 2018.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81964" y="1916832"/>
            <a:ext cx="7897525" cy="43204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b="1" smtClean="0"/>
              <a:t>    Zřízení elektronického podpisu a datové schránky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 Registrace </a:t>
            </a:r>
            <a:r>
              <a:rPr lang="cs-CZ" sz="2400" b="1" dirty="0"/>
              <a:t>do systému IS KP14+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Finalizace žádosti o podporu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gradFill>
              <a:gsLst>
                <a:gs pos="23000">
                  <a:srgbClr val="92D050"/>
                </a:gs>
                <a:gs pos="0">
                  <a:schemeClr val="accent1">
                    <a:lumMod val="5000"/>
                    <a:lumOff val="95000"/>
                    <a:alpha val="91000"/>
                  </a:schemeClr>
                </a:gs>
                <a:gs pos="74000">
                  <a:schemeClr val="accent6">
                    <a:lumMod val="60000"/>
                    <a:lumOff val="40000"/>
                  </a:schemeClr>
                </a:gs>
                <a:gs pos="83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Žádost se vyplňuje v IS KP14+ - </a:t>
            </a:r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pPr lvl="1"/>
            <a:r>
              <a:rPr lang="cs-CZ" dirty="0" smtClean="0"/>
              <a:t>Registrace – emailová adresa, mobilní telefon</a:t>
            </a:r>
          </a:p>
          <a:p>
            <a:pPr lvl="1"/>
            <a:r>
              <a:rPr lang="cs-CZ" dirty="0" smtClean="0"/>
              <a:t>Prohlížeč Internet Explorer, zapnutý </a:t>
            </a:r>
            <a:r>
              <a:rPr lang="cs-CZ" dirty="0" err="1" smtClean="0"/>
              <a:t>JavaScript</a:t>
            </a:r>
            <a:r>
              <a:rPr lang="cs-CZ" dirty="0" smtClean="0"/>
              <a:t>, pro podepsání žádosti – zásuvný modul MS </a:t>
            </a:r>
            <a:r>
              <a:rPr lang="cs-CZ" dirty="0" err="1" smtClean="0"/>
              <a:t>Silverlight</a:t>
            </a:r>
            <a:endParaRPr lang="cs-CZ" dirty="0" smtClean="0"/>
          </a:p>
          <a:p>
            <a:pPr lvl="1"/>
            <a:r>
              <a:rPr lang="cs-CZ" dirty="0" smtClean="0"/>
              <a:t>Podání žádosti – nutný el. podpis</a:t>
            </a:r>
          </a:p>
          <a:p>
            <a:pPr lvl="1"/>
            <a:r>
              <a:rPr lang="cs-CZ" dirty="0" smtClean="0"/>
              <a:t>Příručka k vyplnění žádosti – Postup pro podání žádosti v MS2014+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www.kyjovske-slovacko.com/cs/3-vyzva-irop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9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059"/>
            <a:ext cx="10515600" cy="4709904"/>
          </a:xfrm>
        </p:spPr>
        <p:txBody>
          <a:bodyPr>
            <a:normAutofit fontScale="77500" lnSpcReduction="20000"/>
          </a:bodyPr>
          <a:lstStyle/>
          <a:p>
            <a:pPr marL="285750" lvl="1" indent="-285750" algn="just">
              <a:spcBef>
                <a:spcPct val="20000"/>
              </a:spcBef>
              <a:spcAft>
                <a:spcPts val="600"/>
              </a:spcAft>
            </a:pPr>
            <a:r>
              <a:rPr lang="cs-CZ" sz="2800" dirty="0"/>
              <a:t>Žadatel by měl mít vždy přístup do portálu s rolí správce přístupů. Pouze s touto rolí lze přidávat/odebírat další uživatele (čtenář, editor, signatář, zmocněnec).</a:t>
            </a:r>
          </a:p>
          <a:p>
            <a:pPr marL="285750" lvl="1" indent="-285750" algn="just">
              <a:spcBef>
                <a:spcPct val="20000"/>
              </a:spcBef>
              <a:spcAft>
                <a:spcPts val="600"/>
              </a:spcAft>
            </a:pPr>
            <a:r>
              <a:rPr lang="cs-CZ" sz="2800" dirty="0"/>
              <a:t>K podepisování všech nebo určitých úloh je možné zmocnit jinou osobu plnou mocí, která se nahraje do IS KP14+ na záložku plné moci.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Informace o stavu projektu včetně výsledků hodnocení projektu se žadatel/příjemce dozví přes systém.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Právní akt – Registrace akce a Rozhodnutí o poskytnutí dotace/Registrace akce  a Stanovení výdajů na financování akce OSS/Dopis včetně podmínek bude příjemci zpřístupněn taktéž pouze přes systém.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Doporučujeme si v IS KP14+ nastavit notifikace na telefon nebo e-mail, kde budete informováni o události/změně stavu projektu či o případných výzvách </a:t>
            </a:r>
            <a:br>
              <a:rPr lang="cs-CZ" dirty="0"/>
            </a:br>
            <a:r>
              <a:rPr lang="cs-CZ" dirty="0"/>
              <a:t>k doplnění/vysvětlení.</a:t>
            </a:r>
          </a:p>
          <a:p>
            <a:pPr marL="285750" indent="-285750" algn="just">
              <a:spcAft>
                <a:spcPts val="600"/>
              </a:spcAft>
            </a:pPr>
            <a:r>
              <a:rPr lang="cs-CZ" dirty="0"/>
              <a:t>Depeše se považuje za doručenou dnem odeslání, nikoli dnem přečtení (možnost notifikace na e-mail či </a:t>
            </a:r>
            <a:r>
              <a:rPr lang="cs-CZ" dirty="0" err="1"/>
              <a:t>sms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7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254" cy="66419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rstenec 4"/>
          <p:cNvSpPr/>
          <p:nvPr/>
        </p:nvSpPr>
        <p:spPr>
          <a:xfrm>
            <a:off x="8916367" y="2170666"/>
            <a:ext cx="3305908" cy="3025842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149" y="2317994"/>
            <a:ext cx="10515600" cy="4351338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4" y="241160"/>
            <a:ext cx="12205339" cy="6109398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0" y="929038"/>
            <a:ext cx="1245996" cy="885615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81"/>
            <a:ext cx="12183493" cy="5082102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1889091" y="702983"/>
            <a:ext cx="1245996" cy="885615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3476"/>
            <a:ext cx="13596725" cy="5489828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813539" y="3647552"/>
            <a:ext cx="3225519" cy="552659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01063"/>
            <a:ext cx="10734675" cy="66352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rstenec 4"/>
          <p:cNvSpPr/>
          <p:nvPr/>
        </p:nvSpPr>
        <p:spPr>
          <a:xfrm>
            <a:off x="0" y="2761203"/>
            <a:ext cx="11465168" cy="1477108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2667"/>
            <a:ext cx="12192000" cy="74506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rstenec 4"/>
          <p:cNvSpPr/>
          <p:nvPr/>
        </p:nvSpPr>
        <p:spPr>
          <a:xfrm>
            <a:off x="2979380" y="2140639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0" y="5405799"/>
            <a:ext cx="2538630" cy="1395845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7510" cy="6611815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3436535" y="2723103"/>
            <a:ext cx="8651631" cy="1034981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03124" y="4001294"/>
            <a:ext cx="1224226" cy="733530"/>
          </a:xfrm>
          <a:prstGeom prst="donut">
            <a:avLst>
              <a:gd name="adj" fmla="val 3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52775" y="49720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Název </a:t>
            </a:r>
            <a:r>
              <a:rPr lang="cs-CZ" b="1" dirty="0" err="1" smtClean="0"/>
              <a:t>podvýzvy</a:t>
            </a:r>
            <a:r>
              <a:rPr lang="cs-CZ" b="1" dirty="0" smtClean="0"/>
              <a:t> = </a:t>
            </a:r>
            <a:r>
              <a:rPr lang="cs-CZ" b="1" dirty="0"/>
              <a:t>6.výzva MAS Kyjovské Slovácko v pohybu-IROP-</a:t>
            </a:r>
            <a:r>
              <a:rPr lang="cs-CZ" b="1" dirty="0" err="1"/>
              <a:t>Deinstitucionalizace</a:t>
            </a:r>
            <a:r>
              <a:rPr lang="cs-CZ" b="1" dirty="0"/>
              <a:t> psychiatrické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02" y="0"/>
            <a:ext cx="10528998" cy="6829621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552659" y="793820"/>
            <a:ext cx="934497" cy="2562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Vám pomůže při vyplnění IS KP14+?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algn="just">
              <a:buFont typeface="+mj-lt"/>
              <a:buAutoNum type="romanUcPeriod"/>
            </a:pPr>
            <a:r>
              <a:rPr lang="cs-CZ" sz="1600" b="1" dirty="0" smtClean="0"/>
              <a:t>Specifická pravidla pro žadatele a příjemce k jednotlivým výzvám (příloha č. 1):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70C0"/>
                </a:solidFill>
              </a:rPr>
              <a:t>Postup pro podání žádosti o podporu v MS2014+. </a:t>
            </a:r>
          </a:p>
          <a:p>
            <a:pPr marL="0" indent="0" algn="just">
              <a:buNone/>
            </a:pPr>
            <a:endParaRPr lang="cs-CZ" sz="800" dirty="0" smtClean="0">
              <a:solidFill>
                <a:srgbClr val="FF0000"/>
              </a:solidFill>
            </a:endParaRPr>
          </a:p>
          <a:p>
            <a:pPr marL="400050" indent="-400050" algn="just">
              <a:buAutoNum type="romanUcPeriod" startAt="3"/>
            </a:pPr>
            <a:r>
              <a:rPr lang="cs-CZ" sz="1600" b="1" dirty="0" smtClean="0"/>
              <a:t>Edukační videa </a:t>
            </a:r>
            <a:r>
              <a:rPr lang="cs-CZ" sz="1600" dirty="0" smtClean="0"/>
              <a:t>na portálu </a:t>
            </a:r>
            <a:r>
              <a:rPr lang="cs-CZ" sz="1600" dirty="0" smtClean="0">
                <a:hlinkClick r:id="rId2"/>
              </a:rPr>
              <a:t>www.dotaceeu.cz</a:t>
            </a:r>
            <a:r>
              <a:rPr lang="cs-CZ" sz="1600" dirty="0" smtClean="0"/>
              <a:t> - ke shlédnutí jednotlivé díly: 1. Představujeme IS KP14+, 2. Jak založit žádost, 3. Vyplnění žádosti I, 4. Vyplnění žádosti II, 5. Zprávy o realizace projektu.</a:t>
            </a:r>
          </a:p>
          <a:p>
            <a:endParaRPr lang="cs-CZ" dirty="0" smtClean="0"/>
          </a:p>
          <a:p>
            <a:r>
              <a:rPr lang="cs-CZ" dirty="0" smtClean="0"/>
              <a:t>V případě nejasností konzultujte!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4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Důležité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Výzva a informace k výzvě: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www.kyjovske-slovacko.com/cs/6-vyzva-irop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Výzva ŘO IROP č. </a:t>
            </a:r>
            <a:r>
              <a:rPr lang="cs-CZ" dirty="0" smtClean="0"/>
              <a:t>71</a:t>
            </a:r>
            <a:r>
              <a:rPr lang="cs-CZ" dirty="0" smtClean="0"/>
              <a:t> </a:t>
            </a:r>
            <a:endParaRPr lang="cs-CZ" dirty="0" smtClean="0"/>
          </a:p>
          <a:p>
            <a:pPr lvl="1"/>
            <a:r>
              <a:rPr lang="cs-CZ" smtClean="0">
                <a:hlinkClick r:id="rId3"/>
              </a:rPr>
              <a:t>www.irop.mmr.cz/cs/Vyzvy/Seznam/Vyzva-c-71-Deinstitucionalizace-psychiatricke-pece</a:t>
            </a:r>
            <a:endParaRPr lang="cs-CZ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Konzultace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Pracovníci MAS žádosti o dotaci pouze konzultují, nesmějí se podílet na přípravě a zpracování dokumentů k projektu</a:t>
            </a:r>
          </a:p>
          <a:p>
            <a:r>
              <a:rPr lang="cs-CZ" dirty="0" smtClean="0"/>
              <a:t>Konzultace mohou probíhat telefonicky / emailem / osobní schůzkou</a:t>
            </a:r>
          </a:p>
          <a:p>
            <a:r>
              <a:rPr lang="cs-CZ" dirty="0" smtClean="0"/>
              <a:t>Při konzultacích prosíme konzultovat konkrétní dotazy (z kapacitních důvodů nebude možné připomínkovat kompletní žádosti a studie proveditelnosti)</a:t>
            </a:r>
          </a:p>
          <a:p>
            <a:r>
              <a:rPr lang="cs-CZ" dirty="0" smtClean="0"/>
              <a:t>Ostatní komunikace k projektu probíhá v systému MS2014+ interní depeší </a:t>
            </a:r>
          </a:p>
          <a:p>
            <a:r>
              <a:rPr lang="cs-CZ" dirty="0" smtClean="0"/>
              <a:t>MAS pořádá ke každé výzvě seminář pro žadatele a příjemce</a:t>
            </a:r>
          </a:p>
          <a:p>
            <a:r>
              <a:rPr lang="cs-CZ" dirty="0" smtClean="0"/>
              <a:t>Na webu MAS budou zveřejněny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3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Konzultace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Doporučujeme konzultovat veškeré nejasnosti!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Kontaktní osoby: </a:t>
            </a:r>
          </a:p>
          <a:p>
            <a:r>
              <a:rPr lang="cs-CZ" sz="2400" dirty="0" smtClean="0"/>
              <a:t>Bc. Hana Horňáková, +420 774 664 668; </a:t>
            </a:r>
            <a:r>
              <a:rPr lang="cs-CZ" sz="2400" dirty="0" smtClean="0">
                <a:hlinkClick r:id="rId2"/>
              </a:rPr>
              <a:t>hanahornakova@kyjovske-slovacko.com</a:t>
            </a:r>
            <a:endParaRPr lang="cs-CZ" sz="2400" dirty="0" smtClean="0"/>
          </a:p>
          <a:p>
            <a:r>
              <a:rPr lang="cs-CZ" sz="2400" dirty="0" smtClean="0"/>
              <a:t>Ing. Tomáš Kolařík, +420 775 766 469; </a:t>
            </a:r>
            <a:r>
              <a:rPr lang="cs-CZ" sz="2400" dirty="0" smtClean="0">
                <a:hlinkClick r:id="rId3"/>
              </a:rPr>
              <a:t>tomaskolarik@kyjovske-slovacko.com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Kontaktní místo: Kancelář MAS, Masarykovo náměstí 13/14, Kyjov 69701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45" y="815912"/>
            <a:ext cx="3240024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0"/>
            <a:ext cx="9493701" cy="6324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32079" y="300840"/>
            <a:ext cx="2532184" cy="15072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Kyjovského Slovácka v pohybu, z.s.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85558"/>
              </p:ext>
            </p:extLst>
          </p:nvPr>
        </p:nvGraphicFramePr>
        <p:xfrm>
          <a:off x="838200" y="1547446"/>
          <a:ext cx="5612841" cy="203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8262"/>
              </p:ext>
            </p:extLst>
          </p:nvPr>
        </p:nvGraphicFramePr>
        <p:xfrm>
          <a:off x="838199" y="2879882"/>
          <a:ext cx="10898275" cy="231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8208"/>
              </p:ext>
            </p:extLst>
          </p:nvPr>
        </p:nvGraphicFramePr>
        <p:xfrm>
          <a:off x="838201" y="4682532"/>
          <a:ext cx="10998758" cy="212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1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6785</Words>
  <Application>Microsoft Office PowerPoint</Application>
  <PresentationFormat>Širokoúhlá obrazovka</PresentationFormat>
  <Paragraphs>486</Paragraphs>
  <Slides>75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Cambria</vt:lpstr>
      <vt:lpstr>Wingdings</vt:lpstr>
      <vt:lpstr>Wingdings 3</vt:lpstr>
      <vt:lpstr>Motiv Office</vt:lpstr>
      <vt:lpstr>Prezentace aplikace PowerPoint</vt:lpstr>
      <vt:lpstr>Seminář pro žadatele</vt:lpstr>
      <vt:lpstr>Program semináře</vt:lpstr>
      <vt:lpstr>Pojmy: MAS, Kyjovské Slovácko v pohybu, z.s.</vt:lpstr>
      <vt:lpstr>Kyjovské Slovácko v pohybu, z.s.</vt:lpstr>
      <vt:lpstr>Prezentace aplikace PowerPoint</vt:lpstr>
      <vt:lpstr>Prezentace aplikace PowerPoint</vt:lpstr>
      <vt:lpstr>Prezentace aplikace PowerPoint</vt:lpstr>
      <vt:lpstr>Výzva Kyjovského Slovácka v pohybu, z.s.</vt:lpstr>
      <vt:lpstr>Základní údaje:</vt:lpstr>
      <vt:lpstr>Území realizace</vt:lpstr>
      <vt:lpstr>Oprávnění žadatelé:</vt:lpstr>
      <vt:lpstr>Oprávnění žadatelé - podmínky</vt:lpstr>
      <vt:lpstr>Oprávnění žadatelé - podmínky</vt:lpstr>
      <vt:lpstr>Cílové skupiny:</vt:lpstr>
      <vt:lpstr>Podporované aktivity:</vt:lpstr>
      <vt:lpstr>Podporované aktivity – Centra duševního zdraví</vt:lpstr>
      <vt:lpstr>Podporované aktivity – Stacionáře</vt:lpstr>
      <vt:lpstr>Podporované aktivity – Psychiatrické ambulance s rozšířenou péčí </vt:lpstr>
      <vt:lpstr>Podporované aktivity:</vt:lpstr>
      <vt:lpstr>Podporované aktivity – Mobilní tým</vt:lpstr>
      <vt:lpstr>Podporované aktivity:</vt:lpstr>
      <vt:lpstr>Podporované aktivity – upozornění</vt:lpstr>
      <vt:lpstr>Finanční část projektu:</vt:lpstr>
      <vt:lpstr>Věcná a časová způsobilost výdajů</vt:lpstr>
      <vt:lpstr>Způsobilé výdaje – hlavní aktivity</vt:lpstr>
      <vt:lpstr>Způsobilé výdaje – hlavní aktivity</vt:lpstr>
      <vt:lpstr>Způsobilé výdaje – hlavní aktivity</vt:lpstr>
      <vt:lpstr>Způsobilé výdaje – hlavní aktivity</vt:lpstr>
      <vt:lpstr>Způsobilé výdaje – hlavní aktivity</vt:lpstr>
      <vt:lpstr>Způsobilé výdaje – vedlejší aktivity</vt:lpstr>
      <vt:lpstr>Nezpůsobilé výdaje</vt:lpstr>
      <vt:lpstr>Nezpůsobilé výdaje</vt:lpstr>
      <vt:lpstr>Nezpůsobilé výdaje</vt:lpstr>
      <vt:lpstr>Indikátory</vt:lpstr>
      <vt:lpstr>Povinné přílohy žádosti</vt:lpstr>
      <vt:lpstr>Povinné přílohy žádosti</vt:lpstr>
      <vt:lpstr>Povinné přílohy žádosti</vt:lpstr>
      <vt:lpstr>Přílohy stanovené ŘO</vt:lpstr>
      <vt:lpstr>Zadávací a výběrová řízení</vt:lpstr>
      <vt:lpstr>Základní zásady zadávání zakázek</vt:lpstr>
      <vt:lpstr>MPZ – výše předpokládané hodnoty VZ</vt:lpstr>
      <vt:lpstr>Zadávací a výběrová řízení</vt:lpstr>
      <vt:lpstr>Další přílohy stanovené ŘO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Přílohy stanovené MAS</vt:lpstr>
      <vt:lpstr>Hodnocení ukazatelů CBA</vt:lpstr>
      <vt:lpstr>Hodnocení a výběr projektů</vt:lpstr>
      <vt:lpstr>Hodnocení a výběr projektů – FN a P</vt:lpstr>
      <vt:lpstr>Hodnocení a výběr projektů – VH, Výběr</vt:lpstr>
      <vt:lpstr>Hodnocení a výběr projektů – VH, Výběr</vt:lpstr>
      <vt:lpstr>Náhradní projekty</vt:lpstr>
      <vt:lpstr>Podání žádosti</vt:lpstr>
      <vt:lpstr>Podání žádosti</vt:lpstr>
      <vt:lpstr>Podání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Vám pomůže při vyplnění IS KP14+?</vt:lpstr>
      <vt:lpstr>Důležité odkazy</vt:lpstr>
      <vt:lpstr>Konzultace</vt:lpstr>
      <vt:lpstr>Konzultace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</dc:creator>
  <cp:lastModifiedBy>NB</cp:lastModifiedBy>
  <cp:revision>201</cp:revision>
  <dcterms:created xsi:type="dcterms:W3CDTF">2018-11-19T08:59:59Z</dcterms:created>
  <dcterms:modified xsi:type="dcterms:W3CDTF">2019-02-04T11:58:14Z</dcterms:modified>
</cp:coreProperties>
</file>