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82" r:id="rId5"/>
    <p:sldId id="259" r:id="rId6"/>
    <p:sldId id="260" r:id="rId7"/>
    <p:sldId id="261" r:id="rId8"/>
    <p:sldId id="262" r:id="rId9"/>
    <p:sldId id="277" r:id="rId10"/>
    <p:sldId id="263" r:id="rId11"/>
    <p:sldId id="296" r:id="rId12"/>
    <p:sldId id="264" r:id="rId13"/>
    <p:sldId id="352" r:id="rId14"/>
    <p:sldId id="265" r:id="rId15"/>
    <p:sldId id="297" r:id="rId16"/>
    <p:sldId id="286" r:id="rId17"/>
    <p:sldId id="344" r:id="rId18"/>
    <p:sldId id="298" r:id="rId19"/>
    <p:sldId id="268" r:id="rId20"/>
    <p:sldId id="269" r:id="rId21"/>
    <p:sldId id="355" r:id="rId22"/>
    <p:sldId id="327" r:id="rId23"/>
    <p:sldId id="328" r:id="rId24"/>
    <p:sldId id="329" r:id="rId25"/>
    <p:sldId id="335" r:id="rId26"/>
    <p:sldId id="336" r:id="rId27"/>
    <p:sldId id="337" r:id="rId28"/>
    <p:sldId id="338" r:id="rId29"/>
    <p:sldId id="270" r:id="rId30"/>
    <p:sldId id="278" r:id="rId31"/>
    <p:sldId id="299" r:id="rId32"/>
    <p:sldId id="353" r:id="rId33"/>
    <p:sldId id="279" r:id="rId34"/>
    <p:sldId id="322" r:id="rId35"/>
    <p:sldId id="280" r:id="rId36"/>
    <p:sldId id="290" r:id="rId37"/>
    <p:sldId id="291" r:id="rId38"/>
    <p:sldId id="318" r:id="rId39"/>
    <p:sldId id="323" r:id="rId40"/>
    <p:sldId id="324" r:id="rId41"/>
    <p:sldId id="354" r:id="rId42"/>
    <p:sldId id="325" r:id="rId43"/>
    <p:sldId id="326" r:id="rId44"/>
    <p:sldId id="351" r:id="rId45"/>
    <p:sldId id="304" r:id="rId46"/>
    <p:sldId id="356" r:id="rId47"/>
    <p:sldId id="357" r:id="rId48"/>
    <p:sldId id="272" r:id="rId49"/>
    <p:sldId id="309" r:id="rId50"/>
    <p:sldId id="310" r:id="rId51"/>
    <p:sldId id="358" r:id="rId52"/>
    <p:sldId id="301" r:id="rId53"/>
    <p:sldId id="273" r:id="rId54"/>
    <p:sldId id="274" r:id="rId55"/>
    <p:sldId id="287" r:id="rId56"/>
    <p:sldId id="288" r:id="rId57"/>
    <p:sldId id="311" r:id="rId58"/>
    <p:sldId id="312" r:id="rId59"/>
    <p:sldId id="313" r:id="rId60"/>
    <p:sldId id="314" r:id="rId61"/>
    <p:sldId id="315" r:id="rId62"/>
    <p:sldId id="317" r:id="rId63"/>
    <p:sldId id="289" r:id="rId64"/>
    <p:sldId id="275" r:id="rId65"/>
    <p:sldId id="281" r:id="rId66"/>
    <p:sldId id="276" r:id="rId6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87945B-1B23-4648-B715-9B77DF3FF05A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3B0A8229-E44C-4F14-9F11-7538951DB11A}">
      <dgm:prSet phldrT="[Text]"/>
      <dgm:spPr/>
      <dgm:t>
        <a:bodyPr/>
        <a:lstStyle/>
        <a:p>
          <a:r>
            <a:rPr lang="cs-CZ" dirty="0" smtClean="0"/>
            <a:t>IROP</a:t>
          </a:r>
        </a:p>
        <a:p>
          <a:r>
            <a:rPr lang="cs-CZ" dirty="0" smtClean="0"/>
            <a:t>(MMR)</a:t>
          </a:r>
          <a:endParaRPr lang="cs-CZ" dirty="0"/>
        </a:p>
      </dgm:t>
    </dgm:pt>
    <dgm:pt modelId="{4A2F943B-C8A2-4904-A94E-CC62F09F8875}" type="parTrans" cxnId="{873D3F5E-8ABF-4C82-9496-B021F34632EB}">
      <dgm:prSet/>
      <dgm:spPr/>
      <dgm:t>
        <a:bodyPr/>
        <a:lstStyle/>
        <a:p>
          <a:endParaRPr lang="cs-CZ"/>
        </a:p>
      </dgm:t>
    </dgm:pt>
    <dgm:pt modelId="{7B28513E-FC9A-46CC-801F-BC10C6F4F9D2}" type="sibTrans" cxnId="{873D3F5E-8ABF-4C82-9496-B021F34632EB}">
      <dgm:prSet/>
      <dgm:spPr/>
      <dgm:t>
        <a:bodyPr/>
        <a:lstStyle/>
        <a:p>
          <a:endParaRPr lang="cs-CZ"/>
        </a:p>
      </dgm:t>
    </dgm:pt>
    <dgm:pt modelId="{5AF3CC71-20E0-4DD6-95DE-A8C4D4407825}">
      <dgm:prSet phldrT="[Text]"/>
      <dgm:spPr/>
      <dgm:t>
        <a:bodyPr/>
        <a:lstStyle/>
        <a:p>
          <a:r>
            <a:rPr lang="cs-CZ" dirty="0" smtClean="0"/>
            <a:t>Obecná pravidla pro žadatele a příjemce</a:t>
          </a:r>
          <a:endParaRPr lang="cs-CZ" dirty="0"/>
        </a:p>
      </dgm:t>
    </dgm:pt>
    <dgm:pt modelId="{4B7ACA6A-B669-4A55-B1D1-4D9D84784386}" type="parTrans" cxnId="{C1C3A829-3BD2-442F-AA3F-09E8B785C452}">
      <dgm:prSet/>
      <dgm:spPr/>
      <dgm:t>
        <a:bodyPr/>
        <a:lstStyle/>
        <a:p>
          <a:endParaRPr lang="cs-CZ"/>
        </a:p>
      </dgm:t>
    </dgm:pt>
    <dgm:pt modelId="{D14CFEC3-80CD-4AB8-99C0-9D0BA21CCFA9}" type="sibTrans" cxnId="{C1C3A829-3BD2-442F-AA3F-09E8B785C452}">
      <dgm:prSet/>
      <dgm:spPr/>
      <dgm:t>
        <a:bodyPr/>
        <a:lstStyle/>
        <a:p>
          <a:endParaRPr lang="cs-CZ"/>
        </a:p>
      </dgm:t>
    </dgm:pt>
    <dgm:pt modelId="{A49B4165-FC81-4B5B-8EF0-AEE6B0370841}" type="pres">
      <dgm:prSet presAssocID="{4387945B-1B23-4648-B715-9B77DF3FF0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76EA382-E6FF-4791-86E3-468CB09DD043}" type="pres">
      <dgm:prSet presAssocID="{3B0A8229-E44C-4F14-9F11-7538951DB11A}" presName="parTxOnly" presStyleLbl="node1" presStyleIdx="0" presStyleCnt="2" custLinFactNeighborX="-8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1B66316-3758-48E2-8704-F536FF842EA7}" type="pres">
      <dgm:prSet presAssocID="{7B28513E-FC9A-46CC-801F-BC10C6F4F9D2}" presName="parTxOnlySpace" presStyleCnt="0"/>
      <dgm:spPr/>
    </dgm:pt>
    <dgm:pt modelId="{51388743-F093-4616-89E4-9987F11DF835}" type="pres">
      <dgm:prSet presAssocID="{5AF3CC71-20E0-4DD6-95DE-A8C4D4407825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73D3F5E-8ABF-4C82-9496-B021F34632EB}" srcId="{4387945B-1B23-4648-B715-9B77DF3FF05A}" destId="{3B0A8229-E44C-4F14-9F11-7538951DB11A}" srcOrd="0" destOrd="0" parTransId="{4A2F943B-C8A2-4904-A94E-CC62F09F8875}" sibTransId="{7B28513E-FC9A-46CC-801F-BC10C6F4F9D2}"/>
    <dgm:cxn modelId="{CCA3C798-ED7C-41DF-B053-1D880D439ADF}" type="presOf" srcId="{4387945B-1B23-4648-B715-9B77DF3FF05A}" destId="{A49B4165-FC81-4B5B-8EF0-AEE6B0370841}" srcOrd="0" destOrd="0" presId="urn:microsoft.com/office/officeart/2005/8/layout/chevron1"/>
    <dgm:cxn modelId="{C1C3A829-3BD2-442F-AA3F-09E8B785C452}" srcId="{4387945B-1B23-4648-B715-9B77DF3FF05A}" destId="{5AF3CC71-20E0-4DD6-95DE-A8C4D4407825}" srcOrd="1" destOrd="0" parTransId="{4B7ACA6A-B669-4A55-B1D1-4D9D84784386}" sibTransId="{D14CFEC3-80CD-4AB8-99C0-9D0BA21CCFA9}"/>
    <dgm:cxn modelId="{303F74A2-0B65-44AB-A593-FB79595B101A}" type="presOf" srcId="{5AF3CC71-20E0-4DD6-95DE-A8C4D4407825}" destId="{51388743-F093-4616-89E4-9987F11DF835}" srcOrd="0" destOrd="0" presId="urn:microsoft.com/office/officeart/2005/8/layout/chevron1"/>
    <dgm:cxn modelId="{2A32E8BB-E278-49A9-ACCA-D00A79B63E21}" type="presOf" srcId="{3B0A8229-E44C-4F14-9F11-7538951DB11A}" destId="{E76EA382-E6FF-4791-86E3-468CB09DD043}" srcOrd="0" destOrd="0" presId="urn:microsoft.com/office/officeart/2005/8/layout/chevron1"/>
    <dgm:cxn modelId="{CBE6C234-8048-4EB7-BDCE-642CADA63ECE}" type="presParOf" srcId="{A49B4165-FC81-4B5B-8EF0-AEE6B0370841}" destId="{E76EA382-E6FF-4791-86E3-468CB09DD043}" srcOrd="0" destOrd="0" presId="urn:microsoft.com/office/officeart/2005/8/layout/chevron1"/>
    <dgm:cxn modelId="{C80A0957-5CEF-4A09-8AFC-1AF3C10568F9}" type="presParOf" srcId="{A49B4165-FC81-4B5B-8EF0-AEE6B0370841}" destId="{91B66316-3758-48E2-8704-F536FF842EA7}" srcOrd="1" destOrd="0" presId="urn:microsoft.com/office/officeart/2005/8/layout/chevron1"/>
    <dgm:cxn modelId="{2B7519E6-3A06-47B4-9E30-5C724AEDB6A6}" type="presParOf" srcId="{A49B4165-FC81-4B5B-8EF0-AEE6B0370841}" destId="{51388743-F093-4616-89E4-9987F11DF835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87945B-1B23-4648-B715-9B77DF3FF05A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3B0A8229-E44C-4F14-9F11-7538951DB11A}">
      <dgm:prSet phldrT="[Text]"/>
      <dgm:spPr/>
      <dgm:t>
        <a:bodyPr/>
        <a:lstStyle/>
        <a:p>
          <a:r>
            <a:rPr lang="cs-CZ" dirty="0" smtClean="0"/>
            <a:t>IROP</a:t>
          </a:r>
        </a:p>
        <a:p>
          <a:r>
            <a:rPr lang="cs-CZ" dirty="0" smtClean="0"/>
            <a:t>(MMR)</a:t>
          </a:r>
          <a:endParaRPr lang="cs-CZ" dirty="0"/>
        </a:p>
      </dgm:t>
    </dgm:pt>
    <dgm:pt modelId="{4A2F943B-C8A2-4904-A94E-CC62F09F8875}" type="parTrans" cxnId="{873D3F5E-8ABF-4C82-9496-B021F34632EB}">
      <dgm:prSet/>
      <dgm:spPr/>
      <dgm:t>
        <a:bodyPr/>
        <a:lstStyle/>
        <a:p>
          <a:endParaRPr lang="cs-CZ"/>
        </a:p>
      </dgm:t>
    </dgm:pt>
    <dgm:pt modelId="{7B28513E-FC9A-46CC-801F-BC10C6F4F9D2}" type="sibTrans" cxnId="{873D3F5E-8ABF-4C82-9496-B021F34632EB}">
      <dgm:prSet/>
      <dgm:spPr/>
      <dgm:t>
        <a:bodyPr/>
        <a:lstStyle/>
        <a:p>
          <a:endParaRPr lang="cs-CZ"/>
        </a:p>
      </dgm:t>
    </dgm:pt>
    <dgm:pt modelId="{5AF3CC71-20E0-4DD6-95DE-A8C4D4407825}">
      <dgm:prSet phldrT="[Text]"/>
      <dgm:spPr/>
      <dgm:t>
        <a:bodyPr/>
        <a:lstStyle/>
        <a:p>
          <a:r>
            <a:rPr lang="cs-CZ" dirty="0" smtClean="0"/>
            <a:t>Nadřazená výzva pro MAS</a:t>
          </a:r>
          <a:endParaRPr lang="cs-CZ" dirty="0"/>
        </a:p>
      </dgm:t>
    </dgm:pt>
    <dgm:pt modelId="{4B7ACA6A-B669-4A55-B1D1-4D9D84784386}" type="parTrans" cxnId="{C1C3A829-3BD2-442F-AA3F-09E8B785C452}">
      <dgm:prSet/>
      <dgm:spPr/>
      <dgm:t>
        <a:bodyPr/>
        <a:lstStyle/>
        <a:p>
          <a:endParaRPr lang="cs-CZ"/>
        </a:p>
      </dgm:t>
    </dgm:pt>
    <dgm:pt modelId="{D14CFEC3-80CD-4AB8-99C0-9D0BA21CCFA9}" type="sibTrans" cxnId="{C1C3A829-3BD2-442F-AA3F-09E8B785C452}">
      <dgm:prSet/>
      <dgm:spPr/>
      <dgm:t>
        <a:bodyPr/>
        <a:lstStyle/>
        <a:p>
          <a:endParaRPr lang="cs-CZ"/>
        </a:p>
      </dgm:t>
    </dgm:pt>
    <dgm:pt modelId="{2F0241C3-1DB2-49D3-BD79-B2351CECA534}">
      <dgm:prSet/>
      <dgm:spPr/>
      <dgm:t>
        <a:bodyPr/>
        <a:lstStyle/>
        <a:p>
          <a:r>
            <a:rPr lang="cs-CZ" dirty="0" smtClean="0"/>
            <a:t>Výzva č. </a:t>
          </a:r>
          <a:r>
            <a:rPr lang="cs-CZ" dirty="0" smtClean="0"/>
            <a:t>62 </a:t>
          </a:r>
          <a:r>
            <a:rPr lang="cs-CZ" dirty="0" smtClean="0"/>
            <a:t>IROP </a:t>
          </a:r>
          <a:endParaRPr lang="cs-CZ" dirty="0"/>
        </a:p>
      </dgm:t>
    </dgm:pt>
    <dgm:pt modelId="{DEE11844-F338-429F-8C6A-65372F3B2595}" type="parTrans" cxnId="{32AE81A8-66C0-4C29-B1CB-63A84AD55BCE}">
      <dgm:prSet/>
      <dgm:spPr/>
      <dgm:t>
        <a:bodyPr/>
        <a:lstStyle/>
        <a:p>
          <a:endParaRPr lang="cs-CZ"/>
        </a:p>
      </dgm:t>
    </dgm:pt>
    <dgm:pt modelId="{1A872313-60D4-4468-8E49-B13906E6A20D}" type="sibTrans" cxnId="{32AE81A8-66C0-4C29-B1CB-63A84AD55BCE}">
      <dgm:prSet/>
      <dgm:spPr/>
      <dgm:t>
        <a:bodyPr/>
        <a:lstStyle/>
        <a:p>
          <a:endParaRPr lang="cs-CZ"/>
        </a:p>
      </dgm:t>
    </dgm:pt>
    <dgm:pt modelId="{2F458E40-0CE4-4EE9-AE8B-0E37F4CE2A3F}">
      <dgm:prSet/>
      <dgm:spPr/>
      <dgm:t>
        <a:bodyPr/>
        <a:lstStyle/>
        <a:p>
          <a:r>
            <a:rPr lang="cs-CZ" dirty="0" smtClean="0"/>
            <a:t>Specifická pravidla pro žadatele a příjemce</a:t>
          </a:r>
          <a:endParaRPr lang="cs-CZ" dirty="0"/>
        </a:p>
      </dgm:t>
    </dgm:pt>
    <dgm:pt modelId="{CEDBB77B-7458-45F1-B0C5-FF3ABAFCAD98}" type="parTrans" cxnId="{A5219DD6-4815-43B9-A089-99AD1C393A84}">
      <dgm:prSet/>
      <dgm:spPr/>
      <dgm:t>
        <a:bodyPr/>
        <a:lstStyle/>
        <a:p>
          <a:endParaRPr lang="cs-CZ"/>
        </a:p>
      </dgm:t>
    </dgm:pt>
    <dgm:pt modelId="{63555406-4E54-4A47-99BA-D6B307C8EE97}" type="sibTrans" cxnId="{A5219DD6-4815-43B9-A089-99AD1C393A84}">
      <dgm:prSet/>
      <dgm:spPr/>
      <dgm:t>
        <a:bodyPr/>
        <a:lstStyle/>
        <a:p>
          <a:endParaRPr lang="cs-CZ"/>
        </a:p>
      </dgm:t>
    </dgm:pt>
    <dgm:pt modelId="{A49B4165-FC81-4B5B-8EF0-AEE6B0370841}" type="pres">
      <dgm:prSet presAssocID="{4387945B-1B23-4648-B715-9B77DF3FF0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76EA382-E6FF-4791-86E3-468CB09DD043}" type="pres">
      <dgm:prSet presAssocID="{3B0A8229-E44C-4F14-9F11-7538951DB11A}" presName="parTxOnly" presStyleLbl="node1" presStyleIdx="0" presStyleCnt="4" custLinFactNeighborX="-8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1B66316-3758-48E2-8704-F536FF842EA7}" type="pres">
      <dgm:prSet presAssocID="{7B28513E-FC9A-46CC-801F-BC10C6F4F9D2}" presName="parTxOnlySpace" presStyleCnt="0"/>
      <dgm:spPr/>
    </dgm:pt>
    <dgm:pt modelId="{51388743-F093-4616-89E4-9987F11DF835}" type="pres">
      <dgm:prSet presAssocID="{5AF3CC71-20E0-4DD6-95DE-A8C4D440782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18C543-6EEC-4220-8475-4F3E9693706E}" type="pres">
      <dgm:prSet presAssocID="{D14CFEC3-80CD-4AB8-99C0-9D0BA21CCFA9}" presName="parTxOnlySpace" presStyleCnt="0"/>
      <dgm:spPr/>
    </dgm:pt>
    <dgm:pt modelId="{EC026A8A-C5AE-4C52-9807-97B500602221}" type="pres">
      <dgm:prSet presAssocID="{2F0241C3-1DB2-49D3-BD79-B2351CECA534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E1D4529-BC7E-41AF-AE5B-3DBFF9D6EF69}" type="pres">
      <dgm:prSet presAssocID="{1A872313-60D4-4468-8E49-B13906E6A20D}" presName="parTxOnlySpace" presStyleCnt="0"/>
      <dgm:spPr/>
    </dgm:pt>
    <dgm:pt modelId="{657E4AF5-24B7-48A1-9194-42B5BB41CB41}" type="pres">
      <dgm:prSet presAssocID="{2F458E40-0CE4-4EE9-AE8B-0E37F4CE2A3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03F74A2-0B65-44AB-A593-FB79595B101A}" type="presOf" srcId="{5AF3CC71-20E0-4DD6-95DE-A8C4D4407825}" destId="{51388743-F093-4616-89E4-9987F11DF835}" srcOrd="0" destOrd="0" presId="urn:microsoft.com/office/officeart/2005/8/layout/chevron1"/>
    <dgm:cxn modelId="{32AE81A8-66C0-4C29-B1CB-63A84AD55BCE}" srcId="{4387945B-1B23-4648-B715-9B77DF3FF05A}" destId="{2F0241C3-1DB2-49D3-BD79-B2351CECA534}" srcOrd="2" destOrd="0" parTransId="{DEE11844-F338-429F-8C6A-65372F3B2595}" sibTransId="{1A872313-60D4-4468-8E49-B13906E6A20D}"/>
    <dgm:cxn modelId="{873D3F5E-8ABF-4C82-9496-B021F34632EB}" srcId="{4387945B-1B23-4648-B715-9B77DF3FF05A}" destId="{3B0A8229-E44C-4F14-9F11-7538951DB11A}" srcOrd="0" destOrd="0" parTransId="{4A2F943B-C8A2-4904-A94E-CC62F09F8875}" sibTransId="{7B28513E-FC9A-46CC-801F-BC10C6F4F9D2}"/>
    <dgm:cxn modelId="{CCA3C798-ED7C-41DF-B053-1D880D439ADF}" type="presOf" srcId="{4387945B-1B23-4648-B715-9B77DF3FF05A}" destId="{A49B4165-FC81-4B5B-8EF0-AEE6B0370841}" srcOrd="0" destOrd="0" presId="urn:microsoft.com/office/officeart/2005/8/layout/chevron1"/>
    <dgm:cxn modelId="{2A32E8BB-E278-49A9-ACCA-D00A79B63E21}" type="presOf" srcId="{3B0A8229-E44C-4F14-9F11-7538951DB11A}" destId="{E76EA382-E6FF-4791-86E3-468CB09DD043}" srcOrd="0" destOrd="0" presId="urn:microsoft.com/office/officeart/2005/8/layout/chevron1"/>
    <dgm:cxn modelId="{A5219DD6-4815-43B9-A089-99AD1C393A84}" srcId="{4387945B-1B23-4648-B715-9B77DF3FF05A}" destId="{2F458E40-0CE4-4EE9-AE8B-0E37F4CE2A3F}" srcOrd="3" destOrd="0" parTransId="{CEDBB77B-7458-45F1-B0C5-FF3ABAFCAD98}" sibTransId="{63555406-4E54-4A47-99BA-D6B307C8EE97}"/>
    <dgm:cxn modelId="{94B8DA9F-1B69-4A61-B3F8-5749B412F3A8}" type="presOf" srcId="{2F0241C3-1DB2-49D3-BD79-B2351CECA534}" destId="{EC026A8A-C5AE-4C52-9807-97B500602221}" srcOrd="0" destOrd="0" presId="urn:microsoft.com/office/officeart/2005/8/layout/chevron1"/>
    <dgm:cxn modelId="{C1C3A829-3BD2-442F-AA3F-09E8B785C452}" srcId="{4387945B-1B23-4648-B715-9B77DF3FF05A}" destId="{5AF3CC71-20E0-4DD6-95DE-A8C4D4407825}" srcOrd="1" destOrd="0" parTransId="{4B7ACA6A-B669-4A55-B1D1-4D9D84784386}" sibTransId="{D14CFEC3-80CD-4AB8-99C0-9D0BA21CCFA9}"/>
    <dgm:cxn modelId="{F8C28920-9600-418B-835B-08CD2CA25C4B}" type="presOf" srcId="{2F458E40-0CE4-4EE9-AE8B-0E37F4CE2A3F}" destId="{657E4AF5-24B7-48A1-9194-42B5BB41CB41}" srcOrd="0" destOrd="0" presId="urn:microsoft.com/office/officeart/2005/8/layout/chevron1"/>
    <dgm:cxn modelId="{CBE6C234-8048-4EB7-BDCE-642CADA63ECE}" type="presParOf" srcId="{A49B4165-FC81-4B5B-8EF0-AEE6B0370841}" destId="{E76EA382-E6FF-4791-86E3-468CB09DD043}" srcOrd="0" destOrd="0" presId="urn:microsoft.com/office/officeart/2005/8/layout/chevron1"/>
    <dgm:cxn modelId="{C80A0957-5CEF-4A09-8AFC-1AF3C10568F9}" type="presParOf" srcId="{A49B4165-FC81-4B5B-8EF0-AEE6B0370841}" destId="{91B66316-3758-48E2-8704-F536FF842EA7}" srcOrd="1" destOrd="0" presId="urn:microsoft.com/office/officeart/2005/8/layout/chevron1"/>
    <dgm:cxn modelId="{2B7519E6-3A06-47B4-9E30-5C724AEDB6A6}" type="presParOf" srcId="{A49B4165-FC81-4B5B-8EF0-AEE6B0370841}" destId="{51388743-F093-4616-89E4-9987F11DF835}" srcOrd="2" destOrd="0" presId="urn:microsoft.com/office/officeart/2005/8/layout/chevron1"/>
    <dgm:cxn modelId="{AD3B9A8C-C32C-48A5-9725-460AE87551DF}" type="presParOf" srcId="{A49B4165-FC81-4B5B-8EF0-AEE6B0370841}" destId="{3018C543-6EEC-4220-8475-4F3E9693706E}" srcOrd="3" destOrd="0" presId="urn:microsoft.com/office/officeart/2005/8/layout/chevron1"/>
    <dgm:cxn modelId="{C1316473-4E22-4F95-BAAA-8C82AA3D3E1C}" type="presParOf" srcId="{A49B4165-FC81-4B5B-8EF0-AEE6B0370841}" destId="{EC026A8A-C5AE-4C52-9807-97B500602221}" srcOrd="4" destOrd="0" presId="urn:microsoft.com/office/officeart/2005/8/layout/chevron1"/>
    <dgm:cxn modelId="{3044C8D0-0D22-460E-BB3D-C04834AEF219}" type="presParOf" srcId="{A49B4165-FC81-4B5B-8EF0-AEE6B0370841}" destId="{6E1D4529-BC7E-41AF-AE5B-3DBFF9D6EF69}" srcOrd="5" destOrd="0" presId="urn:microsoft.com/office/officeart/2005/8/layout/chevron1"/>
    <dgm:cxn modelId="{74BF0446-177E-4ADA-8DEE-97CF352DD13C}" type="presParOf" srcId="{A49B4165-FC81-4B5B-8EF0-AEE6B0370841}" destId="{657E4AF5-24B7-48A1-9194-42B5BB41CB4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87945B-1B23-4648-B715-9B77DF3FF05A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3B0A8229-E44C-4F14-9F11-7538951DB11A}">
      <dgm:prSet phldrT="[Text]" custT="1"/>
      <dgm:spPr/>
      <dgm:t>
        <a:bodyPr/>
        <a:lstStyle/>
        <a:p>
          <a:r>
            <a:rPr lang="cs-CZ" sz="2000" dirty="0" smtClean="0"/>
            <a:t>Kyjovské Slovácko v pohybu, z.s.</a:t>
          </a:r>
          <a:endParaRPr lang="cs-CZ" sz="2000" dirty="0"/>
        </a:p>
      </dgm:t>
    </dgm:pt>
    <dgm:pt modelId="{4A2F943B-C8A2-4904-A94E-CC62F09F8875}" type="parTrans" cxnId="{873D3F5E-8ABF-4C82-9496-B021F34632EB}">
      <dgm:prSet/>
      <dgm:spPr/>
      <dgm:t>
        <a:bodyPr/>
        <a:lstStyle/>
        <a:p>
          <a:endParaRPr lang="cs-CZ"/>
        </a:p>
      </dgm:t>
    </dgm:pt>
    <dgm:pt modelId="{7B28513E-FC9A-46CC-801F-BC10C6F4F9D2}" type="sibTrans" cxnId="{873D3F5E-8ABF-4C82-9496-B021F34632EB}">
      <dgm:prSet/>
      <dgm:spPr/>
      <dgm:t>
        <a:bodyPr/>
        <a:lstStyle/>
        <a:p>
          <a:endParaRPr lang="cs-CZ"/>
        </a:p>
      </dgm:t>
    </dgm:pt>
    <dgm:pt modelId="{5AF3CC71-20E0-4DD6-95DE-A8C4D4407825}">
      <dgm:prSet phldrT="[Text]" custT="1"/>
      <dgm:spPr/>
      <dgm:t>
        <a:bodyPr/>
        <a:lstStyle/>
        <a:p>
          <a:r>
            <a:rPr lang="cs-CZ" sz="2000" dirty="0" smtClean="0"/>
            <a:t>Výzva Kyjovského Slovácka v pohybu, z.s</a:t>
          </a:r>
          <a:r>
            <a:rPr lang="cs-CZ" sz="1700" dirty="0" smtClean="0"/>
            <a:t>.</a:t>
          </a:r>
          <a:endParaRPr lang="cs-CZ" sz="1700" dirty="0"/>
        </a:p>
      </dgm:t>
    </dgm:pt>
    <dgm:pt modelId="{4B7ACA6A-B669-4A55-B1D1-4D9D84784386}" type="parTrans" cxnId="{C1C3A829-3BD2-442F-AA3F-09E8B785C452}">
      <dgm:prSet/>
      <dgm:spPr/>
      <dgm:t>
        <a:bodyPr/>
        <a:lstStyle/>
        <a:p>
          <a:endParaRPr lang="cs-CZ"/>
        </a:p>
      </dgm:t>
    </dgm:pt>
    <dgm:pt modelId="{D14CFEC3-80CD-4AB8-99C0-9D0BA21CCFA9}" type="sibTrans" cxnId="{C1C3A829-3BD2-442F-AA3F-09E8B785C452}">
      <dgm:prSet/>
      <dgm:spPr/>
      <dgm:t>
        <a:bodyPr/>
        <a:lstStyle/>
        <a:p>
          <a:endParaRPr lang="cs-CZ"/>
        </a:p>
      </dgm:t>
    </dgm:pt>
    <dgm:pt modelId="{2C348D68-E04B-4801-913A-F5A8462EE1A8}">
      <dgm:prSet custT="1"/>
      <dgm:spPr/>
      <dgm:t>
        <a:bodyPr/>
        <a:lstStyle/>
        <a:p>
          <a:r>
            <a:rPr lang="cs-CZ" sz="2000" dirty="0" smtClean="0"/>
            <a:t>Dokument výzvy, přílohy, interní postupy</a:t>
          </a:r>
          <a:endParaRPr lang="cs-CZ" sz="2000" dirty="0"/>
        </a:p>
      </dgm:t>
    </dgm:pt>
    <dgm:pt modelId="{522C5D1B-59F5-414A-AE5B-8A7849E4CC5A}" type="parTrans" cxnId="{F60FB88C-9E50-4186-80B5-318C41273113}">
      <dgm:prSet/>
      <dgm:spPr/>
      <dgm:t>
        <a:bodyPr/>
        <a:lstStyle/>
        <a:p>
          <a:endParaRPr lang="cs-CZ"/>
        </a:p>
      </dgm:t>
    </dgm:pt>
    <dgm:pt modelId="{BA9F3A95-0AF4-4295-A63A-620ED0E162B1}" type="sibTrans" cxnId="{F60FB88C-9E50-4186-80B5-318C41273113}">
      <dgm:prSet/>
      <dgm:spPr/>
      <dgm:t>
        <a:bodyPr/>
        <a:lstStyle/>
        <a:p>
          <a:endParaRPr lang="cs-CZ"/>
        </a:p>
      </dgm:t>
    </dgm:pt>
    <dgm:pt modelId="{C39570D0-FE99-467E-8363-574CA8701D5A}">
      <dgm:prSet/>
      <dgm:spPr/>
      <dgm:t>
        <a:bodyPr/>
        <a:lstStyle/>
        <a:p>
          <a:r>
            <a:rPr lang="cs-CZ" b="1" dirty="0" smtClean="0"/>
            <a:t>5.výzva MAS Kyjovské Slovácko v pohybu-IROP-Rozvoj infrastruktury pro komunitní rozvoj</a:t>
          </a:r>
          <a:endParaRPr lang="cs-CZ" dirty="0"/>
        </a:p>
      </dgm:t>
    </dgm:pt>
    <dgm:pt modelId="{E14B4932-B17C-4B46-AAD8-B93144061FA1}" type="parTrans" cxnId="{7067F342-122F-4397-8847-C99EAE584470}">
      <dgm:prSet/>
      <dgm:spPr/>
      <dgm:t>
        <a:bodyPr/>
        <a:lstStyle/>
        <a:p>
          <a:endParaRPr lang="cs-CZ"/>
        </a:p>
      </dgm:t>
    </dgm:pt>
    <dgm:pt modelId="{74175C23-C329-4A65-9E6D-4D683E0A6D26}" type="sibTrans" cxnId="{7067F342-122F-4397-8847-C99EAE584470}">
      <dgm:prSet/>
      <dgm:spPr/>
      <dgm:t>
        <a:bodyPr/>
        <a:lstStyle/>
        <a:p>
          <a:endParaRPr lang="cs-CZ"/>
        </a:p>
      </dgm:t>
    </dgm:pt>
    <dgm:pt modelId="{A49B4165-FC81-4B5B-8EF0-AEE6B0370841}" type="pres">
      <dgm:prSet presAssocID="{4387945B-1B23-4648-B715-9B77DF3FF0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76EA382-E6FF-4791-86E3-468CB09DD043}" type="pres">
      <dgm:prSet presAssocID="{3B0A8229-E44C-4F14-9F11-7538951DB11A}" presName="parTxOnly" presStyleLbl="node1" presStyleIdx="0" presStyleCnt="4" custLinFactNeighborX="-8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1B66316-3758-48E2-8704-F536FF842EA7}" type="pres">
      <dgm:prSet presAssocID="{7B28513E-FC9A-46CC-801F-BC10C6F4F9D2}" presName="parTxOnlySpace" presStyleCnt="0"/>
      <dgm:spPr/>
    </dgm:pt>
    <dgm:pt modelId="{51388743-F093-4616-89E4-9987F11DF835}" type="pres">
      <dgm:prSet presAssocID="{5AF3CC71-20E0-4DD6-95DE-A8C4D440782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18C543-6EEC-4220-8475-4F3E9693706E}" type="pres">
      <dgm:prSet presAssocID="{D14CFEC3-80CD-4AB8-99C0-9D0BA21CCFA9}" presName="parTxOnlySpace" presStyleCnt="0"/>
      <dgm:spPr/>
    </dgm:pt>
    <dgm:pt modelId="{2E4CCE9D-4FE1-4CED-A355-B7C462D720FE}" type="pres">
      <dgm:prSet presAssocID="{C39570D0-FE99-467E-8363-574CA8701D5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8D0B0E5-24B1-4E84-A701-82A59E731036}" type="pres">
      <dgm:prSet presAssocID="{74175C23-C329-4A65-9E6D-4D683E0A6D26}" presName="parTxOnlySpace" presStyleCnt="0"/>
      <dgm:spPr/>
    </dgm:pt>
    <dgm:pt modelId="{D8469497-5EF4-482B-901E-5904A300B1C7}" type="pres">
      <dgm:prSet presAssocID="{2C348D68-E04B-4801-913A-F5A8462EE1A8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03F74A2-0B65-44AB-A593-FB79595B101A}" type="presOf" srcId="{5AF3CC71-20E0-4DD6-95DE-A8C4D4407825}" destId="{51388743-F093-4616-89E4-9987F11DF835}" srcOrd="0" destOrd="0" presId="urn:microsoft.com/office/officeart/2005/8/layout/chevron1"/>
    <dgm:cxn modelId="{F60FB88C-9E50-4186-80B5-318C41273113}" srcId="{4387945B-1B23-4648-B715-9B77DF3FF05A}" destId="{2C348D68-E04B-4801-913A-F5A8462EE1A8}" srcOrd="3" destOrd="0" parTransId="{522C5D1B-59F5-414A-AE5B-8A7849E4CC5A}" sibTransId="{BA9F3A95-0AF4-4295-A63A-620ED0E162B1}"/>
    <dgm:cxn modelId="{C1C3A829-3BD2-442F-AA3F-09E8B785C452}" srcId="{4387945B-1B23-4648-B715-9B77DF3FF05A}" destId="{5AF3CC71-20E0-4DD6-95DE-A8C4D4407825}" srcOrd="1" destOrd="0" parTransId="{4B7ACA6A-B669-4A55-B1D1-4D9D84784386}" sibTransId="{D14CFEC3-80CD-4AB8-99C0-9D0BA21CCFA9}"/>
    <dgm:cxn modelId="{2A32E8BB-E278-49A9-ACCA-D00A79B63E21}" type="presOf" srcId="{3B0A8229-E44C-4F14-9F11-7538951DB11A}" destId="{E76EA382-E6FF-4791-86E3-468CB09DD043}" srcOrd="0" destOrd="0" presId="urn:microsoft.com/office/officeart/2005/8/layout/chevron1"/>
    <dgm:cxn modelId="{309AD1A2-C884-4761-A710-F6ABECCAEBD2}" type="presOf" srcId="{2C348D68-E04B-4801-913A-F5A8462EE1A8}" destId="{D8469497-5EF4-482B-901E-5904A300B1C7}" srcOrd="0" destOrd="0" presId="urn:microsoft.com/office/officeart/2005/8/layout/chevron1"/>
    <dgm:cxn modelId="{CCA3C798-ED7C-41DF-B053-1D880D439ADF}" type="presOf" srcId="{4387945B-1B23-4648-B715-9B77DF3FF05A}" destId="{A49B4165-FC81-4B5B-8EF0-AEE6B0370841}" srcOrd="0" destOrd="0" presId="urn:microsoft.com/office/officeart/2005/8/layout/chevron1"/>
    <dgm:cxn modelId="{873D3F5E-8ABF-4C82-9496-B021F34632EB}" srcId="{4387945B-1B23-4648-B715-9B77DF3FF05A}" destId="{3B0A8229-E44C-4F14-9F11-7538951DB11A}" srcOrd="0" destOrd="0" parTransId="{4A2F943B-C8A2-4904-A94E-CC62F09F8875}" sibTransId="{7B28513E-FC9A-46CC-801F-BC10C6F4F9D2}"/>
    <dgm:cxn modelId="{8C010D97-19BF-43BD-B5CE-7566F19923ED}" type="presOf" srcId="{C39570D0-FE99-467E-8363-574CA8701D5A}" destId="{2E4CCE9D-4FE1-4CED-A355-B7C462D720FE}" srcOrd="0" destOrd="0" presId="urn:microsoft.com/office/officeart/2005/8/layout/chevron1"/>
    <dgm:cxn modelId="{7067F342-122F-4397-8847-C99EAE584470}" srcId="{4387945B-1B23-4648-B715-9B77DF3FF05A}" destId="{C39570D0-FE99-467E-8363-574CA8701D5A}" srcOrd="2" destOrd="0" parTransId="{E14B4932-B17C-4B46-AAD8-B93144061FA1}" sibTransId="{74175C23-C329-4A65-9E6D-4D683E0A6D26}"/>
    <dgm:cxn modelId="{CBE6C234-8048-4EB7-BDCE-642CADA63ECE}" type="presParOf" srcId="{A49B4165-FC81-4B5B-8EF0-AEE6B0370841}" destId="{E76EA382-E6FF-4791-86E3-468CB09DD043}" srcOrd="0" destOrd="0" presId="urn:microsoft.com/office/officeart/2005/8/layout/chevron1"/>
    <dgm:cxn modelId="{C80A0957-5CEF-4A09-8AFC-1AF3C10568F9}" type="presParOf" srcId="{A49B4165-FC81-4B5B-8EF0-AEE6B0370841}" destId="{91B66316-3758-48E2-8704-F536FF842EA7}" srcOrd="1" destOrd="0" presId="urn:microsoft.com/office/officeart/2005/8/layout/chevron1"/>
    <dgm:cxn modelId="{2B7519E6-3A06-47B4-9E30-5C724AEDB6A6}" type="presParOf" srcId="{A49B4165-FC81-4B5B-8EF0-AEE6B0370841}" destId="{51388743-F093-4616-89E4-9987F11DF835}" srcOrd="2" destOrd="0" presId="urn:microsoft.com/office/officeart/2005/8/layout/chevron1"/>
    <dgm:cxn modelId="{1BAAE12E-5213-4461-8923-1B21A783E451}" type="presParOf" srcId="{A49B4165-FC81-4B5B-8EF0-AEE6B0370841}" destId="{3018C543-6EEC-4220-8475-4F3E9693706E}" srcOrd="3" destOrd="0" presId="urn:microsoft.com/office/officeart/2005/8/layout/chevron1"/>
    <dgm:cxn modelId="{25494014-5561-4C59-9E11-0D10258B6B7A}" type="presParOf" srcId="{A49B4165-FC81-4B5B-8EF0-AEE6B0370841}" destId="{2E4CCE9D-4FE1-4CED-A355-B7C462D720FE}" srcOrd="4" destOrd="0" presId="urn:microsoft.com/office/officeart/2005/8/layout/chevron1"/>
    <dgm:cxn modelId="{A2191081-4935-4E3A-B312-20F3AFDC1B67}" type="presParOf" srcId="{A49B4165-FC81-4B5B-8EF0-AEE6B0370841}" destId="{58D0B0E5-24B1-4E84-A701-82A59E731036}" srcOrd="5" destOrd="0" presId="urn:microsoft.com/office/officeart/2005/8/layout/chevron1"/>
    <dgm:cxn modelId="{BB44E1A0-12EE-47D9-87BD-E474A3F06118}" type="presParOf" srcId="{A49B4165-FC81-4B5B-8EF0-AEE6B0370841}" destId="{D8469497-5EF4-482B-901E-5904A300B1C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121C65-264F-4B85-84C0-02334C0DD94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990B2EA-315D-4738-BF0D-ED974AD6FD80}">
      <dgm:prSet phldrT="[Text]"/>
      <dgm:spPr>
        <a:solidFill>
          <a:srgbClr val="92D050"/>
        </a:solidFill>
      </dgm:spPr>
      <dgm:t>
        <a:bodyPr/>
        <a:lstStyle/>
        <a:p>
          <a:r>
            <a:rPr lang="cs-CZ" dirty="0" smtClean="0"/>
            <a:t>Projekt – Způsobilé Výdaje</a:t>
          </a:r>
          <a:endParaRPr lang="cs-CZ" dirty="0"/>
        </a:p>
      </dgm:t>
    </dgm:pt>
    <dgm:pt modelId="{3ACCAC3E-ACA5-47FF-AC6D-E4EFF6B7E058}" type="parTrans" cxnId="{56EECD9D-DA3E-4BDB-B06C-FEE48BEC1808}">
      <dgm:prSet/>
      <dgm:spPr/>
      <dgm:t>
        <a:bodyPr/>
        <a:lstStyle/>
        <a:p>
          <a:endParaRPr lang="cs-CZ"/>
        </a:p>
      </dgm:t>
    </dgm:pt>
    <dgm:pt modelId="{094489FC-4960-413F-B0B7-7756913DB564}" type="sibTrans" cxnId="{56EECD9D-DA3E-4BDB-B06C-FEE48BEC1808}">
      <dgm:prSet/>
      <dgm:spPr/>
      <dgm:t>
        <a:bodyPr/>
        <a:lstStyle/>
        <a:p>
          <a:endParaRPr lang="cs-CZ"/>
        </a:p>
      </dgm:t>
    </dgm:pt>
    <dgm:pt modelId="{AA90659E-5D6F-417E-B680-BADA67A4CCED}">
      <dgm:prSet phldrT="[Text]"/>
      <dgm:spPr>
        <a:solidFill>
          <a:srgbClr val="92D050"/>
        </a:solidFill>
      </dgm:spPr>
      <dgm:t>
        <a:bodyPr/>
        <a:lstStyle/>
        <a:p>
          <a:r>
            <a:rPr lang="cs-CZ" dirty="0" smtClean="0"/>
            <a:t>Přímé náklady – hlavní aktivity </a:t>
          </a:r>
        </a:p>
        <a:p>
          <a:r>
            <a:rPr lang="cs-CZ" dirty="0" smtClean="0"/>
            <a:t>85 %</a:t>
          </a:r>
          <a:endParaRPr lang="cs-CZ" dirty="0"/>
        </a:p>
      </dgm:t>
    </dgm:pt>
    <dgm:pt modelId="{8272A994-7D7B-485C-BA6D-6CC6490E42B6}" type="parTrans" cxnId="{0A6D7F9C-000B-4EFF-94F3-3E4AEB060980}">
      <dgm:prSet/>
      <dgm:spPr/>
      <dgm:t>
        <a:bodyPr/>
        <a:lstStyle/>
        <a:p>
          <a:endParaRPr lang="cs-CZ"/>
        </a:p>
      </dgm:t>
    </dgm:pt>
    <dgm:pt modelId="{9BE0B8F8-413C-47B8-9DB2-C48856C542BF}" type="sibTrans" cxnId="{0A6D7F9C-000B-4EFF-94F3-3E4AEB060980}">
      <dgm:prSet/>
      <dgm:spPr/>
      <dgm:t>
        <a:bodyPr/>
        <a:lstStyle/>
        <a:p>
          <a:endParaRPr lang="cs-CZ"/>
        </a:p>
      </dgm:t>
    </dgm:pt>
    <dgm:pt modelId="{E9F3E00C-C699-4831-9C50-36D06ACEC15A}">
      <dgm:prSet phldrT="[Text]"/>
      <dgm:spPr>
        <a:solidFill>
          <a:srgbClr val="92D050"/>
        </a:solidFill>
      </dgm:spPr>
      <dgm:t>
        <a:bodyPr/>
        <a:lstStyle/>
        <a:p>
          <a:r>
            <a:rPr lang="cs-CZ" dirty="0" smtClean="0"/>
            <a:t>Nepřímé náklady – vedlejší aktivity</a:t>
          </a:r>
        </a:p>
        <a:p>
          <a:r>
            <a:rPr lang="cs-CZ" dirty="0" smtClean="0"/>
            <a:t>15 %</a:t>
          </a:r>
          <a:endParaRPr lang="cs-CZ" dirty="0"/>
        </a:p>
      </dgm:t>
    </dgm:pt>
    <dgm:pt modelId="{BD9E6732-DAB2-4493-A0CB-67424D1D757F}" type="parTrans" cxnId="{60C974BD-AC94-4818-9898-7F521AAF359E}">
      <dgm:prSet/>
      <dgm:spPr/>
      <dgm:t>
        <a:bodyPr/>
        <a:lstStyle/>
        <a:p>
          <a:endParaRPr lang="cs-CZ"/>
        </a:p>
      </dgm:t>
    </dgm:pt>
    <dgm:pt modelId="{5D2F9E6E-D4BF-46D3-B8FB-09D0FD70EA0E}" type="sibTrans" cxnId="{60C974BD-AC94-4818-9898-7F521AAF359E}">
      <dgm:prSet/>
      <dgm:spPr/>
      <dgm:t>
        <a:bodyPr/>
        <a:lstStyle/>
        <a:p>
          <a:endParaRPr lang="cs-CZ"/>
        </a:p>
      </dgm:t>
    </dgm:pt>
    <dgm:pt modelId="{C582A7E9-9F7D-4171-95C9-A0C2FC6F33DF}" type="pres">
      <dgm:prSet presAssocID="{FE121C65-264F-4B85-84C0-02334C0DD94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6064500-17EB-47AD-A925-50391E955309}" type="pres">
      <dgm:prSet presAssocID="{8990B2EA-315D-4738-BF0D-ED974AD6FD80}" presName="root1" presStyleCnt="0"/>
      <dgm:spPr/>
    </dgm:pt>
    <dgm:pt modelId="{14D39F93-2054-457B-AF6D-45B3563E5683}" type="pres">
      <dgm:prSet presAssocID="{8990B2EA-315D-4738-BF0D-ED974AD6FD8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06B7B33-4090-48F1-8A78-427750A66D56}" type="pres">
      <dgm:prSet presAssocID="{8990B2EA-315D-4738-BF0D-ED974AD6FD80}" presName="level2hierChild" presStyleCnt="0"/>
      <dgm:spPr/>
    </dgm:pt>
    <dgm:pt modelId="{4B767FCB-EC3C-4F5B-AC6D-C93BE5BC1FA3}" type="pres">
      <dgm:prSet presAssocID="{8272A994-7D7B-485C-BA6D-6CC6490E42B6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13392EA7-2450-434F-9272-36D35614177E}" type="pres">
      <dgm:prSet presAssocID="{8272A994-7D7B-485C-BA6D-6CC6490E42B6}" presName="connTx" presStyleLbl="parChTrans1D2" presStyleIdx="0" presStyleCnt="2"/>
      <dgm:spPr/>
      <dgm:t>
        <a:bodyPr/>
        <a:lstStyle/>
        <a:p>
          <a:endParaRPr lang="cs-CZ"/>
        </a:p>
      </dgm:t>
    </dgm:pt>
    <dgm:pt modelId="{F3CC10C0-46B7-441B-9221-D9EB1D295CAF}" type="pres">
      <dgm:prSet presAssocID="{AA90659E-5D6F-417E-B680-BADA67A4CCED}" presName="root2" presStyleCnt="0"/>
      <dgm:spPr/>
    </dgm:pt>
    <dgm:pt modelId="{69B9996E-0BF7-4218-BF5D-CAA347E4237F}" type="pres">
      <dgm:prSet presAssocID="{AA90659E-5D6F-417E-B680-BADA67A4CCE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5348DEB-0BE6-4A92-8BFC-186AF5C772AC}" type="pres">
      <dgm:prSet presAssocID="{AA90659E-5D6F-417E-B680-BADA67A4CCED}" presName="level3hierChild" presStyleCnt="0"/>
      <dgm:spPr/>
    </dgm:pt>
    <dgm:pt modelId="{3EA5F9DF-588F-4FDF-A191-A457C7B61858}" type="pres">
      <dgm:prSet presAssocID="{BD9E6732-DAB2-4493-A0CB-67424D1D757F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D95FEDAA-D193-415B-8D1D-1EE9680AB325}" type="pres">
      <dgm:prSet presAssocID="{BD9E6732-DAB2-4493-A0CB-67424D1D757F}" presName="connTx" presStyleLbl="parChTrans1D2" presStyleIdx="1" presStyleCnt="2"/>
      <dgm:spPr/>
      <dgm:t>
        <a:bodyPr/>
        <a:lstStyle/>
        <a:p>
          <a:endParaRPr lang="cs-CZ"/>
        </a:p>
      </dgm:t>
    </dgm:pt>
    <dgm:pt modelId="{35E40356-FE84-486F-A015-4E9F58761A43}" type="pres">
      <dgm:prSet presAssocID="{E9F3E00C-C699-4831-9C50-36D06ACEC15A}" presName="root2" presStyleCnt="0"/>
      <dgm:spPr/>
    </dgm:pt>
    <dgm:pt modelId="{D1B5ACF4-C4D2-495F-85C5-FEC8DE80402F}" type="pres">
      <dgm:prSet presAssocID="{E9F3E00C-C699-4831-9C50-36D06ACEC15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BD69032-8D1E-4903-B1A8-D9756BF5D44E}" type="pres">
      <dgm:prSet presAssocID="{E9F3E00C-C699-4831-9C50-36D06ACEC15A}" presName="level3hierChild" presStyleCnt="0"/>
      <dgm:spPr/>
    </dgm:pt>
  </dgm:ptLst>
  <dgm:cxnLst>
    <dgm:cxn modelId="{0A6D7F9C-000B-4EFF-94F3-3E4AEB060980}" srcId="{8990B2EA-315D-4738-BF0D-ED974AD6FD80}" destId="{AA90659E-5D6F-417E-B680-BADA67A4CCED}" srcOrd="0" destOrd="0" parTransId="{8272A994-7D7B-485C-BA6D-6CC6490E42B6}" sibTransId="{9BE0B8F8-413C-47B8-9DB2-C48856C542BF}"/>
    <dgm:cxn modelId="{7A223430-2FF6-4221-83B1-F826BB53C904}" type="presOf" srcId="{BD9E6732-DAB2-4493-A0CB-67424D1D757F}" destId="{D95FEDAA-D193-415B-8D1D-1EE9680AB325}" srcOrd="1" destOrd="0" presId="urn:microsoft.com/office/officeart/2005/8/layout/hierarchy2"/>
    <dgm:cxn modelId="{0EF4580B-E063-4778-ADB0-A9AAFEA9600D}" type="presOf" srcId="{AA90659E-5D6F-417E-B680-BADA67A4CCED}" destId="{69B9996E-0BF7-4218-BF5D-CAA347E4237F}" srcOrd="0" destOrd="0" presId="urn:microsoft.com/office/officeart/2005/8/layout/hierarchy2"/>
    <dgm:cxn modelId="{56EECD9D-DA3E-4BDB-B06C-FEE48BEC1808}" srcId="{FE121C65-264F-4B85-84C0-02334C0DD947}" destId="{8990B2EA-315D-4738-BF0D-ED974AD6FD80}" srcOrd="0" destOrd="0" parTransId="{3ACCAC3E-ACA5-47FF-AC6D-E4EFF6B7E058}" sibTransId="{094489FC-4960-413F-B0B7-7756913DB564}"/>
    <dgm:cxn modelId="{ADA3515B-22A2-489D-88AF-AFB9E85C093B}" type="presOf" srcId="{FE121C65-264F-4B85-84C0-02334C0DD947}" destId="{C582A7E9-9F7D-4171-95C9-A0C2FC6F33DF}" srcOrd="0" destOrd="0" presId="urn:microsoft.com/office/officeart/2005/8/layout/hierarchy2"/>
    <dgm:cxn modelId="{B29D61EB-FBF8-4D1A-BA96-DC6BB03B13DF}" type="presOf" srcId="{8990B2EA-315D-4738-BF0D-ED974AD6FD80}" destId="{14D39F93-2054-457B-AF6D-45B3563E5683}" srcOrd="0" destOrd="0" presId="urn:microsoft.com/office/officeart/2005/8/layout/hierarchy2"/>
    <dgm:cxn modelId="{C54E1C31-E2FB-4B86-B6D8-120A3AB4CCAA}" type="presOf" srcId="{8272A994-7D7B-485C-BA6D-6CC6490E42B6}" destId="{13392EA7-2450-434F-9272-36D35614177E}" srcOrd="1" destOrd="0" presId="urn:microsoft.com/office/officeart/2005/8/layout/hierarchy2"/>
    <dgm:cxn modelId="{028E99A0-D519-4F17-AB83-B81F64AFE2DB}" type="presOf" srcId="{E9F3E00C-C699-4831-9C50-36D06ACEC15A}" destId="{D1B5ACF4-C4D2-495F-85C5-FEC8DE80402F}" srcOrd="0" destOrd="0" presId="urn:microsoft.com/office/officeart/2005/8/layout/hierarchy2"/>
    <dgm:cxn modelId="{7646C2AC-796D-4EE8-9CC1-C58A91CFD381}" type="presOf" srcId="{BD9E6732-DAB2-4493-A0CB-67424D1D757F}" destId="{3EA5F9DF-588F-4FDF-A191-A457C7B61858}" srcOrd="0" destOrd="0" presId="urn:microsoft.com/office/officeart/2005/8/layout/hierarchy2"/>
    <dgm:cxn modelId="{60C974BD-AC94-4818-9898-7F521AAF359E}" srcId="{8990B2EA-315D-4738-BF0D-ED974AD6FD80}" destId="{E9F3E00C-C699-4831-9C50-36D06ACEC15A}" srcOrd="1" destOrd="0" parTransId="{BD9E6732-DAB2-4493-A0CB-67424D1D757F}" sibTransId="{5D2F9E6E-D4BF-46D3-B8FB-09D0FD70EA0E}"/>
    <dgm:cxn modelId="{F3551B11-3561-4E1B-9C6D-5F1212519776}" type="presOf" srcId="{8272A994-7D7B-485C-BA6D-6CC6490E42B6}" destId="{4B767FCB-EC3C-4F5B-AC6D-C93BE5BC1FA3}" srcOrd="0" destOrd="0" presId="urn:microsoft.com/office/officeart/2005/8/layout/hierarchy2"/>
    <dgm:cxn modelId="{A4AEFB8B-DF64-4242-8362-DEFEE4C1EE3F}" type="presParOf" srcId="{C582A7E9-9F7D-4171-95C9-A0C2FC6F33DF}" destId="{D6064500-17EB-47AD-A925-50391E955309}" srcOrd="0" destOrd="0" presId="urn:microsoft.com/office/officeart/2005/8/layout/hierarchy2"/>
    <dgm:cxn modelId="{4A946445-1DA1-433D-96C3-543F1965015D}" type="presParOf" srcId="{D6064500-17EB-47AD-A925-50391E955309}" destId="{14D39F93-2054-457B-AF6D-45B3563E5683}" srcOrd="0" destOrd="0" presId="urn:microsoft.com/office/officeart/2005/8/layout/hierarchy2"/>
    <dgm:cxn modelId="{3581076E-555D-4C2C-B0C6-81DC2AA53E19}" type="presParOf" srcId="{D6064500-17EB-47AD-A925-50391E955309}" destId="{706B7B33-4090-48F1-8A78-427750A66D56}" srcOrd="1" destOrd="0" presId="urn:microsoft.com/office/officeart/2005/8/layout/hierarchy2"/>
    <dgm:cxn modelId="{3F3D0913-E816-4153-82EC-17F91928E699}" type="presParOf" srcId="{706B7B33-4090-48F1-8A78-427750A66D56}" destId="{4B767FCB-EC3C-4F5B-AC6D-C93BE5BC1FA3}" srcOrd="0" destOrd="0" presId="urn:microsoft.com/office/officeart/2005/8/layout/hierarchy2"/>
    <dgm:cxn modelId="{6F921D7C-261C-4509-8FD4-9E059666A4C3}" type="presParOf" srcId="{4B767FCB-EC3C-4F5B-AC6D-C93BE5BC1FA3}" destId="{13392EA7-2450-434F-9272-36D35614177E}" srcOrd="0" destOrd="0" presId="urn:microsoft.com/office/officeart/2005/8/layout/hierarchy2"/>
    <dgm:cxn modelId="{817F5355-A354-48A0-AE37-977FA6ED1EF5}" type="presParOf" srcId="{706B7B33-4090-48F1-8A78-427750A66D56}" destId="{F3CC10C0-46B7-441B-9221-D9EB1D295CAF}" srcOrd="1" destOrd="0" presId="urn:microsoft.com/office/officeart/2005/8/layout/hierarchy2"/>
    <dgm:cxn modelId="{6D00A432-928E-415F-BBC3-5216CC15BF09}" type="presParOf" srcId="{F3CC10C0-46B7-441B-9221-D9EB1D295CAF}" destId="{69B9996E-0BF7-4218-BF5D-CAA347E4237F}" srcOrd="0" destOrd="0" presId="urn:microsoft.com/office/officeart/2005/8/layout/hierarchy2"/>
    <dgm:cxn modelId="{BC870F76-3AD0-4E65-AD47-4FA7B4AF6D8C}" type="presParOf" srcId="{F3CC10C0-46B7-441B-9221-D9EB1D295CAF}" destId="{35348DEB-0BE6-4A92-8BFC-186AF5C772AC}" srcOrd="1" destOrd="0" presId="urn:microsoft.com/office/officeart/2005/8/layout/hierarchy2"/>
    <dgm:cxn modelId="{0AF1053B-CFA4-442E-A095-397D7216EAA0}" type="presParOf" srcId="{706B7B33-4090-48F1-8A78-427750A66D56}" destId="{3EA5F9DF-588F-4FDF-A191-A457C7B61858}" srcOrd="2" destOrd="0" presId="urn:microsoft.com/office/officeart/2005/8/layout/hierarchy2"/>
    <dgm:cxn modelId="{E93D0F9F-99E5-4F28-8D28-981EC41888BC}" type="presParOf" srcId="{3EA5F9DF-588F-4FDF-A191-A457C7B61858}" destId="{D95FEDAA-D193-415B-8D1D-1EE9680AB325}" srcOrd="0" destOrd="0" presId="urn:microsoft.com/office/officeart/2005/8/layout/hierarchy2"/>
    <dgm:cxn modelId="{E11507C9-F019-4EE0-A900-B84101EC5821}" type="presParOf" srcId="{706B7B33-4090-48F1-8A78-427750A66D56}" destId="{35E40356-FE84-486F-A015-4E9F58761A43}" srcOrd="3" destOrd="0" presId="urn:microsoft.com/office/officeart/2005/8/layout/hierarchy2"/>
    <dgm:cxn modelId="{63B9B591-C671-4279-87FA-04E971756F0C}" type="presParOf" srcId="{35E40356-FE84-486F-A015-4E9F58761A43}" destId="{D1B5ACF4-C4D2-495F-85C5-FEC8DE80402F}" srcOrd="0" destOrd="0" presId="urn:microsoft.com/office/officeart/2005/8/layout/hierarchy2"/>
    <dgm:cxn modelId="{7F512146-F739-4B9B-B0D8-CCF248550443}" type="presParOf" srcId="{35E40356-FE84-486F-A015-4E9F58761A43}" destId="{DBD69032-8D1E-4903-B1A8-D9756BF5D44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EA382-E6FF-4791-86E3-468CB09DD043}">
      <dsp:nvSpPr>
        <dsp:cNvPr id="0" name=""/>
        <dsp:cNvSpPr/>
      </dsp:nvSpPr>
      <dsp:spPr>
        <a:xfrm>
          <a:off x="2512" y="430120"/>
          <a:ext cx="2948934" cy="117957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IROP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(MMR)</a:t>
          </a:r>
          <a:endParaRPr lang="cs-CZ" sz="2000" kern="1200" dirty="0"/>
        </a:p>
      </dsp:txBody>
      <dsp:txXfrm>
        <a:off x="592299" y="430120"/>
        <a:ext cx="1769361" cy="1179573"/>
      </dsp:txXfrm>
    </dsp:sp>
    <dsp:sp modelId="{51388743-F093-4616-89E4-9987F11DF835}">
      <dsp:nvSpPr>
        <dsp:cNvPr id="0" name=""/>
        <dsp:cNvSpPr/>
      </dsp:nvSpPr>
      <dsp:spPr>
        <a:xfrm>
          <a:off x="2658973" y="430120"/>
          <a:ext cx="2948934" cy="1179573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Obecná pravidla pro žadatele a příjemce</a:t>
          </a:r>
          <a:endParaRPr lang="cs-CZ" sz="2000" kern="1200" dirty="0"/>
        </a:p>
      </dsp:txBody>
      <dsp:txXfrm>
        <a:off x="3248760" y="430120"/>
        <a:ext cx="1769361" cy="11795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EA382-E6FF-4791-86E3-468CB09DD043}">
      <dsp:nvSpPr>
        <dsp:cNvPr id="0" name=""/>
        <dsp:cNvSpPr/>
      </dsp:nvSpPr>
      <dsp:spPr>
        <a:xfrm>
          <a:off x="2639" y="570674"/>
          <a:ext cx="2942747" cy="117709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IROP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(MMR)</a:t>
          </a:r>
          <a:endParaRPr lang="cs-CZ" sz="2000" kern="1200" dirty="0"/>
        </a:p>
      </dsp:txBody>
      <dsp:txXfrm>
        <a:off x="591188" y="570674"/>
        <a:ext cx="1765649" cy="1177098"/>
      </dsp:txXfrm>
    </dsp:sp>
    <dsp:sp modelId="{51388743-F093-4616-89E4-9987F11DF835}">
      <dsp:nvSpPr>
        <dsp:cNvPr id="0" name=""/>
        <dsp:cNvSpPr/>
      </dsp:nvSpPr>
      <dsp:spPr>
        <a:xfrm>
          <a:off x="2653527" y="570674"/>
          <a:ext cx="2942747" cy="1177098"/>
        </a:xfrm>
        <a:prstGeom prst="chevron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Nadřazená výzva pro MAS</a:t>
          </a:r>
          <a:endParaRPr lang="cs-CZ" sz="2000" kern="1200" dirty="0"/>
        </a:p>
      </dsp:txBody>
      <dsp:txXfrm>
        <a:off x="3242076" y="570674"/>
        <a:ext cx="1765649" cy="1177098"/>
      </dsp:txXfrm>
    </dsp:sp>
    <dsp:sp modelId="{EC026A8A-C5AE-4C52-9807-97B500602221}">
      <dsp:nvSpPr>
        <dsp:cNvPr id="0" name=""/>
        <dsp:cNvSpPr/>
      </dsp:nvSpPr>
      <dsp:spPr>
        <a:xfrm>
          <a:off x="5302000" y="570674"/>
          <a:ext cx="2942747" cy="1177098"/>
        </a:xfrm>
        <a:prstGeom prst="chevron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Výzva č. </a:t>
          </a:r>
          <a:r>
            <a:rPr lang="cs-CZ" sz="2000" kern="1200" dirty="0" smtClean="0"/>
            <a:t>62 </a:t>
          </a:r>
          <a:r>
            <a:rPr lang="cs-CZ" sz="2000" kern="1200" dirty="0" smtClean="0"/>
            <a:t>IROP </a:t>
          </a:r>
          <a:endParaRPr lang="cs-CZ" sz="2000" kern="1200" dirty="0"/>
        </a:p>
      </dsp:txBody>
      <dsp:txXfrm>
        <a:off x="5890549" y="570674"/>
        <a:ext cx="1765649" cy="1177098"/>
      </dsp:txXfrm>
    </dsp:sp>
    <dsp:sp modelId="{657E4AF5-24B7-48A1-9194-42B5BB41CB41}">
      <dsp:nvSpPr>
        <dsp:cNvPr id="0" name=""/>
        <dsp:cNvSpPr/>
      </dsp:nvSpPr>
      <dsp:spPr>
        <a:xfrm>
          <a:off x="7950472" y="570674"/>
          <a:ext cx="2942747" cy="1177098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Specifická pravidla pro žadatele a příjemce</a:t>
          </a:r>
          <a:endParaRPr lang="cs-CZ" sz="2000" kern="1200" dirty="0"/>
        </a:p>
      </dsp:txBody>
      <dsp:txXfrm>
        <a:off x="8539021" y="570674"/>
        <a:ext cx="1765649" cy="11770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EA382-E6FF-4791-86E3-468CB09DD043}">
      <dsp:nvSpPr>
        <dsp:cNvPr id="0" name=""/>
        <dsp:cNvSpPr/>
      </dsp:nvSpPr>
      <dsp:spPr>
        <a:xfrm>
          <a:off x="2663" y="469456"/>
          <a:ext cx="2969879" cy="118795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Kyjovské Slovácko v pohybu, z.s.</a:t>
          </a:r>
          <a:endParaRPr lang="cs-CZ" sz="2000" kern="1200" dirty="0"/>
        </a:p>
      </dsp:txBody>
      <dsp:txXfrm>
        <a:off x="596639" y="469456"/>
        <a:ext cx="1781928" cy="1187951"/>
      </dsp:txXfrm>
    </dsp:sp>
    <dsp:sp modelId="{51388743-F093-4616-89E4-9987F11DF835}">
      <dsp:nvSpPr>
        <dsp:cNvPr id="0" name=""/>
        <dsp:cNvSpPr/>
      </dsp:nvSpPr>
      <dsp:spPr>
        <a:xfrm>
          <a:off x="2677993" y="469456"/>
          <a:ext cx="2969879" cy="1187951"/>
        </a:xfrm>
        <a:prstGeom prst="chevron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Výzva Kyjovského Slovácka v pohybu, z.s</a:t>
          </a:r>
          <a:r>
            <a:rPr lang="cs-CZ" sz="1700" kern="1200" dirty="0" smtClean="0"/>
            <a:t>.</a:t>
          </a:r>
          <a:endParaRPr lang="cs-CZ" sz="1700" kern="1200" dirty="0"/>
        </a:p>
      </dsp:txBody>
      <dsp:txXfrm>
        <a:off x="3271969" y="469456"/>
        <a:ext cx="1781928" cy="1187951"/>
      </dsp:txXfrm>
    </dsp:sp>
    <dsp:sp modelId="{2E4CCE9D-4FE1-4CED-A355-B7C462D720FE}">
      <dsp:nvSpPr>
        <dsp:cNvPr id="0" name=""/>
        <dsp:cNvSpPr/>
      </dsp:nvSpPr>
      <dsp:spPr>
        <a:xfrm>
          <a:off x="5350885" y="469456"/>
          <a:ext cx="2969879" cy="1187951"/>
        </a:xfrm>
        <a:prstGeom prst="chevron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/>
            <a:t>5.výzva MAS Kyjovské Slovácko v pohybu-IROP-Rozvoj infrastruktury pro komunitní rozvoj</a:t>
          </a:r>
          <a:endParaRPr lang="cs-CZ" sz="1500" kern="1200" dirty="0"/>
        </a:p>
      </dsp:txBody>
      <dsp:txXfrm>
        <a:off x="5944861" y="469456"/>
        <a:ext cx="1781928" cy="1187951"/>
      </dsp:txXfrm>
    </dsp:sp>
    <dsp:sp modelId="{D8469497-5EF4-482B-901E-5904A300B1C7}">
      <dsp:nvSpPr>
        <dsp:cNvPr id="0" name=""/>
        <dsp:cNvSpPr/>
      </dsp:nvSpPr>
      <dsp:spPr>
        <a:xfrm>
          <a:off x="8023776" y="469456"/>
          <a:ext cx="2969879" cy="1187951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Dokument výzvy, přílohy, interní postupy</a:t>
          </a:r>
          <a:endParaRPr lang="cs-CZ" sz="2000" kern="1200" dirty="0"/>
        </a:p>
      </dsp:txBody>
      <dsp:txXfrm>
        <a:off x="8617752" y="469456"/>
        <a:ext cx="1781928" cy="11879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39F93-2054-457B-AF6D-45B3563E5683}">
      <dsp:nvSpPr>
        <dsp:cNvPr id="0" name=""/>
        <dsp:cNvSpPr/>
      </dsp:nvSpPr>
      <dsp:spPr>
        <a:xfrm>
          <a:off x="500" y="781386"/>
          <a:ext cx="1979014" cy="989507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Projekt – Způsobilé Výdaje</a:t>
          </a:r>
          <a:endParaRPr lang="cs-CZ" sz="1900" kern="1200" dirty="0"/>
        </a:p>
      </dsp:txBody>
      <dsp:txXfrm>
        <a:off x="29482" y="810368"/>
        <a:ext cx="1921050" cy="931543"/>
      </dsp:txXfrm>
    </dsp:sp>
    <dsp:sp modelId="{4B767FCB-EC3C-4F5B-AC6D-C93BE5BC1FA3}">
      <dsp:nvSpPr>
        <dsp:cNvPr id="0" name=""/>
        <dsp:cNvSpPr/>
      </dsp:nvSpPr>
      <dsp:spPr>
        <a:xfrm rot="19457599">
          <a:off x="1887885" y="956764"/>
          <a:ext cx="974865" cy="69785"/>
        </a:xfrm>
        <a:custGeom>
          <a:avLst/>
          <a:gdLst/>
          <a:ahLst/>
          <a:cxnLst/>
          <a:rect l="0" t="0" r="0" b="0"/>
          <a:pathLst>
            <a:path>
              <a:moveTo>
                <a:pt x="0" y="34892"/>
              </a:moveTo>
              <a:lnTo>
                <a:pt x="974865" y="348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350946" y="967285"/>
        <a:ext cx="48743" cy="48743"/>
      </dsp:txXfrm>
    </dsp:sp>
    <dsp:sp modelId="{69B9996E-0BF7-4218-BF5D-CAA347E4237F}">
      <dsp:nvSpPr>
        <dsp:cNvPr id="0" name=""/>
        <dsp:cNvSpPr/>
      </dsp:nvSpPr>
      <dsp:spPr>
        <a:xfrm>
          <a:off x="2771120" y="212420"/>
          <a:ext cx="1979014" cy="989507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Přímé náklady – hlavní aktivity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85 %</a:t>
          </a:r>
          <a:endParaRPr lang="cs-CZ" sz="1900" kern="1200" dirty="0"/>
        </a:p>
      </dsp:txBody>
      <dsp:txXfrm>
        <a:off x="2800102" y="241402"/>
        <a:ext cx="1921050" cy="931543"/>
      </dsp:txXfrm>
    </dsp:sp>
    <dsp:sp modelId="{3EA5F9DF-588F-4FDF-A191-A457C7B61858}">
      <dsp:nvSpPr>
        <dsp:cNvPr id="0" name=""/>
        <dsp:cNvSpPr/>
      </dsp:nvSpPr>
      <dsp:spPr>
        <a:xfrm rot="2142401">
          <a:off x="1887885" y="1525731"/>
          <a:ext cx="974865" cy="69785"/>
        </a:xfrm>
        <a:custGeom>
          <a:avLst/>
          <a:gdLst/>
          <a:ahLst/>
          <a:cxnLst/>
          <a:rect l="0" t="0" r="0" b="0"/>
          <a:pathLst>
            <a:path>
              <a:moveTo>
                <a:pt x="0" y="34892"/>
              </a:moveTo>
              <a:lnTo>
                <a:pt x="974865" y="348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350946" y="1536252"/>
        <a:ext cx="48743" cy="48743"/>
      </dsp:txXfrm>
    </dsp:sp>
    <dsp:sp modelId="{D1B5ACF4-C4D2-495F-85C5-FEC8DE80402F}">
      <dsp:nvSpPr>
        <dsp:cNvPr id="0" name=""/>
        <dsp:cNvSpPr/>
      </dsp:nvSpPr>
      <dsp:spPr>
        <a:xfrm>
          <a:off x="2771120" y="1350353"/>
          <a:ext cx="1979014" cy="989507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Nepřímé náklady – vedlejší aktivity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15 %</a:t>
          </a:r>
          <a:endParaRPr lang="cs-CZ" sz="1900" kern="1200" dirty="0"/>
        </a:p>
      </dsp:txBody>
      <dsp:txXfrm>
        <a:off x="2800102" y="1379335"/>
        <a:ext cx="1921050" cy="931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ABB2-CCFD-466F-878B-BA7A8CFC5BF1}" type="datetimeFigureOut">
              <a:rPr lang="cs-CZ" smtClean="0"/>
              <a:t>01.02.2019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C9B-7730-439E-AFC1-9600EA67F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26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ABB2-CCFD-466F-878B-BA7A8CFC5BF1}" type="datetimeFigureOut">
              <a:rPr lang="cs-CZ" smtClean="0"/>
              <a:t>01.02.2019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C9B-7730-439E-AFC1-9600EA67F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4288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ABB2-CCFD-466F-878B-BA7A8CFC5BF1}" type="datetimeFigureOut">
              <a:rPr lang="cs-CZ" smtClean="0"/>
              <a:t>01.02.2019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C9B-7730-439E-AFC1-9600EA67F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82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ABB2-CCFD-466F-878B-BA7A8CFC5BF1}" type="datetimeFigureOut">
              <a:rPr lang="cs-CZ" smtClean="0"/>
              <a:t>01.02.2019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C9B-7730-439E-AFC1-9600EA67F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12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ABB2-CCFD-466F-878B-BA7A8CFC5BF1}" type="datetimeFigureOut">
              <a:rPr lang="cs-CZ" smtClean="0"/>
              <a:t>01.02.2019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C9B-7730-439E-AFC1-9600EA67F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28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ABB2-CCFD-466F-878B-BA7A8CFC5BF1}" type="datetimeFigureOut">
              <a:rPr lang="cs-CZ" smtClean="0"/>
              <a:t>01.02.2019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C9B-7730-439E-AFC1-9600EA67F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709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ABB2-CCFD-466F-878B-BA7A8CFC5BF1}" type="datetimeFigureOut">
              <a:rPr lang="cs-CZ" smtClean="0"/>
              <a:t>01.02.2019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C9B-7730-439E-AFC1-9600EA67F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940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ABB2-CCFD-466F-878B-BA7A8CFC5BF1}" type="datetimeFigureOut">
              <a:rPr lang="cs-CZ" smtClean="0"/>
              <a:t>01.02.2019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C9B-7730-439E-AFC1-9600EA67F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54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ABB2-CCFD-466F-878B-BA7A8CFC5BF1}" type="datetimeFigureOut">
              <a:rPr lang="cs-CZ" smtClean="0"/>
              <a:t>01.02.2019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C9B-7730-439E-AFC1-9600EA67F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936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ABB2-CCFD-466F-878B-BA7A8CFC5BF1}" type="datetimeFigureOut">
              <a:rPr lang="cs-CZ" smtClean="0"/>
              <a:t>01.02.2019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C9B-7730-439E-AFC1-9600EA67F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9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ABB2-CCFD-466F-878B-BA7A8CFC5BF1}" type="datetimeFigureOut">
              <a:rPr lang="cs-CZ" smtClean="0"/>
              <a:t>01.02.2019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C9B-7730-439E-AFC1-9600EA67F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90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BABB2-CCFD-466F-878B-BA7A8CFC5BF1}" type="datetimeFigureOut">
              <a:rPr lang="cs-CZ" smtClean="0"/>
              <a:t>01.02.2019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5BC9B-7730-439E-AFC1-9600EA67F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71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yjovske-slovacko.com/cs/kdo-jsme" TargetMode="External"/><Relationship Id="rId2" Type="http://schemas.openxmlformats.org/officeDocument/2006/relationships/hyperlink" Target="http://nsmascr.cz/o-nas/mistni-akcni-skupiny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yjovske-slovacko.com/cs/3-vyzva-irop" TargetMode="External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taceeu.cz/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p.mmr.cz/cs/Vyzvy/Seznam/Vyzva-c-62-Socialni-infrastruktura-integrovane-pro" TargetMode="External"/><Relationship Id="rId2" Type="http://schemas.openxmlformats.org/officeDocument/2006/relationships/hyperlink" Target="https://www.kyjovske-slovacko.com/cs/5-vyzva-irop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mailto:tomaskolarik@kyjovske-slovacko.com" TargetMode="External"/><Relationship Id="rId2" Type="http://schemas.openxmlformats.org/officeDocument/2006/relationships/hyperlink" Target="mailto:hanahornakova@kyjovske-slovacko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987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Základní údaje: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97688"/>
            <a:ext cx="10515600" cy="4579275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Datum zahájení příjmu žádostí: 		1. </a:t>
            </a:r>
            <a:r>
              <a:rPr lang="cs-CZ" dirty="0"/>
              <a:t>2</a:t>
            </a:r>
            <a:r>
              <a:rPr lang="cs-CZ" dirty="0" smtClean="0">
                <a:solidFill>
                  <a:schemeClr val="tx1"/>
                </a:solidFill>
              </a:rPr>
              <a:t>. 2019; </a:t>
            </a:r>
            <a:r>
              <a:rPr lang="cs-CZ" dirty="0" smtClean="0">
                <a:solidFill>
                  <a:schemeClr val="tx1"/>
                </a:solidFill>
              </a:rPr>
              <a:t>0:00 hod.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Datum ukončení příjmu žádostí: 		</a:t>
            </a:r>
            <a:r>
              <a:rPr lang="cs-CZ" dirty="0" smtClean="0">
                <a:solidFill>
                  <a:schemeClr val="tx1"/>
                </a:solidFill>
              </a:rPr>
              <a:t>30. </a:t>
            </a:r>
            <a:r>
              <a:rPr lang="cs-CZ" dirty="0"/>
              <a:t>4</a:t>
            </a:r>
            <a:r>
              <a:rPr lang="cs-CZ" dirty="0" smtClean="0">
                <a:solidFill>
                  <a:schemeClr val="tx1"/>
                </a:solidFill>
              </a:rPr>
              <a:t>. </a:t>
            </a:r>
            <a:r>
              <a:rPr lang="cs-CZ" dirty="0" smtClean="0">
                <a:solidFill>
                  <a:schemeClr val="tx1"/>
                </a:solidFill>
              </a:rPr>
              <a:t>2019; 0:00 hod.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Datum zahájení realizace projektu: 		1. 1. 2014		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Datum pro ukončení realizace:		</a:t>
            </a:r>
            <a:r>
              <a:rPr lang="cs-CZ" dirty="0" smtClean="0"/>
              <a:t>30</a:t>
            </a:r>
            <a:r>
              <a:rPr lang="cs-CZ" dirty="0" smtClean="0">
                <a:solidFill>
                  <a:schemeClr val="tx1"/>
                </a:solidFill>
              </a:rPr>
              <a:t>. </a:t>
            </a:r>
            <a:r>
              <a:rPr lang="cs-CZ" dirty="0"/>
              <a:t>6</a:t>
            </a:r>
            <a:r>
              <a:rPr lang="cs-CZ" dirty="0" smtClean="0">
                <a:solidFill>
                  <a:schemeClr val="tx1"/>
                </a:solidFill>
              </a:rPr>
              <a:t>. </a:t>
            </a:r>
            <a:r>
              <a:rPr lang="cs-CZ" dirty="0" smtClean="0">
                <a:solidFill>
                  <a:schemeClr val="tx1"/>
                </a:solidFill>
              </a:rPr>
              <a:t>2022	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Alokace (CZV):				</a:t>
            </a:r>
            <a:r>
              <a:rPr lang="cs-CZ" dirty="0" smtClean="0"/>
              <a:t>12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000 000 Kč		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Maximální výše způsobilých výdajů:	4 </a:t>
            </a:r>
            <a:r>
              <a:rPr lang="cs-CZ" dirty="0" smtClean="0">
                <a:solidFill>
                  <a:schemeClr val="tx1"/>
                </a:solidFill>
              </a:rPr>
              <a:t>000 </a:t>
            </a:r>
            <a:r>
              <a:rPr lang="cs-CZ" dirty="0" smtClean="0">
                <a:solidFill>
                  <a:schemeClr val="tx1"/>
                </a:solidFill>
              </a:rPr>
              <a:t>000 Kč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Minimální výše způsobilých výdajů: 	50 000 Kč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	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Výše podpory:				95 %		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Forma financování:				ex – post financování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255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Území realizace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Území Kyjovského Slovácka v pohybu, z.s. vymezené ve schválené strategii CLLD regionu Kyjovské Slovácko na období 2014 - 2020.</a:t>
            </a:r>
          </a:p>
          <a:p>
            <a:r>
              <a:rPr lang="cs-CZ" dirty="0" smtClean="0"/>
              <a:t>Výdaje spojené s realizací projektu za hranicí území MAS jsou vždy nezpůsobilé.</a:t>
            </a:r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972" y="3798277"/>
            <a:ext cx="4256314" cy="276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4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Oprávnění žadatelé: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4933950"/>
          </a:xfrm>
        </p:spPr>
        <p:txBody>
          <a:bodyPr>
            <a:noAutofit/>
          </a:bodyPr>
          <a:lstStyle/>
          <a:p>
            <a:r>
              <a:rPr lang="cs-CZ" sz="2400" dirty="0"/>
              <a:t>organizace zřizované a zakládané kraji,</a:t>
            </a:r>
          </a:p>
          <a:p>
            <a:r>
              <a:rPr lang="cs-CZ" sz="2400" dirty="0"/>
              <a:t>obce a organizace zřizované a zakládané obcemi,</a:t>
            </a:r>
          </a:p>
          <a:p>
            <a:r>
              <a:rPr lang="cs-CZ" sz="2400" dirty="0"/>
              <a:t>dobrovolné svazky obcí a organizace zřizované a zakládané dobrovolnými svazky obcí,</a:t>
            </a:r>
          </a:p>
          <a:p>
            <a:r>
              <a:rPr lang="cs-CZ" sz="2400" dirty="0"/>
              <a:t>nestátní neziskové organizace,</a:t>
            </a:r>
          </a:p>
          <a:p>
            <a:r>
              <a:rPr lang="cs-CZ" sz="2400" dirty="0"/>
              <a:t>církve,</a:t>
            </a:r>
          </a:p>
          <a:p>
            <a:r>
              <a:rPr lang="cs-CZ" sz="2400" dirty="0"/>
              <a:t>církevní organizace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609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Oprávnění žadatelé: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4933950"/>
          </a:xfrm>
        </p:spPr>
        <p:txBody>
          <a:bodyPr>
            <a:noAutofit/>
          </a:bodyPr>
          <a:lstStyle/>
          <a:p>
            <a:r>
              <a:rPr lang="cs-CZ" sz="2000" b="1" dirty="0"/>
              <a:t>Nestátní neziskové organizace, církve a církevní organizace vykonávají činnost v jedné z oblastí: </a:t>
            </a:r>
            <a:endParaRPr lang="cs-CZ" sz="2000" dirty="0"/>
          </a:p>
          <a:p>
            <a:pPr lvl="1"/>
            <a:r>
              <a:rPr lang="cs-CZ" sz="2000" dirty="0" smtClean="0"/>
              <a:t>podpora </a:t>
            </a:r>
            <a:r>
              <a:rPr lang="cs-CZ" sz="2000" dirty="0"/>
              <a:t>nebo ochrana osob se zdravotním postižením a znevýhodněných osob, </a:t>
            </a:r>
          </a:p>
          <a:p>
            <a:pPr lvl="1"/>
            <a:r>
              <a:rPr lang="cs-CZ" sz="2000" dirty="0"/>
              <a:t>s</a:t>
            </a:r>
            <a:r>
              <a:rPr lang="cs-CZ" sz="2000" dirty="0" smtClean="0"/>
              <a:t>ociální </a:t>
            </a:r>
            <a:r>
              <a:rPr lang="cs-CZ" sz="2000" dirty="0"/>
              <a:t>služby, </a:t>
            </a:r>
          </a:p>
          <a:p>
            <a:pPr lvl="1"/>
            <a:r>
              <a:rPr lang="cs-CZ" sz="2000" b="1" dirty="0" smtClean="0"/>
              <a:t>aktivity </a:t>
            </a:r>
            <a:r>
              <a:rPr lang="cs-CZ" sz="2000" b="1" dirty="0"/>
              <a:t>sociálního začleňování. </a:t>
            </a:r>
            <a:endParaRPr lang="cs-CZ" sz="2000" dirty="0"/>
          </a:p>
          <a:p>
            <a:r>
              <a:rPr lang="cs-CZ" sz="2000" dirty="0"/>
              <a:t>Účelem hlavní činnosti není vytváření zisku. 	</a:t>
            </a:r>
          </a:p>
          <a:p>
            <a:endParaRPr lang="cs-CZ" sz="2400" dirty="0" smtClean="0"/>
          </a:p>
          <a:p>
            <a:r>
              <a:rPr lang="cs-CZ" sz="2000" dirty="0"/>
              <a:t>Obchodní korporace a nestátní neziskové organizace uvedou v MS2014+ (viz příloha č. 1 těchto Pravidel) v souladu se zákonem č. 218/2000 Sb., o rozpočtových pravidlech, a o změně souvisejících zákonů (rozpočtová pravidla) ve znění pozdějších předpisů, informace o své vlastnické a ovládací struktuře v rozsahu § 14 odst. 3 písm. e) rozpočtových pravidel. V žádosti uvedou: </a:t>
            </a:r>
          </a:p>
          <a:p>
            <a:pPr lvl="1"/>
            <a:r>
              <a:rPr lang="cs-CZ" sz="2000" dirty="0"/>
              <a:t>1) osoby jednající jménem žadatele s uvedením, zda jednají jako jeho statutární orgán nebo jednají na základě udělené plné moci, </a:t>
            </a:r>
          </a:p>
          <a:p>
            <a:pPr lvl="1"/>
            <a:r>
              <a:rPr lang="cs-CZ" sz="2000" dirty="0"/>
              <a:t>2) osoby s podílem v právnické osobě žadatele, pokud tento podíl dosahuje minimálně 10 %, </a:t>
            </a:r>
          </a:p>
          <a:p>
            <a:pPr lvl="1"/>
            <a:r>
              <a:rPr lang="cs-CZ" sz="2000" dirty="0"/>
              <a:t>3) osoby, v nichž má žadatel podíl, a výši tohoto podílu.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275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Cílové skupiny: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000" dirty="0"/>
              <a:t>Osoby sociálně vyloučené či ohrožené sociálním vyloučením, </a:t>
            </a:r>
            <a:endParaRPr lang="cs-CZ" sz="2000" dirty="0" smtClean="0"/>
          </a:p>
          <a:p>
            <a:r>
              <a:rPr lang="cs-CZ" sz="2000" dirty="0" smtClean="0"/>
              <a:t>osoby </a:t>
            </a:r>
            <a:r>
              <a:rPr lang="cs-CZ" sz="2000" dirty="0"/>
              <a:t>se zdravotním postižením.</a:t>
            </a:r>
          </a:p>
        </p:txBody>
      </p:sp>
    </p:spTree>
    <p:extLst>
      <p:ext uri="{BB962C8B-B14F-4D97-AF65-F5344CB8AC3E}">
        <p14:creationId xmlns:p14="http://schemas.microsoft.com/office/powerpoint/2010/main" val="355307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Podporované aktivity: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90675"/>
            <a:ext cx="10515600" cy="458628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sz="2400" dirty="0"/>
              <a:t>Podpora vzniku komunitních center. Jsou podporována veřejná víceúčelová zařízení, ve kterých se setkávají členové komunity s cílem zlepšit sociální situaci jednotlivců a komunity jako celku. Komunitní centrum realizuje sociální, vzdělávací, volnočasové aktivity, kulturní a zájmové akce, které vyplývají z tradic a zvyků komunity či krajové oblasti a jsou přístupné všem obyvatelům lokality. Členové komunity se aktivně účastní fungování komunitního centra a rozhodování o jeho podobě formou veřejného projednávání o náplni provozu a vyhodnocování funkčnosti komunitního centra. </a:t>
            </a:r>
            <a:endParaRPr lang="cs-CZ" sz="24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cs-CZ" sz="2400" b="1" dirty="0"/>
              <a:t>Hlavní podporované aktivity (min. 85 % celkových způsobilých výdajů)</a:t>
            </a:r>
            <a:endParaRPr lang="cs-CZ" sz="2400" dirty="0"/>
          </a:p>
          <a:p>
            <a:r>
              <a:rPr lang="cs-CZ" sz="2400" dirty="0"/>
              <a:t>stavby a stavební práce spojené s výstavbou infrastruktury komunitního centra včetně vybudování přípojky pro přivedení inženýrských sítí,</a:t>
            </a:r>
          </a:p>
          <a:p>
            <a:r>
              <a:rPr lang="cs-CZ" sz="2400" dirty="0"/>
              <a:t>rekonstrukce a stavební úpravy existujícího objektu a zázemí pro poskytování aktivit komunitních center včetně sociálních služeb, budou-li v projektu poskytovány,</a:t>
            </a:r>
          </a:p>
          <a:p>
            <a:r>
              <a:rPr lang="cs-CZ" sz="2400" dirty="0"/>
              <a:t>nákup pozemků, budov a staveb</a:t>
            </a:r>
          </a:p>
          <a:p>
            <a:r>
              <a:rPr lang="cs-CZ" sz="2400" dirty="0"/>
              <a:t>pořízení automobilu pro poskytování terénních a ambulantních sociálních služeb,</a:t>
            </a:r>
          </a:p>
          <a:p>
            <a:r>
              <a:rPr lang="cs-CZ" sz="2400" dirty="0"/>
              <a:t>vybavení pro zajištění provozu </a:t>
            </a:r>
            <a:r>
              <a:rPr lang="cs-CZ" sz="2400" dirty="0" smtClean="0"/>
              <a:t>zařízení (bude-li součástí projektu 1 nebo 2).</a:t>
            </a:r>
            <a:endParaRPr lang="cs-CZ" sz="2400" dirty="0"/>
          </a:p>
          <a:p>
            <a:pPr marL="0" indent="0" algn="just">
              <a:buNone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33289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Podporované aktivity: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62100"/>
            <a:ext cx="10515600" cy="4800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600" b="1" dirty="0"/>
              <a:t>Vedlejší podporované aktivity (max. 15 % celkových způsobilých výdajů</a:t>
            </a:r>
            <a:r>
              <a:rPr lang="cs-CZ" sz="2600" b="1" dirty="0" smtClean="0"/>
              <a:t>):</a:t>
            </a:r>
          </a:p>
          <a:p>
            <a:r>
              <a:rPr lang="pl-PL" sz="2400" dirty="0" smtClean="0"/>
              <a:t>demolice </a:t>
            </a:r>
            <a:r>
              <a:rPr lang="pl-PL" sz="2400" dirty="0"/>
              <a:t>staveb na místě realizace projektu, </a:t>
            </a:r>
          </a:p>
          <a:p>
            <a:r>
              <a:rPr lang="cs-CZ" sz="2400" dirty="0" smtClean="0"/>
              <a:t>úpravy </a:t>
            </a:r>
            <a:r>
              <a:rPr lang="cs-CZ" sz="2400" dirty="0"/>
              <a:t>venkovního prostranství (přístupové cesty v areálu, zeleň, hřiště a herní prvky), </a:t>
            </a:r>
          </a:p>
          <a:p>
            <a:r>
              <a:rPr lang="cs-CZ" sz="2400" dirty="0" smtClean="0"/>
              <a:t>zabezpečení </a:t>
            </a:r>
            <a:r>
              <a:rPr lang="cs-CZ" sz="2400" dirty="0"/>
              <a:t>výstavby (technický dozor investora, BOZP, autorský dozor), </a:t>
            </a:r>
          </a:p>
          <a:p>
            <a:r>
              <a:rPr lang="cs-CZ" sz="2400" dirty="0" smtClean="0"/>
              <a:t>projektová </a:t>
            </a:r>
            <a:r>
              <a:rPr lang="cs-CZ" sz="2400" dirty="0"/>
              <a:t>dokumentace stavby, EIA, </a:t>
            </a:r>
          </a:p>
          <a:p>
            <a:r>
              <a:rPr lang="cs-CZ" sz="2400" dirty="0" smtClean="0"/>
              <a:t>pořízení </a:t>
            </a:r>
            <a:r>
              <a:rPr lang="cs-CZ" sz="2400" dirty="0"/>
              <a:t>služeb bezprostředně souvisejících s realizací projektu (příprava </a:t>
            </a:r>
            <a:r>
              <a:rPr lang="cs-CZ" sz="2400" dirty="0" smtClean="0"/>
              <a:t>a </a:t>
            </a:r>
            <a:r>
              <a:rPr lang="cs-CZ" sz="2400" dirty="0"/>
              <a:t>realizace zadávacích a výběrových řízení), </a:t>
            </a:r>
          </a:p>
          <a:p>
            <a:r>
              <a:rPr lang="cs-CZ" sz="2400" dirty="0" smtClean="0"/>
              <a:t>studie </a:t>
            </a:r>
            <a:r>
              <a:rPr lang="cs-CZ" sz="2400" dirty="0"/>
              <a:t>proveditelnosti, </a:t>
            </a:r>
          </a:p>
          <a:p>
            <a:r>
              <a:rPr lang="cs-CZ" sz="2400" dirty="0" smtClean="0"/>
              <a:t>povinná </a:t>
            </a:r>
            <a:r>
              <a:rPr lang="cs-CZ" sz="2400" dirty="0"/>
              <a:t>publicita (dle kap. 13 Obecných pravidel), </a:t>
            </a:r>
          </a:p>
          <a:p>
            <a:r>
              <a:rPr lang="cs-CZ" sz="2400" dirty="0" smtClean="0"/>
              <a:t>nákup </a:t>
            </a:r>
            <a:r>
              <a:rPr lang="cs-CZ" sz="2400" dirty="0"/>
              <a:t>služeb, které tvoří součást pořízení dlouhodobého hmotného a nehmotného majetku, nejsou-li tyto služby součástí pořizovací ceny vybavení (např. školení na ovládání pořízeného vybavení, není-li tato služba součástí pořizovací ceny vybavení).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727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Podporované aktivity </a:t>
            </a:r>
            <a:r>
              <a:rPr lang="cs-CZ" b="1" dirty="0" smtClean="0"/>
              <a:t>– upozornění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>
            <a:normAutofit fontScale="92500" lnSpcReduction="10000"/>
          </a:bodyPr>
          <a:lstStyle/>
          <a:p>
            <a:r>
              <a:rPr lang="cs-CZ" sz="2200" dirty="0"/>
              <a:t>Komunitní centrum poskytuje kombinaci komunitních a veřejných služeb, základního sociálního poradenství, popřípadě sociální služby v ambulantní a terénní formě se zaměřením na řešení nepříznivé sociální situace a sociálního začleňování. </a:t>
            </a:r>
            <a:endParaRPr lang="cs-CZ" sz="2200" dirty="0" smtClean="0"/>
          </a:p>
          <a:p>
            <a:r>
              <a:rPr lang="cs-CZ" sz="2200" dirty="0"/>
              <a:t>V době udržitelnosti projektu má žadatel povinnost zajistit minimálně jednoho pracovníka se vzděláním podle zákona o sociálních službách, který bude působit v rámci komunitního centra. </a:t>
            </a:r>
            <a:endParaRPr lang="cs-CZ" sz="2200" dirty="0" smtClean="0"/>
          </a:p>
          <a:p>
            <a:r>
              <a:rPr lang="cs-CZ" sz="2200" dirty="0"/>
              <a:t>Komunitní centrum může také poskytovat sociální službu podle zákona č. 108/2006 Sb., o sociálních službách, ve znění pozdějších předpisů, zaměřenou na členy komunity v nepříznivé sociální situaci, ohrožené sociálním vyloučením. Poskytování registrované služby je však na rozdíl od povinnosti zajistit minimálně jednoho sociálního pracovníka se vzděláním podle zákona o sociálních službách volitelné. </a:t>
            </a:r>
            <a:endParaRPr lang="cs-CZ" sz="2200" dirty="0" smtClean="0"/>
          </a:p>
          <a:p>
            <a:r>
              <a:rPr lang="cs-CZ" sz="2200" dirty="0"/>
              <a:t>Žadatel ve studii proveditelnosti popíše územní rozsah lokality, pro kterou bude komunitní centrum nabízet své služby. 	</a:t>
            </a:r>
            <a:endParaRPr lang="cs-CZ" sz="2200" dirty="0" smtClean="0"/>
          </a:p>
          <a:p>
            <a:r>
              <a:rPr lang="cs-CZ" sz="2200" dirty="0"/>
              <a:t>Žadatel ve studii proveditelnosti popíše zapojení veřejnosti do nastavování fungování komunitního centra a uvede popis realizace jednotlivých aktivit komunitního centra. </a:t>
            </a:r>
            <a:endParaRPr lang="cs-CZ" sz="2200" dirty="0" smtClean="0"/>
          </a:p>
          <a:p>
            <a:r>
              <a:rPr lang="cs-CZ" sz="2200" dirty="0"/>
              <a:t>Žadatel zajistí, aby užívání nabízených aktivit centra bylo poskytováno bezúplatně, popřípadě zajistí, že úhrada za poskytované aktivity nepřesáhne náklady spojené s poskytnutí dané aktivity</a:t>
            </a:r>
            <a:r>
              <a:rPr lang="cs-CZ" sz="2200" dirty="0" smtClean="0"/>
              <a:t>.</a:t>
            </a:r>
            <a:endParaRPr lang="cs-CZ" dirty="0"/>
          </a:p>
          <a:p>
            <a:endParaRPr lang="cs-CZ" sz="2000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4119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Podmínky podpory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62100"/>
            <a:ext cx="10515600" cy="4614863"/>
          </a:xfrm>
        </p:spPr>
        <p:txBody>
          <a:bodyPr>
            <a:normAutofit/>
          </a:bodyPr>
          <a:lstStyle/>
          <a:p>
            <a:r>
              <a:rPr lang="cs-CZ" sz="2200" dirty="0" smtClean="0"/>
              <a:t>Pořízení </a:t>
            </a:r>
            <a:r>
              <a:rPr lang="cs-CZ" sz="2200" dirty="0"/>
              <a:t>vybavení bude podporováno, budou-li součástí projektu další opatření (stavby, rekonstrukce a úpravy objektu, či zázemí pro poskytování aktivit komunitních center). Pořízení vybavení nemůže být samostatný projekt. Potřebnost pořízení vybavení musí být odůvodněna ve studii proveditelnosti. </a:t>
            </a:r>
            <a:r>
              <a:rPr lang="cs-CZ" dirty="0"/>
              <a:t>	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47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Finanční část projektu: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Každá rozpočtová položka:</a:t>
            </a:r>
          </a:p>
          <a:p>
            <a:pPr lvl="1"/>
            <a:r>
              <a:rPr lang="cs-CZ" dirty="0" smtClean="0"/>
              <a:t>musí být v žádosti zdůvodněná (popis potřebnosti a nezbytnosti)</a:t>
            </a:r>
          </a:p>
          <a:p>
            <a:pPr lvl="1">
              <a:spcAft>
                <a:spcPts val="1200"/>
              </a:spcAft>
            </a:pPr>
            <a:r>
              <a:rPr lang="cs-CZ" dirty="0" smtClean="0"/>
              <a:t>musí navazovat na konkrétní aktivitu projektu</a:t>
            </a:r>
          </a:p>
          <a:p>
            <a:pPr marL="0" lvl="1" indent="0">
              <a:buNone/>
            </a:pPr>
            <a:r>
              <a:rPr lang="cs-CZ" dirty="0" smtClean="0"/>
              <a:t>Pokud zdůvodnění chybí – může být navrženo krácení rozpočtu</a:t>
            </a:r>
          </a:p>
          <a:p>
            <a:pPr marL="0" lvl="1" indent="0">
              <a:buNone/>
            </a:pPr>
            <a:endParaRPr lang="cs-CZ" sz="2800" dirty="0" smtClean="0"/>
          </a:p>
          <a:p>
            <a:pPr marL="0" lvl="1" indent="0">
              <a:buNone/>
            </a:pPr>
            <a:r>
              <a:rPr lang="cs-CZ" sz="2800" dirty="0" smtClean="0"/>
              <a:t>Celkové způsobilé výdaje: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78356508"/>
              </p:ext>
            </p:extLst>
          </p:nvPr>
        </p:nvGraphicFramePr>
        <p:xfrm>
          <a:off x="2243018" y="4001294"/>
          <a:ext cx="4750636" cy="2552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Skupina 5"/>
          <p:cNvGrpSpPr/>
          <p:nvPr/>
        </p:nvGrpSpPr>
        <p:grpSpPr>
          <a:xfrm>
            <a:off x="8854528" y="4782680"/>
            <a:ext cx="1979014" cy="989507"/>
            <a:chOff x="500" y="781386"/>
            <a:chExt cx="1979014" cy="989507"/>
          </a:xfrm>
        </p:grpSpPr>
        <p:sp>
          <p:nvSpPr>
            <p:cNvPr id="7" name="Zaoblený obdélník 6"/>
            <p:cNvSpPr/>
            <p:nvPr/>
          </p:nvSpPr>
          <p:spPr>
            <a:xfrm>
              <a:off x="500" y="781386"/>
              <a:ext cx="1979014" cy="989507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Zaoblený obdélník 4"/>
            <p:cNvSpPr txBox="1"/>
            <p:nvPr/>
          </p:nvSpPr>
          <p:spPr>
            <a:xfrm>
              <a:off x="29482" y="810368"/>
              <a:ext cx="1921050" cy="9315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100" kern="1200" dirty="0" smtClean="0"/>
                <a:t>Nezpůsobilé výdaje</a:t>
              </a:r>
              <a:endParaRPr lang="cs-CZ" sz="2100" kern="1200" dirty="0"/>
            </a:p>
          </p:txBody>
        </p:sp>
      </p:grpSp>
      <p:sp>
        <p:nvSpPr>
          <p:cNvPr id="9" name="Násobení 8"/>
          <p:cNvSpPr/>
          <p:nvPr/>
        </p:nvSpPr>
        <p:spPr>
          <a:xfrm>
            <a:off x="7600740" y="4887773"/>
            <a:ext cx="683288" cy="77931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80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0484" y="4381081"/>
            <a:ext cx="12292484" cy="26427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288" y="224528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b="1" dirty="0" smtClean="0"/>
              <a:t>Seminář pro žadatele</a:t>
            </a:r>
            <a:endParaRPr lang="cs-CZ" sz="54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762" y="224528"/>
            <a:ext cx="2151109" cy="1162146"/>
          </a:xfrm>
        </p:spPr>
      </p:pic>
      <p:sp>
        <p:nvSpPr>
          <p:cNvPr id="5" name="TextovéPole 4"/>
          <p:cNvSpPr txBox="1"/>
          <p:nvPr/>
        </p:nvSpPr>
        <p:spPr>
          <a:xfrm>
            <a:off x="683288" y="1803706"/>
            <a:ext cx="103690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5.výzva MAS Kyjovské Slovácko v pohybu-IROP-Rozvoj infrastruktury pro komunitní rozvoj</a:t>
            </a:r>
            <a:endParaRPr lang="cs-CZ" sz="32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72" y="5702439"/>
            <a:ext cx="7451753" cy="1228522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9552460" y="6024312"/>
            <a:ext cx="2485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8</a:t>
            </a:r>
            <a:r>
              <a:rPr lang="cs-CZ" sz="3200" dirty="0" smtClean="0"/>
              <a:t>. </a:t>
            </a:r>
            <a:r>
              <a:rPr lang="cs-CZ" sz="3200" dirty="0"/>
              <a:t>2</a:t>
            </a:r>
            <a:r>
              <a:rPr lang="cs-CZ" sz="3200" dirty="0" smtClean="0"/>
              <a:t>. 2019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21705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Věcná a časová způsobilost výdajů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 smtClean="0"/>
              <a:t>Projekt může být rozdělen na etapy – etapa nesmí být kratší než 3 měsíce</a:t>
            </a:r>
          </a:p>
          <a:p>
            <a:r>
              <a:rPr lang="cs-CZ" sz="2200" dirty="0" smtClean="0"/>
              <a:t>Výdaje vynaložené v souvislosti s projektem</a:t>
            </a:r>
          </a:p>
          <a:p>
            <a:r>
              <a:rPr lang="cs-CZ" sz="2200" dirty="0" smtClean="0"/>
              <a:t>Časová způsobilost – od 1. 1. 2014 do </a:t>
            </a:r>
            <a:r>
              <a:rPr lang="cs-CZ" sz="2200" dirty="0" smtClean="0"/>
              <a:t>30</a:t>
            </a:r>
            <a:r>
              <a:rPr lang="cs-CZ" sz="2200" dirty="0" smtClean="0"/>
              <a:t>. </a:t>
            </a:r>
            <a:r>
              <a:rPr lang="cs-CZ" sz="2200" dirty="0"/>
              <a:t>6</a:t>
            </a:r>
            <a:r>
              <a:rPr lang="cs-CZ" sz="2200" dirty="0" smtClean="0"/>
              <a:t>. </a:t>
            </a:r>
            <a:r>
              <a:rPr lang="cs-CZ" sz="2200" dirty="0" smtClean="0"/>
              <a:t>2022</a:t>
            </a:r>
          </a:p>
          <a:p>
            <a:r>
              <a:rPr lang="cs-CZ" sz="2200" dirty="0" smtClean="0"/>
              <a:t>Realizace projektu nesmí být ukončena před podáním žádosti o podporu v systému MS2014+</a:t>
            </a:r>
          </a:p>
          <a:p>
            <a:r>
              <a:rPr lang="cs-CZ" sz="2200" dirty="0" smtClean="0"/>
              <a:t>Hlavní výdaje projektu musí tvořit minimálně 85 % celkových způsobilých výdajů projektu</a:t>
            </a:r>
          </a:p>
          <a:p>
            <a:r>
              <a:rPr lang="cs-CZ" sz="2200" dirty="0" smtClean="0"/>
              <a:t>Vedlejší výdaje projektu musí tvořit maximálně 15 % celkových způsobilých výdajů projektu</a:t>
            </a:r>
          </a:p>
          <a:p>
            <a:r>
              <a:rPr lang="cs-CZ" sz="2200" dirty="0" smtClean="0"/>
              <a:t>V systému MS2014+ (ex post financování) se způsobilé výdaje neuvádí do roku, kdy byly skutečně vynaloženy, ale do roku, kdy budou skutečně v ŽOP proplaceny a platí, že pokud etapa či projekt </a:t>
            </a:r>
            <a:r>
              <a:rPr lang="cs-CZ" sz="2200" dirty="0"/>
              <a:t>s</a:t>
            </a:r>
            <a:r>
              <a:rPr lang="cs-CZ" sz="2200" dirty="0" smtClean="0"/>
              <a:t>končí do 30. 9. kalendářního roku budou způsobilé výdaje uvedeny v rozpočtu, kdy končí projekt nebo etapa (po 9. měsíci počítat již do dalšího roku).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9852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Věcná a časová způsobilost výdajů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Podmínka veřejné podpory: </a:t>
            </a:r>
          </a:p>
          <a:p>
            <a:pPr lvl="1"/>
            <a:r>
              <a:rPr lang="cs-CZ" dirty="0"/>
              <a:t>Komunitní centra poskytující jednu a více sociálních služeb podle zákona č. 108/2006 Sb., o sociálních </a:t>
            </a:r>
            <a:r>
              <a:rPr lang="cs-CZ" dirty="0" smtClean="0"/>
              <a:t>službách:</a:t>
            </a:r>
          </a:p>
          <a:p>
            <a:pPr lvl="2"/>
            <a:r>
              <a:rPr lang="cs-CZ" dirty="0" smtClean="0"/>
              <a:t> </a:t>
            </a:r>
            <a:r>
              <a:rPr lang="cs-CZ" dirty="0"/>
              <a:t>Budou podporováni žadatelé vykonávající službu obecného hospodářského zájmu v souladu s rozhodnutím Komise ze dne 20. prosince 2011 o použití čl. 106 odst. 2 Smlouvy o fungování Evropské unie na státní podporu ve formě vyrovnávací platby za závazek veřejné služby udělené určitým podnikům pověřeným poskytováním služeb obecného hospodářského zájmu (2021/21/EU).</a:t>
            </a:r>
          </a:p>
          <a:p>
            <a:pPr lvl="1"/>
            <a:r>
              <a:rPr lang="cs-CZ" dirty="0"/>
              <a:t>Komunitní centra neposkytující sociální službu podle zákona č. 108/2006 Sb., o sociálních </a:t>
            </a:r>
            <a:r>
              <a:rPr lang="cs-CZ" dirty="0" smtClean="0"/>
              <a:t>službách:</a:t>
            </a:r>
          </a:p>
          <a:p>
            <a:pPr lvl="2"/>
            <a:r>
              <a:rPr lang="cs-CZ" dirty="0" smtClean="0"/>
              <a:t> </a:t>
            </a:r>
            <a:r>
              <a:rPr lang="cs-CZ" dirty="0"/>
              <a:t>nezakládají veřejnou podporu ve smyslu článku 107 odst. 1 Smlouvy o fungování Evropské unie.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263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 smtClean="0"/>
              <a:t>Způsobilé výdaje – hlavní aktivity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5419725"/>
          </a:xfrm>
        </p:spPr>
        <p:txBody>
          <a:bodyPr>
            <a:normAutofit/>
          </a:bodyPr>
          <a:lstStyle/>
          <a:p>
            <a:r>
              <a:rPr lang="cs-CZ" b="1" dirty="0"/>
              <a:t>Stavby, stavební úpravy, </a:t>
            </a:r>
            <a:r>
              <a:rPr lang="cs-CZ" b="1" dirty="0" smtClean="0"/>
              <a:t>rekonstrukce</a:t>
            </a:r>
          </a:p>
          <a:p>
            <a:pPr lvl="1"/>
            <a:r>
              <a:rPr lang="cs-CZ" dirty="0" smtClean="0"/>
              <a:t>stavby</a:t>
            </a:r>
            <a:r>
              <a:rPr lang="cs-CZ" dirty="0"/>
              <a:t>, přístavby, nástavby, stavební úpravy a rekonstrukce budov sloužící komunitnímu centru, </a:t>
            </a:r>
          </a:p>
          <a:p>
            <a:pPr lvl="1"/>
            <a:r>
              <a:rPr lang="cs-CZ" dirty="0" smtClean="0"/>
              <a:t>vytvoření </a:t>
            </a:r>
            <a:r>
              <a:rPr lang="cs-CZ" dirty="0"/>
              <a:t>zázemí pro poskytování služeb komunitního centra, </a:t>
            </a:r>
          </a:p>
          <a:p>
            <a:pPr lvl="1"/>
            <a:r>
              <a:rPr lang="cs-CZ" dirty="0" smtClean="0"/>
              <a:t>budování </a:t>
            </a:r>
            <a:r>
              <a:rPr lang="cs-CZ" dirty="0"/>
              <a:t>a modernizace související inženýrské sítě (vodovod, kanalizace, plyn, elektrické vedení) v rámci stavby, která je součástí projektu a projektové dokumentace stavby (způsobilým výdajem je přípojka realizovaná i mimo pozemek hlavní stavby, pokud je součástí projektové dokumentace a souvisí s realizovaným projektem). </a:t>
            </a:r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635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 smtClean="0"/>
              <a:t>Způsobilé výdaje – hlavní aktivity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5419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Nákup pozemků a staveb </a:t>
            </a:r>
          </a:p>
          <a:p>
            <a:r>
              <a:rPr lang="cs-CZ" sz="2400" dirty="0" smtClean="0"/>
              <a:t>nákup </a:t>
            </a:r>
            <a:r>
              <a:rPr lang="cs-CZ" sz="2400" dirty="0"/>
              <a:t>pozemku (celého, nebo jeho části) </a:t>
            </a:r>
            <a:r>
              <a:rPr lang="cs-CZ" sz="2400" b="1" dirty="0"/>
              <a:t>určeného pro výstavbu nové budovy</a:t>
            </a:r>
            <a:r>
              <a:rPr lang="cs-CZ" sz="2400" dirty="0"/>
              <a:t>, která bude sloužit jako komunitní centrum, </a:t>
            </a:r>
            <a:r>
              <a:rPr lang="cs-CZ" sz="2400" b="1" dirty="0"/>
              <a:t>cena pozemku nesmí přesáhnout 10 % celkových způsobilých </a:t>
            </a:r>
            <a:r>
              <a:rPr lang="cs-CZ" sz="2400" b="1" dirty="0" smtClean="0"/>
              <a:t>výdajů, </a:t>
            </a:r>
            <a:endParaRPr lang="cs-CZ" sz="2400" dirty="0"/>
          </a:p>
          <a:p>
            <a:r>
              <a:rPr lang="cs-CZ" sz="2400" dirty="0" smtClean="0"/>
              <a:t>nákup </a:t>
            </a:r>
            <a:r>
              <a:rPr lang="cs-CZ" sz="2400" dirty="0"/>
              <a:t>stavby (celé nebo její části), která bude sloužit jako komunitní </a:t>
            </a:r>
            <a:r>
              <a:rPr lang="cs-CZ" sz="2400" dirty="0" smtClean="0"/>
              <a:t>centrum</a:t>
            </a:r>
            <a:endParaRPr lang="cs-CZ" sz="2400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2" y="3295650"/>
            <a:ext cx="70770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0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 smtClean="0"/>
              <a:t>Způsobilé výdaje – hlavní aktivity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54197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Pořízení vybavení budov a zázemí </a:t>
            </a:r>
          </a:p>
          <a:p>
            <a:pPr>
              <a:spcAft>
                <a:spcPts val="1200"/>
              </a:spcAft>
            </a:pPr>
            <a:r>
              <a:rPr lang="cs-CZ" dirty="0" smtClean="0"/>
              <a:t>pořízení </a:t>
            </a:r>
            <a:r>
              <a:rPr lang="cs-CZ" dirty="0"/>
              <a:t>vybavení pro zajištění provozu zařízení s odůvodněnou vazbou na poskytování služeb komunitního centra. </a:t>
            </a:r>
          </a:p>
          <a:p>
            <a:pPr marL="0" indent="0">
              <a:buNone/>
            </a:pPr>
            <a:r>
              <a:rPr lang="cs-CZ" b="1" dirty="0" smtClean="0"/>
              <a:t>Pořízení </a:t>
            </a:r>
            <a:r>
              <a:rPr lang="cs-CZ" b="1" dirty="0"/>
              <a:t>automobilu </a:t>
            </a:r>
            <a:endParaRPr lang="cs-CZ" dirty="0"/>
          </a:p>
          <a:p>
            <a:pPr>
              <a:spcAft>
                <a:spcPts val="1200"/>
              </a:spcAft>
            </a:pPr>
            <a:r>
              <a:rPr lang="cs-CZ" dirty="0"/>
              <a:t>nákup automobilu pro poskytování terénních a ambulantních sociálních služeb 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DPH </a:t>
            </a:r>
            <a:endParaRPr lang="cs-CZ" dirty="0"/>
          </a:p>
          <a:p>
            <a:r>
              <a:rPr lang="cs-CZ" dirty="0"/>
              <a:t>DPH je způsobilým výdajem, jen je-li způsobilým výdajem plnění, ke kterému se vztahuje, </a:t>
            </a:r>
          </a:p>
          <a:p>
            <a:r>
              <a:rPr lang="cs-CZ" dirty="0" smtClean="0"/>
              <a:t>pokud </a:t>
            </a:r>
            <a:r>
              <a:rPr lang="cs-CZ" dirty="0"/>
              <a:t>nemá žadatel jakožto plátce DPH k podporovaným hlavním aktivitám nárok na odpočet na vstupu, </a:t>
            </a:r>
          </a:p>
          <a:p>
            <a:r>
              <a:rPr lang="cs-CZ" dirty="0" smtClean="0"/>
              <a:t>pokud </a:t>
            </a:r>
            <a:r>
              <a:rPr lang="cs-CZ" dirty="0"/>
              <a:t>žadatel není plátce DPH, způsobilým výdajem je celková pořizovací cena. </a:t>
            </a:r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00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/>
              <a:t>Způsobilé </a:t>
            </a:r>
            <a:r>
              <a:rPr lang="cs-CZ" b="1" dirty="0" smtClean="0"/>
              <a:t>výdaje – vedlejší aktivity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5505450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demolice </a:t>
            </a:r>
            <a:r>
              <a:rPr lang="pl-PL" dirty="0"/>
              <a:t>staveb na místě realizace projektu, </a:t>
            </a:r>
          </a:p>
          <a:p>
            <a:r>
              <a:rPr lang="cs-CZ" dirty="0" smtClean="0"/>
              <a:t>úpravy </a:t>
            </a:r>
            <a:r>
              <a:rPr lang="cs-CZ" dirty="0"/>
              <a:t>venkovního prostranství (přístupové cesty v areálu, zeleň v okolí budov a na budovách – zelené zdi a střechy, aleje, parky, hřiště a herní prvky), </a:t>
            </a:r>
          </a:p>
          <a:p>
            <a:r>
              <a:rPr lang="cs-CZ" dirty="0" smtClean="0"/>
              <a:t>zabezpečení </a:t>
            </a:r>
            <a:r>
              <a:rPr lang="cs-CZ" dirty="0"/>
              <a:t>výstavby (technický dozor investora, BOZP, autorský dozor), </a:t>
            </a:r>
          </a:p>
          <a:p>
            <a:r>
              <a:rPr lang="cs-CZ" dirty="0" smtClean="0"/>
              <a:t>projektová </a:t>
            </a:r>
            <a:r>
              <a:rPr lang="cs-CZ" dirty="0"/>
              <a:t>dokumentace stavby, EIA, </a:t>
            </a:r>
          </a:p>
          <a:p>
            <a:r>
              <a:rPr lang="cs-CZ" dirty="0" smtClean="0"/>
              <a:t>studie </a:t>
            </a:r>
            <a:r>
              <a:rPr lang="cs-CZ" dirty="0"/>
              <a:t>proveditelnosti, </a:t>
            </a:r>
          </a:p>
          <a:p>
            <a:r>
              <a:rPr lang="cs-CZ" dirty="0" smtClean="0"/>
              <a:t>pořízení </a:t>
            </a:r>
            <a:r>
              <a:rPr lang="cs-CZ" dirty="0"/>
              <a:t>služeb bezprostředně souvisejících s realizací projektu (příprava </a:t>
            </a:r>
            <a:r>
              <a:rPr lang="cs-CZ" dirty="0" smtClean="0"/>
              <a:t>a </a:t>
            </a:r>
            <a:r>
              <a:rPr lang="cs-CZ" dirty="0"/>
              <a:t>realizace zadávacích a výběrových řízení), </a:t>
            </a:r>
          </a:p>
          <a:p>
            <a:r>
              <a:rPr lang="cs-CZ" dirty="0" smtClean="0"/>
              <a:t>povinná </a:t>
            </a:r>
            <a:r>
              <a:rPr lang="cs-CZ" dirty="0"/>
              <a:t>publicita (viz kap. 13 Obecných pravidel), </a:t>
            </a:r>
          </a:p>
          <a:p>
            <a:r>
              <a:rPr lang="cs-CZ" dirty="0" smtClean="0"/>
              <a:t>nákup </a:t>
            </a:r>
            <a:r>
              <a:rPr lang="cs-CZ" dirty="0"/>
              <a:t>služeb, které tvoří součást pořízení dlouhodobého hmotného a nehmotného majetku, nejsou-li tyto služby součástí pořizovací ceny vybavení. </a:t>
            </a:r>
          </a:p>
          <a:p>
            <a:r>
              <a:rPr lang="cs-CZ" dirty="0" smtClean="0"/>
              <a:t>DPH </a:t>
            </a:r>
            <a:endParaRPr lang="cs-CZ" dirty="0"/>
          </a:p>
          <a:p>
            <a:pPr lvl="1"/>
            <a:r>
              <a:rPr lang="cs-CZ" dirty="0" smtClean="0"/>
              <a:t>DPH </a:t>
            </a:r>
            <a:r>
              <a:rPr lang="cs-CZ" dirty="0"/>
              <a:t>je způsobilým výdajem, jen je-li způsobilým výdajem plnění, ke kterému se vztahuje, </a:t>
            </a:r>
          </a:p>
          <a:p>
            <a:pPr lvl="1"/>
            <a:r>
              <a:rPr lang="cs-CZ" dirty="0" smtClean="0"/>
              <a:t>pokud </a:t>
            </a:r>
            <a:r>
              <a:rPr lang="cs-CZ" dirty="0"/>
              <a:t>nemá žadatel jakožto plátce DPH k podporovaným vedlejším aktivitám nárok na odpočet na vstupu, </a:t>
            </a:r>
          </a:p>
          <a:p>
            <a:pPr lvl="1"/>
            <a:r>
              <a:rPr lang="cs-CZ" dirty="0" smtClean="0"/>
              <a:t>pokud </a:t>
            </a:r>
            <a:r>
              <a:rPr lang="cs-CZ" dirty="0"/>
              <a:t>žadatel není plátce DPH, způsobilým výdajem je celková pořizovací cena. </a:t>
            </a:r>
          </a:p>
          <a:p>
            <a:pPr marL="0" indent="0"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39558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 smtClean="0"/>
              <a:t>Nezpůsobilé výdaje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5505450"/>
          </a:xfrm>
        </p:spPr>
        <p:txBody>
          <a:bodyPr>
            <a:noAutofit/>
          </a:bodyPr>
          <a:lstStyle/>
          <a:p>
            <a:r>
              <a:rPr lang="cs-CZ" sz="2000" dirty="0" smtClean="0"/>
              <a:t>výdaje </a:t>
            </a:r>
            <a:r>
              <a:rPr lang="cs-CZ" sz="2000" dirty="0"/>
              <a:t>spojené s realizací části projektu, která zasahuje mimo území MAS vymezené v integrované strategii CLLD, </a:t>
            </a:r>
          </a:p>
          <a:p>
            <a:r>
              <a:rPr lang="cs-CZ" sz="2000" dirty="0" smtClean="0"/>
              <a:t>výdaje </a:t>
            </a:r>
            <a:r>
              <a:rPr lang="cs-CZ" sz="2000" dirty="0"/>
              <a:t>na vedlejší aktivity projektu nad 15 % celkových způsobilých výdajů, </a:t>
            </a:r>
          </a:p>
          <a:p>
            <a:r>
              <a:rPr lang="cs-CZ" sz="2000" dirty="0" smtClean="0"/>
              <a:t>výdaje </a:t>
            </a:r>
            <a:r>
              <a:rPr lang="cs-CZ" sz="2000" dirty="0"/>
              <a:t>na nákup nemovitostí nad cenu zjištěnou znaleckým posudkem, </a:t>
            </a:r>
          </a:p>
          <a:p>
            <a:r>
              <a:rPr lang="cs-CZ" sz="2000" dirty="0" smtClean="0"/>
              <a:t>výdaje </a:t>
            </a:r>
            <a:r>
              <a:rPr lang="cs-CZ" sz="2000" dirty="0"/>
              <a:t>na nákup pozemku nad stanovený limit 10 % celkových způsobilých výdajů </a:t>
            </a:r>
          </a:p>
          <a:p>
            <a:r>
              <a:rPr lang="cs-CZ" sz="2000" dirty="0" smtClean="0"/>
              <a:t>výdaj</a:t>
            </a:r>
            <a:r>
              <a:rPr lang="cs-CZ" sz="2000" dirty="0"/>
              <a:t>, který nesouvisí s cíli projektu nebo který není možno doložit písemnými doklady, </a:t>
            </a:r>
          </a:p>
          <a:p>
            <a:r>
              <a:rPr lang="cs-CZ" sz="2000" dirty="0"/>
              <a:t>v</a:t>
            </a:r>
            <a:r>
              <a:rPr lang="cs-CZ" sz="2000" dirty="0" smtClean="0"/>
              <a:t>ýdaje </a:t>
            </a:r>
            <a:r>
              <a:rPr lang="cs-CZ" sz="2000" dirty="0"/>
              <a:t>nesplňující principy hospodárnosti, účelnosti a efektivnosti, </a:t>
            </a:r>
          </a:p>
          <a:p>
            <a:r>
              <a:rPr lang="cs-CZ" sz="2000" dirty="0" smtClean="0"/>
              <a:t>opravy </a:t>
            </a:r>
            <a:r>
              <a:rPr lang="cs-CZ" sz="2000" dirty="0"/>
              <a:t>a údržba, </a:t>
            </a:r>
          </a:p>
          <a:p>
            <a:r>
              <a:rPr lang="cs-CZ" sz="2000" dirty="0" smtClean="0"/>
              <a:t>vady </a:t>
            </a:r>
            <a:r>
              <a:rPr lang="cs-CZ" sz="2000" dirty="0"/>
              <a:t>díla, které je dodavatel povinen odstranit bez další náhrady, </a:t>
            </a:r>
          </a:p>
          <a:p>
            <a:r>
              <a:rPr lang="cs-CZ" sz="2000" dirty="0" smtClean="0"/>
              <a:t>náklady </a:t>
            </a:r>
            <a:r>
              <a:rPr lang="cs-CZ" sz="2000" dirty="0"/>
              <a:t>na mzdy, platy, náhrady mezd a platů, ostatní osobní náklady, povinné pojistné hrazené zaměstnavatelem, </a:t>
            </a:r>
          </a:p>
          <a:p>
            <a:r>
              <a:rPr lang="cs-CZ" sz="2000" dirty="0" smtClean="0"/>
              <a:t>cestovní </a:t>
            </a:r>
            <a:r>
              <a:rPr lang="cs-CZ" sz="2000" dirty="0"/>
              <a:t>náhrady, </a:t>
            </a:r>
          </a:p>
          <a:p>
            <a:r>
              <a:rPr lang="cs-CZ" sz="2000" dirty="0" smtClean="0"/>
              <a:t>vzdělávání </a:t>
            </a:r>
            <a:r>
              <a:rPr lang="cs-CZ" sz="2000" dirty="0"/>
              <a:t>zaměstnanců, </a:t>
            </a:r>
          </a:p>
          <a:p>
            <a:r>
              <a:rPr lang="cs-CZ" sz="2000" dirty="0" smtClean="0"/>
              <a:t>provozní </a:t>
            </a:r>
            <a:r>
              <a:rPr lang="cs-CZ" sz="2000" dirty="0"/>
              <a:t>a režijní výdaje, </a:t>
            </a:r>
            <a:r>
              <a:rPr lang="cs-CZ" sz="2000" dirty="0" smtClean="0"/>
              <a:t> </a:t>
            </a:r>
            <a:endParaRPr lang="cs-CZ" sz="2000" dirty="0"/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22705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153988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 smtClean="0"/>
              <a:t>Nezpůsobilé výdaje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09650"/>
            <a:ext cx="10515600" cy="5505450"/>
          </a:xfrm>
        </p:spPr>
        <p:txBody>
          <a:bodyPr>
            <a:noAutofit/>
          </a:bodyPr>
          <a:lstStyle/>
          <a:p>
            <a:r>
              <a:rPr lang="cs-CZ" sz="2000" dirty="0" smtClean="0"/>
              <a:t>výdaje </a:t>
            </a:r>
            <a:r>
              <a:rPr lang="cs-CZ" sz="2000" dirty="0"/>
              <a:t>na nepovinnou publicitu, </a:t>
            </a:r>
          </a:p>
          <a:p>
            <a:r>
              <a:rPr lang="pl-PL" sz="2000" dirty="0" smtClean="0"/>
              <a:t>výdaje </a:t>
            </a:r>
            <a:r>
              <a:rPr lang="pl-PL" sz="2000" dirty="0"/>
              <a:t>spojené s řízením a administrací projektu, </a:t>
            </a:r>
          </a:p>
          <a:p>
            <a:r>
              <a:rPr lang="cs-CZ" sz="2000" dirty="0" smtClean="0"/>
              <a:t>výdaje </a:t>
            </a:r>
            <a:r>
              <a:rPr lang="cs-CZ" sz="2000" dirty="0"/>
              <a:t>na doplňující průzkumy, posudky a analýzy nesouvisející s vypracováním projektové dokumentace nebo studie proveditelnosti, </a:t>
            </a:r>
          </a:p>
          <a:p>
            <a:r>
              <a:rPr lang="cs-CZ" sz="2000" dirty="0" smtClean="0"/>
              <a:t>výdaje </a:t>
            </a:r>
            <a:r>
              <a:rPr lang="cs-CZ" sz="2000" dirty="0"/>
              <a:t>na uzavření kupní smlouvy, popř. smlouvy o smlouvě budoucí kupní, k nákupu nemovitosti, výdaje na vyhotovení znaleckého posudku, poplatky za zápis do katastru nemovitostí, </a:t>
            </a:r>
          </a:p>
          <a:p>
            <a:r>
              <a:rPr lang="cs-CZ" sz="2000" dirty="0" smtClean="0"/>
              <a:t>DPH </a:t>
            </a:r>
            <a:r>
              <a:rPr lang="cs-CZ" sz="2000" dirty="0"/>
              <a:t>s nárokem na odpočet nebo její část, pokud žadatel má nárok na odpočet DPH ve smyslu zákona č. 235/2004 Sb., o dani z přidané hodnoty, ve znění pozdějších předpisů, </a:t>
            </a:r>
          </a:p>
          <a:p>
            <a:r>
              <a:rPr lang="cs-CZ" sz="2000" dirty="0" smtClean="0"/>
              <a:t>jiné </a:t>
            </a:r>
            <a:r>
              <a:rPr lang="cs-CZ" sz="2000" dirty="0"/>
              <a:t>daně (daň z nemovitých věcí, daň z příjmů apod.), </a:t>
            </a:r>
          </a:p>
          <a:p>
            <a:r>
              <a:rPr lang="cs-CZ" sz="2000" dirty="0" smtClean="0"/>
              <a:t>úroky </a:t>
            </a:r>
            <a:r>
              <a:rPr lang="cs-CZ" sz="2000" dirty="0"/>
              <a:t>z úvěrů, půjček, splátky úvěrů a půjček, </a:t>
            </a:r>
          </a:p>
          <a:p>
            <a:r>
              <a:rPr lang="cs-CZ" sz="2000" dirty="0" smtClean="0"/>
              <a:t>manka </a:t>
            </a:r>
            <a:r>
              <a:rPr lang="cs-CZ" sz="2000" dirty="0"/>
              <a:t>a škody, </a:t>
            </a:r>
          </a:p>
          <a:p>
            <a:r>
              <a:rPr lang="cs-CZ" sz="2000" dirty="0" smtClean="0"/>
              <a:t>výdaje </a:t>
            </a:r>
            <a:r>
              <a:rPr lang="cs-CZ" sz="2000" dirty="0"/>
              <a:t>vzniklé nad rámec Rozhodnutí, </a:t>
            </a:r>
          </a:p>
          <a:p>
            <a:r>
              <a:rPr lang="cs-CZ" sz="2000" dirty="0" smtClean="0"/>
              <a:t>výdaje </a:t>
            </a:r>
            <a:r>
              <a:rPr lang="cs-CZ" sz="2000" dirty="0"/>
              <a:t>na bankovní záruky, pojištění, bankovní poplatky, </a:t>
            </a:r>
          </a:p>
          <a:p>
            <a:r>
              <a:rPr lang="cs-CZ" sz="2000" dirty="0" smtClean="0"/>
              <a:t>splátky </a:t>
            </a:r>
            <a:r>
              <a:rPr lang="cs-CZ" sz="2000" dirty="0"/>
              <a:t>půjček a úvěrů, </a:t>
            </a:r>
            <a:endParaRPr lang="cs-CZ" sz="2000" dirty="0" smtClean="0"/>
          </a:p>
          <a:p>
            <a:r>
              <a:rPr lang="cs-CZ" sz="2000" dirty="0"/>
              <a:t>sankce, pokuty a penále, </a:t>
            </a:r>
          </a:p>
          <a:p>
            <a:endParaRPr lang="cs-CZ" sz="2000" dirty="0"/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49816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123825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 smtClean="0"/>
              <a:t>Nezpůsobilé výdaje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505450"/>
          </a:xfrm>
        </p:spPr>
        <p:txBody>
          <a:bodyPr>
            <a:noAutofit/>
          </a:bodyPr>
          <a:lstStyle/>
          <a:p>
            <a:r>
              <a:rPr lang="cs-CZ" sz="2000" dirty="0" smtClean="0"/>
              <a:t>kurzové </a:t>
            </a:r>
            <a:r>
              <a:rPr lang="cs-CZ" sz="2000" dirty="0"/>
              <a:t>ztráty, </a:t>
            </a:r>
          </a:p>
          <a:p>
            <a:r>
              <a:rPr lang="pl-PL" sz="2000" dirty="0" smtClean="0"/>
              <a:t>rezervy </a:t>
            </a:r>
            <a:r>
              <a:rPr lang="pl-PL" sz="2000" dirty="0"/>
              <a:t>na budoucí ztráty a dluhy, </a:t>
            </a:r>
          </a:p>
          <a:p>
            <a:r>
              <a:rPr lang="cs-CZ" sz="2000" dirty="0" smtClean="0"/>
              <a:t>provize</a:t>
            </a:r>
            <a:r>
              <a:rPr lang="cs-CZ" sz="2000" dirty="0"/>
              <a:t>, </a:t>
            </a:r>
          </a:p>
          <a:p>
            <a:r>
              <a:rPr lang="cs-CZ" sz="2000" dirty="0" smtClean="0"/>
              <a:t>celní</a:t>
            </a:r>
            <a:r>
              <a:rPr lang="cs-CZ" sz="2000" dirty="0"/>
              <a:t>, správní a ostatní poplatky, </a:t>
            </a:r>
          </a:p>
          <a:p>
            <a:r>
              <a:rPr lang="cs-CZ" sz="2000" dirty="0" smtClean="0"/>
              <a:t>výdaje </a:t>
            </a:r>
            <a:r>
              <a:rPr lang="cs-CZ" sz="2000" dirty="0"/>
              <a:t>na právní spory vzniklé v souvislosti s projektem, např. výdaje na uhrazení soudního poplatku, na pořízení důkazů, na právní zastoupení v případě sporu, </a:t>
            </a:r>
            <a:endParaRPr lang="cs-CZ" dirty="0"/>
          </a:p>
          <a:p>
            <a:r>
              <a:rPr lang="cs-CZ" sz="2000" dirty="0"/>
              <a:t>výdaje, které jsou součástí likvidace společnosti, nedobytné pohledávky, </a:t>
            </a:r>
          </a:p>
          <a:p>
            <a:r>
              <a:rPr lang="cs-CZ" sz="2000" dirty="0" smtClean="0"/>
              <a:t>odpisy </a:t>
            </a:r>
            <a:r>
              <a:rPr lang="cs-CZ" sz="2000" dirty="0"/>
              <a:t>dlouhodobého hmotného a nehmotného majetku, </a:t>
            </a:r>
          </a:p>
          <a:p>
            <a:r>
              <a:rPr lang="cs-CZ" sz="2000" dirty="0" smtClean="0"/>
              <a:t>výdaje </a:t>
            </a:r>
            <a:r>
              <a:rPr lang="cs-CZ" sz="2000" dirty="0"/>
              <a:t>odpovídající svým vymezením účetní kategorii mimořádných nákladů, </a:t>
            </a:r>
          </a:p>
          <a:p>
            <a:r>
              <a:rPr lang="cs-CZ" sz="2000" dirty="0" smtClean="0"/>
              <a:t>výdaje </a:t>
            </a:r>
            <a:r>
              <a:rPr lang="cs-CZ" sz="2000" dirty="0"/>
              <a:t>na audit projektu, </a:t>
            </a:r>
          </a:p>
          <a:p>
            <a:r>
              <a:rPr lang="cs-CZ" sz="2000" dirty="0" smtClean="0"/>
              <a:t>výdaje </a:t>
            </a:r>
            <a:r>
              <a:rPr lang="cs-CZ" sz="2000" dirty="0"/>
              <a:t>na nákup služeb, s výjimkou služeb tvořících součást pořízení dlouhodobého hmotného a nehmotného majetku, nejsou-li součástí pořizovací ceny vybavení, přípravy a realizace projektu vyjmenovaných ve způsobilých vedlejších aktivitách a přípravy a realizace zadávacích a výběrových řízení, </a:t>
            </a:r>
          </a:p>
          <a:p>
            <a:r>
              <a:rPr lang="cs-CZ" sz="2000" dirty="0" smtClean="0"/>
              <a:t>další </a:t>
            </a:r>
            <a:r>
              <a:rPr lang="cs-CZ" sz="2000" dirty="0"/>
              <a:t>výdaje, u kterých nejsou dodrženy podmínky pro způsobilost výdajů uvedené v těchto Pravidlech. </a:t>
            </a:r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0799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Indikátory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52576"/>
            <a:ext cx="10515600" cy="447675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6 75 10 Kapacita služeb a sociální práce</a:t>
            </a:r>
          </a:p>
          <a:p>
            <a:r>
              <a:rPr lang="cs-CZ" dirty="0"/>
              <a:t>5 54 01 Počet podpořených zázemí pro služby a sociální práci</a:t>
            </a:r>
          </a:p>
          <a:p>
            <a:r>
              <a:rPr lang="cs-CZ" dirty="0"/>
              <a:t>5 </a:t>
            </a:r>
            <a:r>
              <a:rPr lang="cs-CZ" dirty="0" smtClean="0"/>
              <a:t>54 </a:t>
            </a:r>
            <a:r>
              <a:rPr lang="cs-CZ" dirty="0"/>
              <a:t>02 Počet poskytovaných druhů sociálních </a:t>
            </a:r>
            <a:r>
              <a:rPr lang="cs-CZ" dirty="0" smtClean="0"/>
              <a:t>služeb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Plánovaná </a:t>
            </a:r>
            <a:r>
              <a:rPr lang="cs-CZ" dirty="0"/>
              <a:t>hodnota indikátoru je závazná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/>
              <a:t>K indikátoru musí být v žádosti vyplněna tato datová pole: </a:t>
            </a:r>
          </a:p>
          <a:p>
            <a:pPr lvl="1"/>
            <a:r>
              <a:rPr lang="cs-CZ" dirty="0" smtClean="0"/>
              <a:t>výchozí </a:t>
            </a:r>
            <a:r>
              <a:rPr lang="cs-CZ" dirty="0"/>
              <a:t>hodnota (v případě výstupových indikátorů je automaticky načtena 0) a datum, ke kterému byla hodnota stanovena. Upozorňujeme, že stanovené datum výchozí hodnoty indikátoru se musí nově ve všech případech rovnat datu podání žádosti o podporu nebo mu předcházet. </a:t>
            </a:r>
          </a:p>
          <a:p>
            <a:pPr lvl="1"/>
            <a:r>
              <a:rPr lang="cs-CZ" dirty="0" smtClean="0"/>
              <a:t>cílová </a:t>
            </a:r>
            <a:r>
              <a:rPr lang="cs-CZ" dirty="0"/>
              <a:t>hodnota, kterou se žadatel v projektu zavazuje dosáhnout a datum, ke kterému ji musí naplnit. </a:t>
            </a:r>
          </a:p>
          <a:p>
            <a:pPr marL="0" indent="0">
              <a:buNone/>
            </a:pPr>
            <a:r>
              <a:rPr lang="cs-CZ" dirty="0" smtClean="0"/>
              <a:t>Konkrétní informace jak vyplnit hodnoty indikátorů – Příloha č. 3 specifických pravidel = Metodický list indikátorů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636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Program semináře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 smtClean="0"/>
              <a:t>Zahájení </a:t>
            </a:r>
            <a:endParaRPr lang="cs-CZ" dirty="0"/>
          </a:p>
          <a:p>
            <a:r>
              <a:rPr lang="cs-CZ" dirty="0" smtClean="0"/>
              <a:t>Představení </a:t>
            </a:r>
            <a:r>
              <a:rPr lang="cs-CZ" dirty="0"/>
              <a:t>MAS Kyjovské Slovácko v pohybu, z.s. </a:t>
            </a:r>
          </a:p>
          <a:p>
            <a:r>
              <a:rPr lang="cs-CZ" dirty="0" smtClean="0"/>
              <a:t>Zaměření </a:t>
            </a:r>
            <a:r>
              <a:rPr lang="cs-CZ" dirty="0"/>
              <a:t>výzvy - parametry výzvy, podporované aktivity, způsobilé výdaje, povinné přílohy žádosti o podporu </a:t>
            </a:r>
          </a:p>
          <a:p>
            <a:r>
              <a:rPr lang="cs-CZ" dirty="0" smtClean="0"/>
              <a:t>Podání </a:t>
            </a:r>
            <a:r>
              <a:rPr lang="cs-CZ" dirty="0"/>
              <a:t>žádosti o dotaci – základní informace o aplikaci MS2014+ </a:t>
            </a:r>
          </a:p>
          <a:p>
            <a:r>
              <a:rPr lang="cs-CZ" dirty="0" smtClean="0"/>
              <a:t>Způsob </a:t>
            </a:r>
            <a:r>
              <a:rPr lang="cs-CZ" dirty="0"/>
              <a:t>hodnocení a výběru projektů </a:t>
            </a:r>
          </a:p>
          <a:p>
            <a:r>
              <a:rPr lang="cs-CZ" dirty="0" smtClean="0"/>
              <a:t>Výběrová </a:t>
            </a:r>
            <a:r>
              <a:rPr lang="cs-CZ" dirty="0"/>
              <a:t>a zadávací řízení </a:t>
            </a:r>
          </a:p>
          <a:p>
            <a:r>
              <a:rPr lang="cs-CZ" dirty="0" smtClean="0"/>
              <a:t>Dotazy </a:t>
            </a:r>
            <a:endParaRPr lang="cs-CZ" dirty="0"/>
          </a:p>
          <a:p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762" y="224528"/>
            <a:ext cx="2151109" cy="116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7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Povinné přílohy žádosti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753880"/>
              </p:ext>
            </p:extLst>
          </p:nvPr>
        </p:nvGraphicFramePr>
        <p:xfrm>
          <a:off x="933449" y="1690686"/>
          <a:ext cx="10591801" cy="4748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947">
                  <a:extLst>
                    <a:ext uri="{9D8B030D-6E8A-4147-A177-3AD203B41FA5}">
                      <a16:colId xmlns:a16="http://schemas.microsoft.com/office/drawing/2014/main" val="309173574"/>
                    </a:ext>
                  </a:extLst>
                </a:gridCol>
                <a:gridCol w="9893854">
                  <a:extLst>
                    <a:ext uri="{9D8B030D-6E8A-4147-A177-3AD203B41FA5}">
                      <a16:colId xmlns:a16="http://schemas.microsoft.com/office/drawing/2014/main" val="3739325320"/>
                    </a:ext>
                  </a:extLst>
                </a:gridCol>
              </a:tblGrid>
              <a:tr h="47482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1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u="none" strike="noStrike">
                          <a:effectLst/>
                        </a:rPr>
                        <a:t>Plná moc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9346222"/>
                  </a:ext>
                </a:extLst>
              </a:tr>
              <a:tr h="47482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2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u="none" strike="noStrike">
                          <a:effectLst/>
                        </a:rPr>
                        <a:t>Zadávací a výběrová řízení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8391911"/>
                  </a:ext>
                </a:extLst>
              </a:tr>
              <a:tr h="47482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3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u="none" strike="noStrike">
                          <a:effectLst/>
                        </a:rPr>
                        <a:t>Doklady o právní subjektivitě žadatele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41312483"/>
                  </a:ext>
                </a:extLst>
              </a:tr>
              <a:tr h="47482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4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u="none" strike="noStrike">
                          <a:effectLst/>
                        </a:rPr>
                        <a:t>Výpis z rejstříku trestů – příloha zrušena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21125774"/>
                  </a:ext>
                </a:extLst>
              </a:tr>
              <a:tr h="47482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5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u="none" strike="noStrike">
                          <a:effectLst/>
                        </a:rPr>
                        <a:t>Studie proveditelnosti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48293424"/>
                  </a:ext>
                </a:extLst>
              </a:tr>
              <a:tr h="94964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6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u="none" strike="noStrike" dirty="0">
                          <a:effectLst/>
                        </a:rPr>
                        <a:t>Doklad o prokázání právních vztahů k majetku, který je předmětem projektu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85650624"/>
                  </a:ext>
                </a:extLst>
              </a:tr>
              <a:tr h="142446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7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u="none" strike="noStrike" dirty="0">
                          <a:effectLst/>
                        </a:rPr>
                        <a:t>Žádost o stavební povolení nebo ohlášení, případně stavební povolení nebo souhlas s provedením ohlášeného stavebního záměru nebo veřejnoprávní smlouva nahrazující stavební povolení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99265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40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Povinné přílohy žádosti</a:t>
            </a:r>
            <a:endParaRPr lang="cs-CZ" b="1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993894"/>
              </p:ext>
            </p:extLst>
          </p:nvPr>
        </p:nvGraphicFramePr>
        <p:xfrm>
          <a:off x="838200" y="1557339"/>
          <a:ext cx="10582276" cy="5141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752">
                  <a:extLst>
                    <a:ext uri="{9D8B030D-6E8A-4147-A177-3AD203B41FA5}">
                      <a16:colId xmlns:a16="http://schemas.microsoft.com/office/drawing/2014/main" val="663528991"/>
                    </a:ext>
                  </a:extLst>
                </a:gridCol>
                <a:gridCol w="9915524">
                  <a:extLst>
                    <a:ext uri="{9D8B030D-6E8A-4147-A177-3AD203B41FA5}">
                      <a16:colId xmlns:a16="http://schemas.microsoft.com/office/drawing/2014/main" val="2678834465"/>
                    </a:ext>
                  </a:extLst>
                </a:gridCol>
              </a:tblGrid>
              <a:tr h="71773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8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u="none" strike="noStrike" dirty="0">
                          <a:effectLst/>
                        </a:rPr>
                        <a:t>Projektová dokumentace pro vydání stavebního povolení nebo pro ohlášení stavby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18066175"/>
                  </a:ext>
                </a:extLst>
              </a:tr>
              <a:tr h="3625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9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u="none" strike="noStrike" dirty="0">
                          <a:effectLst/>
                        </a:rPr>
                        <a:t>Položkový rozpočet stavby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28138499"/>
                  </a:ext>
                </a:extLst>
              </a:tr>
              <a:tr h="3625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10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u="none" strike="noStrike" dirty="0">
                          <a:effectLst/>
                        </a:rPr>
                        <a:t>Čestné prohlášení o skutečném majiteli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81704026"/>
                  </a:ext>
                </a:extLst>
              </a:tr>
              <a:tr h="71773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11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u="none" strike="noStrike" dirty="0">
                          <a:effectLst/>
                        </a:rPr>
                        <a:t>Územní rozhodnutí nebo územní souhlas nebo veřejnoprávní smlouva nahrazující územní řízení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10566133"/>
                  </a:ext>
                </a:extLst>
              </a:tr>
              <a:tr h="10728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12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u="none" strike="noStrike" dirty="0" smtClean="0">
                          <a:effectLst/>
                        </a:rPr>
                        <a:t>Souhlasné stanovisko kraje o souladu s jeho krajským</a:t>
                      </a:r>
                      <a:r>
                        <a:rPr lang="cs-CZ" sz="2400" u="none" strike="noStrike" baseline="0" dirty="0" smtClean="0">
                          <a:effectLst/>
                        </a:rPr>
                        <a:t> </a:t>
                      </a:r>
                      <a:r>
                        <a:rPr lang="cs-CZ" sz="2400" u="none" strike="noStrike" dirty="0" smtClean="0">
                          <a:effectLst/>
                        </a:rPr>
                        <a:t>střednědobým plánem rozvoje sociálních služeb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91711420"/>
                  </a:ext>
                </a:extLst>
              </a:tr>
              <a:tr h="12664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13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u="none" strike="noStrike" dirty="0" smtClean="0">
                          <a:effectLst/>
                        </a:rPr>
                        <a:t>Pověřovací akt, popř. vyjádření objednatele služeb o úmyslu poskytovatele služeb pověřit výkonem služby obecného hospodářského zájmu v souladu s Rozhodnutím Komise 2012/21/EU (pouze komunitní centra poskytující jednu a více sociálních služeb)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99771478"/>
                  </a:ext>
                </a:extLst>
              </a:tr>
              <a:tr h="3625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14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u="none" strike="noStrike" dirty="0">
                          <a:effectLst/>
                        </a:rPr>
                        <a:t>Dohoda o spolupráci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00318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60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Povinné přílohy žádosti</a:t>
            </a:r>
            <a:endParaRPr lang="cs-CZ" b="1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664350"/>
              </p:ext>
            </p:extLst>
          </p:nvPr>
        </p:nvGraphicFramePr>
        <p:xfrm>
          <a:off x="838200" y="1557339"/>
          <a:ext cx="10582276" cy="2182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752">
                  <a:extLst>
                    <a:ext uri="{9D8B030D-6E8A-4147-A177-3AD203B41FA5}">
                      <a16:colId xmlns:a16="http://schemas.microsoft.com/office/drawing/2014/main" val="663528991"/>
                    </a:ext>
                  </a:extLst>
                </a:gridCol>
                <a:gridCol w="9915524">
                  <a:extLst>
                    <a:ext uri="{9D8B030D-6E8A-4147-A177-3AD203B41FA5}">
                      <a16:colId xmlns:a16="http://schemas.microsoft.com/office/drawing/2014/main" val="2678834465"/>
                    </a:ext>
                  </a:extLst>
                </a:gridCol>
              </a:tblGrid>
              <a:tr h="71773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 dirty="0" smtClean="0">
                          <a:effectLst/>
                        </a:rPr>
                        <a:t>15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Souhlas obce s realizací projektu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18066175"/>
                  </a:ext>
                </a:extLst>
              </a:tr>
              <a:tr h="3625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 dirty="0" smtClean="0">
                          <a:effectLst/>
                        </a:rPr>
                        <a:t>16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Prezenční listina z komunitního projednání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28138499"/>
                  </a:ext>
                </a:extLst>
              </a:tr>
              <a:tr h="3625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 dirty="0" smtClean="0">
                          <a:effectLst/>
                        </a:rPr>
                        <a:t>17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Zápis z komunitního projednání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81704026"/>
                  </a:ext>
                </a:extLst>
              </a:tr>
              <a:tr h="71773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 dirty="0" smtClean="0">
                          <a:effectLst/>
                        </a:rPr>
                        <a:t>18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Fotodokumentace komunitního projednání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10566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4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Povinné přílohy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47446"/>
            <a:ext cx="10515600" cy="4629517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A) relevantní </a:t>
            </a:r>
          </a:p>
          <a:p>
            <a:pPr lvl="1"/>
            <a:r>
              <a:rPr lang="cs-CZ" dirty="0" smtClean="0"/>
              <a:t>Všechny definované výzvou č. </a:t>
            </a:r>
            <a:r>
              <a:rPr lang="cs-CZ" dirty="0" smtClean="0"/>
              <a:t>62</a:t>
            </a:r>
            <a:endParaRPr lang="cs-CZ" dirty="0" smtClean="0"/>
          </a:p>
          <a:p>
            <a:pPr lvl="1">
              <a:spcAft>
                <a:spcPts val="1200"/>
              </a:spcAft>
            </a:pPr>
            <a:r>
              <a:rPr lang="cs-CZ" dirty="0" smtClean="0"/>
              <a:t>Žadatel musí odevzdat při podání žádosti o podporu</a:t>
            </a:r>
          </a:p>
          <a:p>
            <a:r>
              <a:rPr lang="cs-CZ" dirty="0" smtClean="0"/>
              <a:t>B) nerelevantní</a:t>
            </a:r>
          </a:p>
          <a:p>
            <a:pPr lvl="1"/>
            <a:r>
              <a:rPr lang="cs-CZ" dirty="0" smtClean="0"/>
              <a:t>Např. </a:t>
            </a:r>
            <a:r>
              <a:rPr lang="cs-CZ" dirty="0"/>
              <a:t>V</a:t>
            </a:r>
            <a:r>
              <a:rPr lang="cs-CZ" dirty="0" smtClean="0"/>
              <a:t>ýpis z rejstříku trestů</a:t>
            </a:r>
          </a:p>
          <a:p>
            <a:pPr lvl="1"/>
            <a:r>
              <a:rPr lang="cs-CZ" dirty="0" smtClean="0"/>
              <a:t>V případě, že žadatel nepožaduje body z věcného hodnocení  – přílohy stanovené MAS</a:t>
            </a:r>
          </a:p>
          <a:p>
            <a:pPr lvl="1"/>
            <a:r>
              <a:rPr lang="cs-CZ" dirty="0" smtClean="0"/>
              <a:t>U příloh 1. - 13. žadatel odevzdá dokument s uvedením názvu projektu a žadatele a větou: „Povinná příloha XY není relevantní“. </a:t>
            </a:r>
          </a:p>
          <a:p>
            <a:pPr lvl="1"/>
            <a:r>
              <a:rPr lang="cs-CZ" dirty="0" smtClean="0"/>
              <a:t>U příloh 14</a:t>
            </a:r>
            <a:r>
              <a:rPr lang="cs-CZ" dirty="0" smtClean="0"/>
              <a:t>. – 18. </a:t>
            </a:r>
            <a:r>
              <a:rPr lang="cs-CZ" dirty="0" smtClean="0"/>
              <a:t>žadatel odevzdá čestné prohlášení, ve kterém uvede název přílohy, kterou </a:t>
            </a:r>
            <a:r>
              <a:rPr lang="cs-CZ" dirty="0"/>
              <a:t>nemůže doložit s odkazem na nenaplnění </a:t>
            </a:r>
            <a:r>
              <a:rPr lang="cs-CZ" dirty="0" smtClean="0"/>
              <a:t>konkrétního </a:t>
            </a:r>
            <a:r>
              <a:rPr lang="cs-CZ" dirty="0" err="1"/>
              <a:t>pref</a:t>
            </a:r>
            <a:r>
              <a:rPr lang="cs-CZ" dirty="0"/>
              <a:t>. </a:t>
            </a:r>
            <a:r>
              <a:rPr lang="cs-CZ" dirty="0" smtClean="0"/>
              <a:t>kritéria </a:t>
            </a:r>
            <a:r>
              <a:rPr lang="cs-CZ" dirty="0"/>
              <a:t>(číslo kritéria</a:t>
            </a:r>
            <a:r>
              <a:rPr lang="cs-CZ" dirty="0" smtClean="0"/>
              <a:t>). </a:t>
            </a:r>
          </a:p>
          <a:p>
            <a:pPr lvl="1"/>
            <a:r>
              <a:rPr lang="cs-CZ" dirty="0" smtClean="0"/>
              <a:t>Pokud žadatel neodevzdá dokument, bude vyzván k doložení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370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Přílohy stanovené ŘO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1525" y="1562100"/>
            <a:ext cx="10515600" cy="4633913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cs-CZ" dirty="0" smtClean="0"/>
              <a:t>Plná moc - </a:t>
            </a:r>
            <a:r>
              <a:rPr lang="cs-CZ" i="1" dirty="0"/>
              <a:t>Plné moci se ukládají v elektronické podobě v systému MS2014+ v modulu Žadatel v konkrétním projektu do záložky Identifikace projektu – Plná moc. Doporučený vzor Plné moci je přílohou č. 11 Obecných pravidel. </a:t>
            </a:r>
            <a:endParaRPr lang="cs-CZ" i="1" dirty="0" smtClean="0"/>
          </a:p>
          <a:p>
            <a:r>
              <a:rPr lang="cs-CZ" dirty="0" smtClean="0"/>
              <a:t>Zadávací a výběrová řízení – Záložka veřejné zakázky viz další </a:t>
            </a:r>
            <a:r>
              <a:rPr lang="cs-CZ" dirty="0" err="1" smtClean="0"/>
              <a:t>slide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763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Zadávací a výběrová řízení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r>
              <a:rPr lang="cs-CZ" sz="3200" b="1" dirty="0" smtClean="0"/>
              <a:t>Pravidla zadávání veřejných zakázek jsou stanovena v</a:t>
            </a:r>
            <a:endParaRPr lang="cs-CZ" dirty="0" smtClean="0"/>
          </a:p>
          <a:p>
            <a:pPr marL="457200" lvl="0" indent="-457200">
              <a:buFont typeface="+mj-lt"/>
              <a:buAutoNum type="arabicParenR"/>
            </a:pPr>
            <a:r>
              <a:rPr lang="cs-CZ" sz="2400" b="1" u="sng" dirty="0"/>
              <a:t>Zákon č. 137/2006 Sb., o veřejných zakázkách </a:t>
            </a:r>
            <a:r>
              <a:rPr lang="cs-CZ" sz="2400" dirty="0"/>
              <a:t>– nadlimitní a podlimitní VZ </a:t>
            </a:r>
          </a:p>
          <a:p>
            <a:pPr marL="457200" lvl="0" indent="-457200">
              <a:buFont typeface="+mj-lt"/>
              <a:buAutoNum type="arabicParenR"/>
            </a:pPr>
            <a:r>
              <a:rPr lang="cs-CZ" sz="2400" dirty="0"/>
              <a:t>Zákon č. 134/2016 Sb. o zadávání veřejných zakázek – účinnost 10/2016</a:t>
            </a:r>
          </a:p>
          <a:p>
            <a:pPr marL="457200" lvl="0" indent="-457200">
              <a:buFont typeface="+mj-lt"/>
              <a:buAutoNum type="arabicParenR"/>
            </a:pPr>
            <a:r>
              <a:rPr lang="cs-CZ" sz="2400" b="1" u="sng" dirty="0"/>
              <a:t>Metodický pokyn pro oblast zadávání zakázek pro programové období 2014 – 2020 (MPZ)</a:t>
            </a:r>
            <a:r>
              <a:rPr lang="cs-CZ" sz="2400" dirty="0"/>
              <a:t> – veřejné zakázky malé hodnoty (ZMH), zakázky vyšší hodnoty (ZVH)</a:t>
            </a:r>
          </a:p>
          <a:p>
            <a:pPr marL="457200" lvl="0" indent="-457200">
              <a:buFont typeface="+mj-lt"/>
              <a:buAutoNum type="arabicParenR"/>
            </a:pPr>
            <a:r>
              <a:rPr lang="cs-CZ" sz="2400" b="1" u="sng" dirty="0"/>
              <a:t>Obecná pravidla pro žadatele a příjemce </a:t>
            </a:r>
            <a:r>
              <a:rPr lang="cs-CZ" sz="2400" dirty="0"/>
              <a:t>– kapitola 5 a 6 – další pravidla stanovená poskytovatelem dotace</a:t>
            </a:r>
            <a:endParaRPr lang="en-US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05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Základní zásady zadávání zakázek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Pokud příjemce podpory realizuje projekt prostřednictvím zakázky na dodání zboží, poskytnutí služeb nebo provedení stavebních prací, je povinen řídit se </a:t>
            </a:r>
          </a:p>
          <a:p>
            <a:pPr marL="742950" lvl="1" indent="-285750"/>
            <a:r>
              <a:rPr lang="cs-CZ" dirty="0"/>
              <a:t>principy transparentnosti, rovného zacházení a nediskriminace, </a:t>
            </a:r>
          </a:p>
          <a:p>
            <a:pPr marL="742950" lvl="1" indent="-285750"/>
            <a:r>
              <a:rPr lang="cs-CZ" dirty="0"/>
              <a:t>a dále pak principy hospodárnosti, efektivnosti a účelnosti (tzv. 3E) podle zákona č. 320/2001 Sb., o finanční kontrole. </a:t>
            </a:r>
            <a:endParaRPr lang="cs-CZ" dirty="0" smtClean="0"/>
          </a:p>
          <a:p>
            <a:pPr marL="285750" indent="-285750"/>
            <a:r>
              <a:rPr lang="cs-CZ" dirty="0"/>
              <a:t>Předpokládaná hodnota zakázky a nabídková cena uchazeče, s nímž má být nebo byla uzavřena smlouva dle bodu 8.4.1 MPZ musí odpovídat cenám v místě a čase obvyklým.</a:t>
            </a:r>
          </a:p>
          <a:p>
            <a:pPr marL="285750" indent="-28575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17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MPZ – výše předpokládané hodnoty VZ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/>
            <a:r>
              <a:rPr lang="cs-CZ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Zakázka malé hodnoty (ZMH)</a:t>
            </a:r>
          </a:p>
          <a:p>
            <a:pPr marL="742950" lvl="1" indent="-285750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předpokládaná hodnota nedosáhne 2.000.000,- Kč bez DPH v případě zakázky na dodávky a/nebo služby a 6.000.000, Kč v případě stavebních </a:t>
            </a:r>
            <a:r>
              <a:rPr lang="cs-CZ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prací</a:t>
            </a:r>
          </a:p>
          <a:p>
            <a:r>
              <a:rPr lang="cs-CZ" sz="2400" dirty="0"/>
              <a:t>Dle MPZ příjemci nejsou povinni postupy upravenými v tomto MP zadávat zakázky malého rozsahu, jejichž předpokládaná hodnota je nižší než: </a:t>
            </a:r>
          </a:p>
          <a:p>
            <a:pPr marL="361950" indent="0">
              <a:buNone/>
            </a:pPr>
            <a:r>
              <a:rPr lang="pl-PL" sz="2400" dirty="0"/>
              <a:t>a) 400 000,- Kč bez DPH nebo </a:t>
            </a:r>
            <a:endParaRPr lang="cs-CZ" sz="2400" dirty="0"/>
          </a:p>
          <a:p>
            <a:pPr marL="361950" indent="0">
              <a:buNone/>
            </a:pPr>
            <a:r>
              <a:rPr lang="cs-CZ" sz="2400" dirty="0"/>
              <a:t>b) 500 000,- Kč bez DPH v případě, že je zakázka zadávána příjemcem, který není zadavatelem podle § 4 odst. 1 až 3 ZZVZ a zároveň dotace poskytovaná na takovou zakázku není vyšší než 50 </a:t>
            </a:r>
            <a:r>
              <a:rPr lang="cs-CZ" sz="2400" dirty="0" smtClean="0"/>
              <a:t>%.</a:t>
            </a:r>
            <a:endParaRPr lang="cs-CZ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cs-CZ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/>
            <a:r>
              <a:rPr lang="cs-CZ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Zakázka vyšší hodnoty (ZVH) 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předpokládaná hodnota činí nejméně 2.000.000,- Kč bez DPH a 6.000.000, Kč v případě stavebních prací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104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Zadávací a výběrová 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Při podání žádosti není potřeba mít hotové výběrové řízení, je však nutné mít správně vyplněný modul veřejné zakázky v systému MS2014+</a:t>
            </a:r>
          </a:p>
          <a:p>
            <a:pPr lvl="1"/>
            <a:r>
              <a:rPr lang="cs-CZ" dirty="0" smtClean="0"/>
              <a:t>v případě, že není dokončeno, zatrhne se plánováno a administrativní stav musí být podáno</a:t>
            </a:r>
          </a:p>
          <a:p>
            <a:pPr lvl="1"/>
            <a:r>
              <a:rPr lang="cs-CZ" dirty="0" smtClean="0"/>
              <a:t>Pozor - Modul veřejné zakázky je potřeba zvlášť finalizovat a podepsat</a:t>
            </a:r>
          </a:p>
          <a:p>
            <a:pPr lvl="1">
              <a:spcAft>
                <a:spcPts val="1200"/>
              </a:spcAft>
            </a:pPr>
            <a:r>
              <a:rPr lang="cs-CZ" dirty="0" smtClean="0"/>
              <a:t>Po Závěrečném ověření způsobilosti žadatel obdrží depeši, do kdy musí doložit dokumentaci k VŘ prostřednictvím systému MS2014+. Kontrola je prováděna k ŽOP.</a:t>
            </a:r>
          </a:p>
          <a:p>
            <a:pPr marL="0" indent="0">
              <a:buNone/>
            </a:pPr>
            <a:r>
              <a:rPr lang="cs-CZ" dirty="0"/>
              <a:t>V případě, že je dokončeno:</a:t>
            </a:r>
          </a:p>
          <a:p>
            <a:pPr algn="just"/>
            <a:r>
              <a:rPr lang="cs-CZ" dirty="0"/>
              <a:t>Jako povinnou přílohu žádosti o podporu žadatel předkládá pouze uzavřenou smlouvu na plnění zakázky, kterou uplatňuje v projektu. Smlouvu včetně případných uzavřených dodatků přiloží prostřednictvím modulu </a:t>
            </a:r>
            <a:r>
              <a:rPr lang="cs-CZ" i="1" dirty="0"/>
              <a:t>Veřejné zakázky </a:t>
            </a:r>
            <a:r>
              <a:rPr lang="cs-CZ" dirty="0"/>
              <a:t>k odpovídající zakázce.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Postup pro práci s modulem Veřejné zakázky je popsán v příloze č. 35 Obecných pravidel pro žadatele a příjemce. </a:t>
            </a:r>
          </a:p>
          <a:p>
            <a:pPr marL="457200" lvl="1" indent="0">
              <a:buNone/>
            </a:pP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128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Přílohy stanovené ŘO – záložka dokumenty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90675"/>
            <a:ext cx="10515600" cy="5010150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cs-CZ" b="1" dirty="0" smtClean="0"/>
              <a:t>Doklady </a:t>
            </a:r>
            <a:r>
              <a:rPr lang="cs-CZ" b="1" dirty="0"/>
              <a:t>o právní </a:t>
            </a:r>
            <a:r>
              <a:rPr lang="cs-CZ" b="1" dirty="0" smtClean="0"/>
              <a:t>subjektivitě žadatele </a:t>
            </a:r>
            <a:r>
              <a:rPr lang="cs-CZ" dirty="0" smtClean="0"/>
              <a:t>– dle subjektu žadatele (</a:t>
            </a:r>
            <a:r>
              <a:rPr lang="cs-CZ" dirty="0" err="1" smtClean="0"/>
              <a:t>spec</a:t>
            </a:r>
            <a:r>
              <a:rPr lang="cs-CZ" dirty="0" smtClean="0"/>
              <a:t>. pravidla od str. </a:t>
            </a:r>
            <a:r>
              <a:rPr lang="cs-CZ" dirty="0" smtClean="0"/>
              <a:t>63</a:t>
            </a:r>
            <a:r>
              <a:rPr lang="cs-CZ" dirty="0" smtClean="0"/>
              <a:t>). </a:t>
            </a:r>
            <a:r>
              <a:rPr lang="cs-CZ" dirty="0"/>
              <a:t>Pokud lze doklady k právní subjektivitě veřejně dohledat na internetu, je možné doložit výpisy z internetu. </a:t>
            </a:r>
            <a:r>
              <a:rPr lang="cs-CZ" dirty="0" smtClean="0"/>
              <a:t>Dokumenty </a:t>
            </a:r>
            <a:r>
              <a:rPr lang="cs-CZ" dirty="0"/>
              <a:t>nesmí být starší 3 měsíců, proto žadatel na dokument uvede datum, kdy dokument z internetu získal, pokud tato skutečnost není z dokumentu patrná. </a:t>
            </a:r>
            <a:endParaRPr lang="cs-CZ" dirty="0" smtClean="0"/>
          </a:p>
          <a:p>
            <a:pPr>
              <a:spcAft>
                <a:spcPts val="600"/>
              </a:spcAft>
            </a:pPr>
            <a:r>
              <a:rPr lang="cs-CZ" b="1" dirty="0" smtClean="0"/>
              <a:t>Výpis </a:t>
            </a:r>
            <a:r>
              <a:rPr lang="cs-CZ" b="1" dirty="0"/>
              <a:t>z rejstříku trestů </a:t>
            </a:r>
            <a:r>
              <a:rPr lang="cs-CZ" dirty="0" smtClean="0"/>
              <a:t>– nerelevantní</a:t>
            </a:r>
          </a:p>
          <a:p>
            <a:pPr>
              <a:spcAft>
                <a:spcPts val="600"/>
              </a:spcAft>
            </a:pPr>
            <a:r>
              <a:rPr lang="cs-CZ" b="1" dirty="0" smtClean="0"/>
              <a:t>Studie proveditelnosti </a:t>
            </a:r>
            <a:r>
              <a:rPr lang="cs-CZ" dirty="0" smtClean="0"/>
              <a:t>– </a:t>
            </a:r>
            <a:r>
              <a:rPr lang="cs-CZ" dirty="0"/>
              <a:t>zpracována podle osnovy uvedené v příloze č. </a:t>
            </a:r>
            <a:r>
              <a:rPr lang="cs-CZ" dirty="0" smtClean="0"/>
              <a:t>4C </a:t>
            </a:r>
            <a:r>
              <a:rPr lang="cs-CZ" dirty="0" smtClean="0"/>
              <a:t>Specifických pravidel pro žadatele a příjemce</a:t>
            </a:r>
          </a:p>
          <a:p>
            <a:pPr>
              <a:spcAft>
                <a:spcPts val="600"/>
              </a:spcAft>
            </a:pPr>
            <a:r>
              <a:rPr lang="cs-CZ" b="1" dirty="0" smtClean="0"/>
              <a:t>Doklad </a:t>
            </a:r>
            <a:r>
              <a:rPr lang="cs-CZ" b="1" dirty="0"/>
              <a:t>o prokázání právních vztahů k majetku, který je předmětem projektu </a:t>
            </a:r>
            <a:r>
              <a:rPr lang="cs-CZ" dirty="0" smtClean="0"/>
              <a:t>– </a:t>
            </a:r>
            <a:r>
              <a:rPr lang="cs-CZ" dirty="0"/>
              <a:t>Žadatel dokládá výpisy z katastru nemovitostí u majetku, který bude předmětem projektu. Výpis z katastru nemovitostí nesmí být k datu podání žádosti starší než 3 měsíce. Pokud žadatel není zapsán v katastru nemovitostí jako vlastník nebo subjekt s právem hospodaření, dokládá listiny, které osvědčují jiné právo k uvedenému </a:t>
            </a:r>
            <a:r>
              <a:rPr lang="cs-CZ" dirty="0" smtClean="0"/>
              <a:t>majetku</a:t>
            </a:r>
            <a:r>
              <a:rPr lang="cs-CZ" dirty="0" smtClean="0"/>
              <a:t>.  (blíže str. 65 Specifických pravidel)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lvl="1"/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011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Pojmy: MAS, Kyjovské Slovácko v pohybu, z.s.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MAS = Místní akční skupina </a:t>
            </a:r>
          </a:p>
          <a:p>
            <a:pPr lvl="1"/>
            <a:r>
              <a:rPr lang="cs-CZ" dirty="0" smtClean="0">
                <a:hlinkClick r:id="rId2"/>
              </a:rPr>
              <a:t>http://nsmascr.cz/o-nas/mistni-akcni-skupiny/</a:t>
            </a:r>
            <a:endParaRPr lang="cs-CZ" dirty="0" smtClean="0"/>
          </a:p>
          <a:p>
            <a:pPr lvl="1"/>
            <a:endParaRPr lang="cs-CZ" dirty="0"/>
          </a:p>
          <a:p>
            <a:pPr marL="228600" lvl="1">
              <a:spcBef>
                <a:spcPts val="1000"/>
              </a:spcBef>
            </a:pPr>
            <a:r>
              <a:rPr lang="cs-CZ" sz="2800" dirty="0"/>
              <a:t>Kyjovské Slovácko v pohybu, z.s</a:t>
            </a:r>
            <a:r>
              <a:rPr lang="cs-CZ" sz="2800" dirty="0" smtClean="0"/>
              <a:t>.</a:t>
            </a:r>
          </a:p>
          <a:p>
            <a:pPr marL="685800" lvl="2">
              <a:spcBef>
                <a:spcPts val="1000"/>
              </a:spcBef>
            </a:pPr>
            <a:r>
              <a:rPr lang="cs-CZ" sz="2400" dirty="0" smtClean="0"/>
              <a:t>neziskovou organizací </a:t>
            </a:r>
          </a:p>
          <a:p>
            <a:pPr marL="685800" lvl="2">
              <a:spcBef>
                <a:spcPts val="1000"/>
              </a:spcBef>
            </a:pPr>
            <a:r>
              <a:rPr lang="cs-CZ" sz="2400" dirty="0" smtClean="0"/>
              <a:t>místní akční skupinou</a:t>
            </a:r>
          </a:p>
          <a:p>
            <a:pPr marL="685800" lvl="2">
              <a:spcBef>
                <a:spcPts val="1000"/>
              </a:spcBef>
            </a:pPr>
            <a:r>
              <a:rPr lang="cs-CZ" sz="2400" dirty="0" smtClean="0">
                <a:hlinkClick r:id="rId3"/>
              </a:rPr>
              <a:t>https://www.kyjovske-slovacko.com/cs/kdo-jsme</a:t>
            </a:r>
            <a:endParaRPr lang="cs-CZ" sz="2400" dirty="0" smtClean="0"/>
          </a:p>
          <a:p>
            <a:pPr marL="685800" lvl="2">
              <a:spcBef>
                <a:spcPts val="1000"/>
              </a:spcBef>
            </a:pPr>
            <a:endParaRPr lang="cs-CZ" sz="2400" dirty="0" smtClean="0"/>
          </a:p>
          <a:p>
            <a:pPr marL="685800" lvl="2">
              <a:spcBef>
                <a:spcPts val="1000"/>
              </a:spcBef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7374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Přílohy stanovené ŘO – záložka dokumenty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6850"/>
            <a:ext cx="10515600" cy="5038725"/>
          </a:xfrm>
        </p:spPr>
        <p:txBody>
          <a:bodyPr>
            <a:normAutofit/>
          </a:bodyPr>
          <a:lstStyle/>
          <a:p>
            <a:r>
              <a:rPr lang="cs-CZ" sz="2200" b="1" dirty="0" smtClean="0"/>
              <a:t>Žádost </a:t>
            </a:r>
            <a:r>
              <a:rPr lang="cs-CZ" sz="2200" b="1" dirty="0"/>
              <a:t>o stavební povolení nebo ohlášení, případně stavební povolení nebo souhlas s provedením ohlášeného stavebního záměru nebo veřejnoprávní smlouva nahrazující stavební povolení </a:t>
            </a:r>
            <a:endParaRPr lang="cs-CZ" sz="2200" b="1" dirty="0" smtClean="0"/>
          </a:p>
          <a:p>
            <a:pPr lvl="1"/>
            <a:r>
              <a:rPr lang="cs-CZ" sz="2200" dirty="0"/>
              <a:t>Dokládá žadatel, který v projektu počítá se stavbou nebo stavebními úpravami, které podléhají povinnosti stavebního povolení nebo ohlášení</a:t>
            </a:r>
            <a:r>
              <a:rPr lang="cs-CZ" sz="2200" dirty="0" smtClean="0"/>
              <a:t>. </a:t>
            </a:r>
            <a:endParaRPr lang="cs-CZ" sz="2200" dirty="0" smtClean="0"/>
          </a:p>
          <a:p>
            <a:pPr lvl="1" algn="just"/>
            <a:r>
              <a:rPr lang="cs-CZ" sz="2200" dirty="0"/>
              <a:t>Pokud žadatel nemá k </a:t>
            </a:r>
            <a:r>
              <a:rPr lang="cs-CZ" sz="2200" dirty="0" smtClean="0"/>
              <a:t>dispozici </a:t>
            </a:r>
            <a:r>
              <a:rPr lang="cs-CZ" sz="2200" dirty="0"/>
              <a:t>stavební povolení s nabytím právní moci, souhlas s provedením ohlášeného stavebního záměru, účinnou veřejnoprávní smlouvu nahrazující stavební povolení nebo oznámení stavebního záměru s certifikátem autorizovaného inspektora a vyznačeným vznikem práva provést stavbu, dokládá žádost o stavební povolení, ohlášení, návrh veřejnoprávní smlouvy nahrazující stavební povolení nebo oznámení stavebního záměru s certifikátem autorizovaného inspektora, potvrzené stavebním úřadem, a všechny jejich přílohy, nejsou-li doloženy v jiné příloze žádosti o podporu. </a:t>
            </a:r>
            <a:endParaRPr lang="cs-CZ" sz="2200" dirty="0" smtClean="0"/>
          </a:p>
          <a:p>
            <a:pPr lvl="1"/>
            <a:r>
              <a:rPr lang="cs-CZ" sz="2200" dirty="0" smtClean="0"/>
              <a:t>Blíže </a:t>
            </a:r>
            <a:r>
              <a:rPr lang="cs-CZ" sz="2200" dirty="0" smtClean="0"/>
              <a:t>ve </a:t>
            </a:r>
            <a:r>
              <a:rPr lang="cs-CZ" sz="2200" dirty="0" smtClean="0"/>
              <a:t>Spec</a:t>
            </a:r>
            <a:r>
              <a:rPr lang="cs-CZ" sz="2200" dirty="0" smtClean="0"/>
              <a:t>ifických</a:t>
            </a:r>
            <a:r>
              <a:rPr lang="cs-CZ" sz="2200" dirty="0" smtClean="0"/>
              <a:t> </a:t>
            </a:r>
            <a:r>
              <a:rPr lang="cs-CZ" sz="2200" dirty="0" smtClean="0"/>
              <a:t>pravidlech str. </a:t>
            </a:r>
            <a:r>
              <a:rPr lang="cs-CZ" sz="2200" dirty="0" smtClean="0"/>
              <a:t>65,66</a:t>
            </a:r>
            <a:endParaRPr lang="cs-CZ" sz="2200" dirty="0"/>
          </a:p>
          <a:p>
            <a:pPr lvl="1"/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105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Přílohy stanovené ŘO – záložka dokumenty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6850"/>
            <a:ext cx="10515600" cy="5191125"/>
          </a:xfrm>
        </p:spPr>
        <p:txBody>
          <a:bodyPr>
            <a:normAutofit fontScale="92500"/>
          </a:bodyPr>
          <a:lstStyle/>
          <a:p>
            <a:r>
              <a:rPr lang="cs-CZ" sz="2200" b="1" dirty="0"/>
              <a:t>Projektová dokumentace pro vydání stavebního povolení nebo pro ohlášení stavby </a:t>
            </a:r>
          </a:p>
          <a:p>
            <a:pPr lvl="1" algn="just"/>
            <a:r>
              <a:rPr lang="cs-CZ" sz="2200" dirty="0"/>
              <a:t>Žadatel dokládá projektovou dokumentaci, zpracovanou autorizovaným projektantem, v podrobnosti pro vydání stavebního povolení, která je součástí žádosti o stavební povolení, přílohou návrhu veřejnoprávní smlouvy nahrazující stavební povolení, přílohou oznámení stavebního záměru s certifikátem autorizovaného inspektora, nebo je ověřená stavebním úřadem ve stavebním řízení, jako příloha veřejnoprávní smlouvy nahrazující stavební povolení či jako příloha oznámení stavebního záměru s certifikátem autorizovaného inspektora. </a:t>
            </a:r>
          </a:p>
          <a:p>
            <a:pPr lvl="1" algn="just"/>
            <a:r>
              <a:rPr lang="cs-CZ" sz="2200" dirty="0"/>
              <a:t>Jako ověření dostačuje razítko s podpisem a označením stavebního úřadu alespoň na titulní straně projektové dokumentace.</a:t>
            </a:r>
          </a:p>
          <a:p>
            <a:pPr lvl="1" algn="just"/>
            <a:r>
              <a:rPr lang="cs-CZ" sz="2200" dirty="0"/>
              <a:t>Pokud stavba nevyžaduje stavební povolení, dokládá žadatel projektovou dokumentaci v podrobnosti pro ohlášení stavby, která je součástí ohlášení nebo která je stavebním úřadem ověřena při vydání souhlasu s provedením ohlášeného stavebního záměru. </a:t>
            </a:r>
            <a:endParaRPr lang="cs-CZ" sz="2200" dirty="0" smtClean="0"/>
          </a:p>
          <a:p>
            <a:pPr lvl="1"/>
            <a:r>
              <a:rPr lang="cs-CZ" sz="2200" dirty="0"/>
              <a:t>V případě, že již byla zpracována projektová dokumentace pro provádění stavby, žadatel ji také přikládá k žádosti o podporu. </a:t>
            </a:r>
          </a:p>
          <a:p>
            <a:pPr lvl="1"/>
            <a:r>
              <a:rPr lang="cs-CZ" sz="2200" dirty="0"/>
              <a:t>Projektové dokumentace jsou zpracovány podle zákona č. 183/2006 Sb., o územním plánování a stavebním řádu, v platném znění, bližší specifikace je ve vyhlášce č. </a:t>
            </a:r>
            <a:r>
              <a:rPr lang="cs-CZ" sz="2200" dirty="0"/>
              <a:t>499/2006 Sb., o dokumentaci staveb, ve znění pozdějších předpisů.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404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Přílohy stanovené ŘO – záložka dokumenty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6850"/>
            <a:ext cx="10515600" cy="4710113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/>
              <a:t>Položkový </a:t>
            </a:r>
            <a:r>
              <a:rPr lang="cs-CZ" b="1" dirty="0"/>
              <a:t>rozpočet stavby </a:t>
            </a:r>
          </a:p>
          <a:p>
            <a:pPr lvl="1"/>
            <a:r>
              <a:rPr lang="cs-CZ" dirty="0"/>
              <a:t>Žadatel stanoví ceny stavebních prací za účelem zjištění předpokládané ceny způsobilých výdajů hlavních a vedlejších aktivit projektu u nezahájených zakázek na základě stavebního rozpočtu, který se vztahuje k příslušnému stupni projektové dokumentace, a přiloží jeho originál ve formátu </a:t>
            </a:r>
            <a:r>
              <a:rPr lang="cs-CZ" dirty="0" err="1"/>
              <a:t>pdf</a:t>
            </a:r>
            <a:r>
              <a:rPr lang="cs-CZ" dirty="0"/>
              <a:t> jako povinnou přílohu k žádosti. </a:t>
            </a:r>
          </a:p>
          <a:p>
            <a:pPr lvl="1"/>
            <a:r>
              <a:rPr lang="cs-CZ" dirty="0"/>
              <a:t>Stavební rozpočet je nutno členit na stavební objekty, popř. dílčí stavební nebo funkční celky, případně jiné obdobné části a to tak, aby bylo možno jednoznačně vymezit způsobilé/nezpůsobilé a hlavní/vedlejší aktivity projektu. </a:t>
            </a:r>
          </a:p>
          <a:p>
            <a:pPr lvl="1"/>
            <a:r>
              <a:rPr lang="cs-CZ" dirty="0"/>
              <a:t>V případě, že žadatel předkládá projektovou dokumentaci ve stupni pro stavební povolení/ohlášení stavby, doloží stanovení výdajů za stavbu/stavební práce v členění podle způsobu jejich financování, tedy členěné na způsobilé/nezpůsobilé a hlavní/vedlejší výdaje projektu v souladu s požadavky Specifických pravidel</a:t>
            </a:r>
            <a:r>
              <a:rPr lang="cs-CZ" dirty="0" smtClean="0"/>
              <a:t>.</a:t>
            </a:r>
          </a:p>
          <a:p>
            <a:pPr lvl="1"/>
            <a:r>
              <a:rPr lang="cs-CZ" dirty="0"/>
              <a:t>Ve stupni připravenosti projektu k realizaci stavby/k zahájení zadávacího nebo výběrového řízení žadatel dokládá položkový rozpočet stavby vypracovaný v rozsahu odpovídajícímu požadavkům vyhlášky č. 230/2012 Sb. (č. 169/2016 Sb., v platném znění). Položkový rozpočet stavby žadatel předkládá ve formátu </a:t>
            </a:r>
            <a:r>
              <a:rPr lang="cs-CZ" dirty="0" err="1"/>
              <a:t>pdf</a:t>
            </a:r>
            <a:r>
              <a:rPr lang="cs-CZ" dirty="0"/>
              <a:t> a v elektronické podobě ve formátu .</a:t>
            </a:r>
            <a:r>
              <a:rPr lang="cs-CZ" dirty="0" err="1"/>
              <a:t>esoupis</a:t>
            </a:r>
            <a:r>
              <a:rPr lang="cs-CZ" dirty="0"/>
              <a:t>, .xc4, Excel VZ nebo v obdobném výstupu z rozpočtového softwaru.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426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Přílohy stanovené ŘO – záložka dokumenty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6850"/>
            <a:ext cx="10515600" cy="4710113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smtClean="0"/>
              <a:t>Čestné </a:t>
            </a:r>
            <a:r>
              <a:rPr lang="cs-CZ" b="1" dirty="0"/>
              <a:t>prohlášení o skutečném majiteli</a:t>
            </a:r>
            <a:r>
              <a:rPr lang="cs-CZ" dirty="0"/>
              <a:t> </a:t>
            </a:r>
            <a:r>
              <a:rPr lang="cs-CZ" dirty="0" smtClean="0"/>
              <a:t>-</a:t>
            </a:r>
            <a:r>
              <a:rPr lang="cs-CZ" dirty="0"/>
              <a:t> Pokud je žadatelem právnická osoba mimo veřejnoprávní právnické osoby, jako povinnou přílohu žádosti o podporu předkládá čestné prohlášení obsahující informaci o skutečném majiteli ve smyslu § 4 odst. 4 zákona č. 253/2008 Sb., o některých opatřeních proti legalizaci výnosů z trestné činnosti a financování terorismu, ve znění pozdějších předpisů. </a:t>
            </a:r>
          </a:p>
          <a:p>
            <a:r>
              <a:rPr lang="cs-CZ" b="1" dirty="0"/>
              <a:t>Územní rozhodnutí nebo územní souhlas nebo veřejnoprávní smlouva nahrazující územní řízení </a:t>
            </a:r>
            <a:r>
              <a:rPr lang="cs-CZ" b="1" dirty="0" smtClean="0"/>
              <a:t>- </a:t>
            </a:r>
            <a:r>
              <a:rPr lang="cs-CZ" dirty="0"/>
              <a:t>Žadatel dokládá územní rozhodnutí s nabytím právní moci nejpozději k datu, které odpovídá dnu podání žádosti o podporu. </a:t>
            </a:r>
          </a:p>
          <a:p>
            <a:r>
              <a:rPr lang="cs-CZ" dirty="0"/>
              <a:t>Pokud stavba nevyžaduje v souladu se zákonem č. 183/2006 Sb., v platném znění, nezbytně územní rozhodnutí, žadatel dokládá územní souhlas vydaný nejpozději k datu, které odpovídá dnu podání žádosti o podporu, či veřejnoprávní smlouvu nahrazující územní řízení účinnou nejpozději k datu, které odpovídá dnu podání žádosti o podporu. </a:t>
            </a:r>
          </a:p>
          <a:p>
            <a:r>
              <a:rPr lang="cs-CZ" dirty="0"/>
              <a:t>Pokud žadatel požádal o vydání společného povolení nebo společného souhlasu , kterým se stavba umísťuje a povoluje, předložil na stavební úřad návrh veřejnoprávní smlouvy, která nahradí současně územní rozhodnutí a stavební povolení, nebo pokud stavba nevyžaduje územní rozhodnutí ani územní souhlas, tuto přílohu nedokládá a přiloží dokument, ve kterém bude uvedeno, že tato příloha je nerelevantní. </a:t>
            </a:r>
          </a:p>
          <a:p>
            <a:endParaRPr lang="cs-CZ" b="1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20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Přílohy stanovené ŘO – záložka dokumenty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6849"/>
            <a:ext cx="10515600" cy="5286375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smtClean="0"/>
              <a:t>Souhlasné </a:t>
            </a:r>
            <a:r>
              <a:rPr lang="cs-CZ" b="1" dirty="0"/>
              <a:t>stanovisko kraje o souladu s jeho krajským střednědobým plánem rozvoje sociálních služeb </a:t>
            </a:r>
            <a:r>
              <a:rPr lang="cs-CZ" dirty="0" smtClean="0"/>
              <a:t>- Žadatel </a:t>
            </a:r>
            <a:r>
              <a:rPr lang="cs-CZ" dirty="0"/>
              <a:t>doloží stanovisko od kompetentního subjektu, který vydal krajský střednědobý plán. Vzor stanoviska je uveden v příloze č. 9 </a:t>
            </a:r>
            <a:r>
              <a:rPr lang="cs-CZ" dirty="0" smtClean="0"/>
              <a:t>Specifických </a:t>
            </a:r>
            <a:r>
              <a:rPr lang="cs-CZ" dirty="0"/>
              <a:t>Pravidel. </a:t>
            </a:r>
            <a:endParaRPr lang="cs-CZ" dirty="0" smtClean="0"/>
          </a:p>
          <a:p>
            <a:pPr lvl="1"/>
            <a:r>
              <a:rPr lang="cs-CZ" dirty="0" smtClean="0"/>
              <a:t>Tato </a:t>
            </a:r>
            <a:r>
              <a:rPr lang="cs-CZ" dirty="0"/>
              <a:t>příloha je relevantní pouze pokud bude žadatel v zařízení poskytovat jednu či více sociálních služeb podle zákona o sociálních službách. </a:t>
            </a:r>
          </a:p>
          <a:p>
            <a:r>
              <a:rPr lang="cs-CZ" b="1" dirty="0"/>
              <a:t>Pověřovací akt, popř. vyjádření objednatele služeb o úmyslu poskytovatele služeb pověřit výkonem služby obecného hospodářského zájmu v souladu s rozhodnutím Komise 2012/21/EU (pouze komunitní centra poskytující jednu a více sociálních služeb)</a:t>
            </a: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/>
              <a:t>V případě, že žadatel bude v zařízení poskytovat jednu či více sociálních služeb podle zákona č. 108/2006 Sb., o sociálních službách, ve znění pozdějších předpisů, doloží pověřovací akt vydaný v souladu s rozhodnutím Komise ze dne 20. prosince 2011 o použití čl. 106 odst. 2 Smlouvy o fungování Evropské unie na státní podporu ve formě vyrovnávací platby za závazek veřejné služby udělené určitým podnikům pověřeným poskytováním služeb obecného hospodářského zájmu. </a:t>
            </a:r>
            <a:endParaRPr lang="cs-CZ" dirty="0" smtClean="0"/>
          </a:p>
          <a:p>
            <a:pPr lvl="1"/>
            <a:r>
              <a:rPr lang="cs-CZ" dirty="0" smtClean="0"/>
              <a:t>Poskytovatel </a:t>
            </a:r>
            <a:r>
              <a:rPr lang="cs-CZ" dirty="0"/>
              <a:t>služby musí být jasně pověřen k výkonu služby obecného hospodářského zájmu, k jejímuž kvalitnějšímu poskytování čerpá podporu. </a:t>
            </a:r>
          </a:p>
          <a:p>
            <a:pPr lvl="1"/>
            <a:r>
              <a:rPr lang="cs-CZ" dirty="0"/>
              <a:t>V případě, že poskytovatel služby není ke dni podání žádosti o podporu pověřen v souladu s rozhodnutím Komise 2012/21/EU, doloží žadatel vyjádření objednatele služeb o úmyslu poskytovatele služeb pověřit výkonem služby obecného hospodářského zájmu v souladu s rozhodnutím Komise 2012/21/EU. Více informací naleznete v kapitole 3.3.9 Veřejná podpora. </a:t>
            </a:r>
          </a:p>
          <a:p>
            <a:endParaRPr lang="cs-CZ" sz="2000" dirty="0"/>
          </a:p>
          <a:p>
            <a:endParaRPr lang="cs-CZ" b="1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186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Přílohy stanovené MAS</a:t>
            </a:r>
            <a:endParaRPr lang="cs-CZ" b="1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450153"/>
              </p:ext>
            </p:extLst>
          </p:nvPr>
        </p:nvGraphicFramePr>
        <p:xfrm>
          <a:off x="838200" y="1577975"/>
          <a:ext cx="10582276" cy="37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752">
                  <a:extLst>
                    <a:ext uri="{9D8B030D-6E8A-4147-A177-3AD203B41FA5}">
                      <a16:colId xmlns:a16="http://schemas.microsoft.com/office/drawing/2014/main" val="1251030851"/>
                    </a:ext>
                  </a:extLst>
                </a:gridCol>
                <a:gridCol w="9915524">
                  <a:extLst>
                    <a:ext uri="{9D8B030D-6E8A-4147-A177-3AD203B41FA5}">
                      <a16:colId xmlns:a16="http://schemas.microsoft.com/office/drawing/2014/main" val="3542719664"/>
                    </a:ext>
                  </a:extLst>
                </a:gridCol>
              </a:tblGrid>
              <a:tr h="3625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14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u="none" strike="noStrike" dirty="0">
                          <a:effectLst/>
                        </a:rPr>
                        <a:t>Dohoda o spolupráci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05506843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838200" y="2266950"/>
            <a:ext cx="105156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Žadatel prokáže zapojení spolupracujících subjektů do realizace  projektu nebo činnosti komunitního centra dohodou o spolupráci, v níž bude konkrétně popsán způsob spolupráce. </a:t>
            </a:r>
            <a:endParaRPr lang="cs-CZ" sz="24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 smtClean="0"/>
              <a:t>Spolupráce </a:t>
            </a:r>
            <a:r>
              <a:rPr lang="cs-CZ" sz="2400" dirty="0"/>
              <a:t>musí naplňovat následující charakteristiku: </a:t>
            </a:r>
            <a:endParaRPr lang="cs-CZ" sz="2400" dirty="0" smtClean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 smtClean="0"/>
              <a:t>spolupráce </a:t>
            </a:r>
            <a:r>
              <a:rPr lang="cs-CZ" sz="2400" dirty="0"/>
              <a:t>probíhá bez nároku na finanční odměnu. </a:t>
            </a:r>
            <a:endParaRPr lang="cs-CZ" sz="2400" dirty="0"/>
          </a:p>
          <a:p>
            <a:pPr marL="36195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 smtClean="0"/>
              <a:t>Žadatel </a:t>
            </a:r>
            <a:r>
              <a:rPr lang="cs-CZ" sz="2400" dirty="0"/>
              <a:t>dokládá spolupráci Dohodou o spolupráci vypracovanou dle podmínek Zákona č. 89/2012 sb. (Nový občanský zákoník). Žadatel v dohodě uvede kromě povinných náležitostí dohody i konkrétní způsob spolupráce. Pro tuto přílohu není vypracován vzor, žadatel zpracovává přílohu sám dle výše uvedených informací.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890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Přílohy stanovené MAS</a:t>
            </a:r>
            <a:endParaRPr lang="cs-CZ" b="1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693130"/>
              </p:ext>
            </p:extLst>
          </p:nvPr>
        </p:nvGraphicFramePr>
        <p:xfrm>
          <a:off x="838200" y="1577975"/>
          <a:ext cx="10582276" cy="37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752">
                  <a:extLst>
                    <a:ext uri="{9D8B030D-6E8A-4147-A177-3AD203B41FA5}">
                      <a16:colId xmlns:a16="http://schemas.microsoft.com/office/drawing/2014/main" val="1251030851"/>
                    </a:ext>
                  </a:extLst>
                </a:gridCol>
                <a:gridCol w="9915524">
                  <a:extLst>
                    <a:ext uri="{9D8B030D-6E8A-4147-A177-3AD203B41FA5}">
                      <a16:colId xmlns:a16="http://schemas.microsoft.com/office/drawing/2014/main" val="3542719664"/>
                    </a:ext>
                  </a:extLst>
                </a:gridCol>
              </a:tblGrid>
              <a:tr h="3625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 dirty="0" smtClean="0">
                          <a:effectLst/>
                        </a:rPr>
                        <a:t>15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Souhlas obce s realizací projektu</a:t>
                      </a:r>
                      <a:endParaRPr lang="cs-CZ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05506843"/>
                  </a:ext>
                </a:extLst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838200" y="2184726"/>
            <a:ext cx="10582276" cy="1655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Žadatel doloží dokument podepsaný oprávněným zástupcem obce, ze kterého bude zřejmé, že obec souhlasí s realizací projektu komunitního centra. Pro tuto přílohu není vypracován vzor, žadatel zpracovává přílohu sám dle výše uvedených informací.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813157"/>
              </p:ext>
            </p:extLst>
          </p:nvPr>
        </p:nvGraphicFramePr>
        <p:xfrm>
          <a:off x="838200" y="4006850"/>
          <a:ext cx="10582276" cy="37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752">
                  <a:extLst>
                    <a:ext uri="{9D8B030D-6E8A-4147-A177-3AD203B41FA5}">
                      <a16:colId xmlns:a16="http://schemas.microsoft.com/office/drawing/2014/main" val="510320061"/>
                    </a:ext>
                  </a:extLst>
                </a:gridCol>
                <a:gridCol w="9915524">
                  <a:extLst>
                    <a:ext uri="{9D8B030D-6E8A-4147-A177-3AD203B41FA5}">
                      <a16:colId xmlns:a16="http://schemas.microsoft.com/office/drawing/2014/main" val="1102945502"/>
                    </a:ext>
                  </a:extLst>
                </a:gridCol>
              </a:tblGrid>
              <a:tr h="3625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 dirty="0" smtClean="0">
                          <a:effectLst/>
                        </a:rPr>
                        <a:t>16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Prezenční listina z komunitního projednání</a:t>
                      </a:r>
                      <a:endParaRPr lang="cs-CZ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21299315"/>
                  </a:ext>
                </a:extLst>
              </a:tr>
            </a:tbl>
          </a:graphicData>
        </a:graphic>
      </p:graphicFrame>
      <p:sp>
        <p:nvSpPr>
          <p:cNvPr id="8" name="Obdélník 7"/>
          <p:cNvSpPr/>
          <p:nvPr/>
        </p:nvSpPr>
        <p:spPr>
          <a:xfrm>
            <a:off x="838200" y="4546836"/>
            <a:ext cx="1051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Žadatel doloží prezenční listinu obsahující: jméno, příjmení, kontakt a podpis účastníků komunitního projednání. Z dokumentu musí být zřejmé, že žadatel projednal záměr projektu s obyvateli obce/města. Pro tuto přílohu není vypracován vzor, žadatel zpracovává přílohu sám dle výše uvedených informací.</a:t>
            </a:r>
          </a:p>
        </p:txBody>
      </p:sp>
    </p:spTree>
    <p:extLst>
      <p:ext uri="{BB962C8B-B14F-4D97-AF65-F5344CB8AC3E}">
        <p14:creationId xmlns:p14="http://schemas.microsoft.com/office/powerpoint/2010/main" val="290614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Přílohy stanovené MAS</a:t>
            </a:r>
            <a:endParaRPr lang="cs-CZ" b="1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720523"/>
              </p:ext>
            </p:extLst>
          </p:nvPr>
        </p:nvGraphicFramePr>
        <p:xfrm>
          <a:off x="838200" y="1577975"/>
          <a:ext cx="10582276" cy="37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752">
                  <a:extLst>
                    <a:ext uri="{9D8B030D-6E8A-4147-A177-3AD203B41FA5}">
                      <a16:colId xmlns:a16="http://schemas.microsoft.com/office/drawing/2014/main" val="1251030851"/>
                    </a:ext>
                  </a:extLst>
                </a:gridCol>
                <a:gridCol w="9915524">
                  <a:extLst>
                    <a:ext uri="{9D8B030D-6E8A-4147-A177-3AD203B41FA5}">
                      <a16:colId xmlns:a16="http://schemas.microsoft.com/office/drawing/2014/main" val="3542719664"/>
                    </a:ext>
                  </a:extLst>
                </a:gridCol>
              </a:tblGrid>
              <a:tr h="3625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 dirty="0" smtClean="0">
                          <a:effectLst/>
                        </a:rPr>
                        <a:t>17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Zápis  z komunitního projednání</a:t>
                      </a:r>
                      <a:endParaRPr lang="cs-CZ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05506843"/>
                  </a:ext>
                </a:extLst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029212"/>
              </p:ext>
            </p:extLst>
          </p:nvPr>
        </p:nvGraphicFramePr>
        <p:xfrm>
          <a:off x="838200" y="4145783"/>
          <a:ext cx="10582276" cy="37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752">
                  <a:extLst>
                    <a:ext uri="{9D8B030D-6E8A-4147-A177-3AD203B41FA5}">
                      <a16:colId xmlns:a16="http://schemas.microsoft.com/office/drawing/2014/main" val="510320061"/>
                    </a:ext>
                  </a:extLst>
                </a:gridCol>
                <a:gridCol w="9915524">
                  <a:extLst>
                    <a:ext uri="{9D8B030D-6E8A-4147-A177-3AD203B41FA5}">
                      <a16:colId xmlns:a16="http://schemas.microsoft.com/office/drawing/2014/main" val="1102945502"/>
                    </a:ext>
                  </a:extLst>
                </a:gridCol>
              </a:tblGrid>
              <a:tr h="3625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cs-CZ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Fotodokumentace komunitního projednání</a:t>
                      </a:r>
                      <a:endParaRPr lang="cs-CZ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21299315"/>
                  </a:ext>
                </a:extLst>
              </a:tr>
            </a:tbl>
          </a:graphicData>
        </a:graphic>
      </p:graphicFrame>
      <p:sp>
        <p:nvSpPr>
          <p:cNvPr id="8" name="Obdélník 7"/>
          <p:cNvSpPr/>
          <p:nvPr/>
        </p:nvSpPr>
        <p:spPr>
          <a:xfrm>
            <a:off x="838200" y="4625416"/>
            <a:ext cx="1051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Žadatel doloží minimálně 3 fotografie dokumentující průběh realizace komunitního projednání. Z fotografií musí být zřejmé, že žadatel projednal záměr projektu s obyvateli obce/města. Pro tuto přílohu není vypracován vzor, žadatel zpracovává přílohu sám dle výše uvedených informací.</a:t>
            </a:r>
          </a:p>
        </p:txBody>
      </p:sp>
      <p:sp>
        <p:nvSpPr>
          <p:cNvPr id="4" name="Obdélník 3"/>
          <p:cNvSpPr/>
          <p:nvPr/>
        </p:nvSpPr>
        <p:spPr>
          <a:xfrm>
            <a:off x="838200" y="2085918"/>
            <a:ext cx="10515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Žadatel doloží zápis obsahující: stručný popis průběhu komunitního projednání včetně závěrů, podepsaný zapisovatelem a ověřovatelem zápisu. Z dokumentu musí být zřejmé, že žadatel projednal záměr projektu s obyvateli obce/města. Pro tuto přílohu není vypracován vzor, žadatel zpracovává přílohu sám dle výše uvedených informací.</a:t>
            </a:r>
          </a:p>
        </p:txBody>
      </p:sp>
    </p:spTree>
    <p:extLst>
      <p:ext uri="{BB962C8B-B14F-4D97-AF65-F5344CB8AC3E}">
        <p14:creationId xmlns:p14="http://schemas.microsoft.com/office/powerpoint/2010/main" val="300377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Hodnocení a výběr projektů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2361383"/>
              </p:ext>
            </p:extLst>
          </p:nvPr>
        </p:nvGraphicFramePr>
        <p:xfrm>
          <a:off x="432078" y="1547443"/>
          <a:ext cx="11404881" cy="501413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01627">
                  <a:extLst>
                    <a:ext uri="{9D8B030D-6E8A-4147-A177-3AD203B41FA5}">
                      <a16:colId xmlns:a16="http://schemas.microsoft.com/office/drawing/2014/main" val="4269967617"/>
                    </a:ext>
                  </a:extLst>
                </a:gridCol>
                <a:gridCol w="3801627">
                  <a:extLst>
                    <a:ext uri="{9D8B030D-6E8A-4147-A177-3AD203B41FA5}">
                      <a16:colId xmlns:a16="http://schemas.microsoft.com/office/drawing/2014/main" val="1463394070"/>
                    </a:ext>
                  </a:extLst>
                </a:gridCol>
                <a:gridCol w="3801627">
                  <a:extLst>
                    <a:ext uri="{9D8B030D-6E8A-4147-A177-3AD203B41FA5}">
                      <a16:colId xmlns:a16="http://schemas.microsoft.com/office/drawing/2014/main" val="2464900694"/>
                    </a:ext>
                  </a:extLst>
                </a:gridCol>
              </a:tblGrid>
              <a:tr h="889831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Fáze administrace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Provádí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Délka</a:t>
                      </a:r>
                      <a:r>
                        <a:rPr lang="cs-CZ" baseline="0" dirty="0" smtClean="0"/>
                        <a:t> trvání </a:t>
                      </a:r>
                    </a:p>
                    <a:p>
                      <a:pPr algn="ctr"/>
                      <a:r>
                        <a:rPr lang="cs-CZ" baseline="0" dirty="0" smtClean="0"/>
                        <a:t>(pracovní dny)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1592763"/>
                  </a:ext>
                </a:extLst>
              </a:tr>
              <a:tr h="51553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Kontrola</a:t>
                      </a:r>
                      <a:r>
                        <a:rPr lang="cs-CZ" baseline="0" dirty="0" smtClean="0"/>
                        <a:t> FN a P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MAS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29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5430606"/>
                  </a:ext>
                </a:extLst>
              </a:tr>
              <a:tr h="515538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Doplnění</a:t>
                      </a:r>
                      <a:r>
                        <a:rPr lang="cs-CZ" sz="1400" baseline="0" dirty="0" smtClean="0"/>
                        <a:t> FN (2x)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Žadatel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353911"/>
                  </a:ext>
                </a:extLst>
              </a:tr>
              <a:tr h="515538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Přezkum hodnocení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MAS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15 /30 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8685173"/>
                  </a:ext>
                </a:extLst>
              </a:tr>
              <a:tr h="51553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Věcné hodnocení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MAS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20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4632552"/>
                  </a:ext>
                </a:extLst>
              </a:tr>
              <a:tr h="515538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Přezkum hodnocení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MAS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15 /30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1819206"/>
                  </a:ext>
                </a:extLst>
              </a:tr>
              <a:tr h="515538"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 smtClean="0"/>
                        <a:t>Výběr projektů</a:t>
                      </a:r>
                      <a:endParaRPr lang="cs-CZ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MAS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10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1881439"/>
                  </a:ext>
                </a:extLst>
              </a:tr>
              <a:tr h="515538">
                <a:tc>
                  <a:txBody>
                    <a:bodyPr/>
                    <a:lstStyle/>
                    <a:p>
                      <a:pPr algn="ctr"/>
                      <a:r>
                        <a:rPr lang="cs-CZ" sz="1400" kern="1200" dirty="0" smtClean="0"/>
                        <a:t>Přezkum</a:t>
                      </a:r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kern="1200" dirty="0" smtClean="0"/>
                        <a:t>MAS</a:t>
                      </a:r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 smtClean="0"/>
                        <a:t>15 /30 </a:t>
                      </a:r>
                      <a:endParaRPr lang="cs-CZ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0984700"/>
                  </a:ext>
                </a:extLst>
              </a:tr>
              <a:tr h="515538"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 smtClean="0"/>
                        <a:t>Kontrola ŘO + Právní akt</a:t>
                      </a:r>
                      <a:endParaRPr lang="cs-CZ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 smtClean="0"/>
                        <a:t>ŘO</a:t>
                      </a:r>
                      <a:endParaRPr lang="cs-CZ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smtClean="0"/>
                        <a:t>cca</a:t>
                      </a:r>
                      <a:r>
                        <a:rPr lang="cs-CZ" sz="1800" kern="1200" baseline="0" dirty="0" smtClean="0"/>
                        <a:t> 4 měsíce</a:t>
                      </a:r>
                      <a:endParaRPr lang="cs-CZ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270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54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Hodnocení a výběr projektů – FN a 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87640"/>
            <a:ext cx="10515600" cy="503422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Kontrola formálních náležitost a přijatelnosti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Kritéria, Kontrolní listy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Pozor na nenapravitelná kritéria: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Statutární zástupce žadatele je trestně bezúhonný.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Žadatel splňuje definice oprávněného příjemce pro specifický cíl </a:t>
            </a:r>
            <a:r>
              <a:rPr lang="cs-CZ" dirty="0" smtClean="0"/>
              <a:t>2.1 </a:t>
            </a:r>
            <a:r>
              <a:rPr lang="cs-CZ" dirty="0" smtClean="0"/>
              <a:t>a výzvu MAS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Projekt je v souladu s integrovanou strategií CLLD.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Kontrolu </a:t>
            </a:r>
            <a:r>
              <a:rPr lang="cs-CZ" dirty="0"/>
              <a:t>provádí kancelář MAS</a:t>
            </a:r>
          </a:p>
        </p:txBody>
      </p:sp>
    </p:spTree>
    <p:extLst>
      <p:ext uri="{BB962C8B-B14F-4D97-AF65-F5344CB8AC3E}">
        <p14:creationId xmlns:p14="http://schemas.microsoft.com/office/powerpoint/2010/main" val="29209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b="1" dirty="0" smtClean="0"/>
              <a:t>Kyjovské Slovácko v pohybu, z.s.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94028"/>
            <a:ext cx="8855888" cy="574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9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Hodnocení a výběr projektů – VH, Výběr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Kontrola věcného hodnocení</a:t>
            </a:r>
          </a:p>
          <a:p>
            <a:pPr lvl="1"/>
            <a:r>
              <a:rPr lang="cs-CZ" dirty="0" smtClean="0"/>
              <a:t>Kritéria, Kontrolní listy</a:t>
            </a:r>
          </a:p>
          <a:p>
            <a:pPr lvl="1"/>
            <a:r>
              <a:rPr lang="cs-CZ" dirty="0" smtClean="0"/>
              <a:t>Pozor – min. 50 % z celkového počtu bodů</a:t>
            </a:r>
          </a:p>
          <a:p>
            <a:pPr lvl="1"/>
            <a:r>
              <a:rPr lang="cs-CZ" dirty="0" smtClean="0"/>
              <a:t>Podpořeny projekty s vyšším počtem obdržených bodů do vyčerpání alokace</a:t>
            </a:r>
          </a:p>
          <a:p>
            <a:pPr lvl="1"/>
            <a:r>
              <a:rPr lang="cs-CZ" dirty="0" smtClean="0"/>
              <a:t>Hodnotí: </a:t>
            </a:r>
            <a:r>
              <a:rPr lang="cs-CZ" dirty="0" smtClean="0"/>
              <a:t>3 </a:t>
            </a:r>
            <a:r>
              <a:rPr lang="cs-CZ" dirty="0" smtClean="0"/>
              <a:t>hodnotitelé z Výběrové komise MAS</a:t>
            </a:r>
          </a:p>
          <a:p>
            <a:endParaRPr lang="cs-CZ" dirty="0" smtClean="0"/>
          </a:p>
          <a:p>
            <a:r>
              <a:rPr lang="cs-CZ" dirty="0" smtClean="0"/>
              <a:t>Výběr projektů</a:t>
            </a:r>
          </a:p>
          <a:p>
            <a:pPr lvl="1"/>
            <a:r>
              <a:rPr lang="cs-CZ" dirty="0" smtClean="0"/>
              <a:t>Rozhodnutí, které projekty budou podpořeny </a:t>
            </a:r>
          </a:p>
          <a:p>
            <a:pPr lvl="1"/>
            <a:r>
              <a:rPr lang="cs-CZ" dirty="0" smtClean="0"/>
              <a:t>Vybírá Výkonná rada MAS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324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Kritéria VH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69106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Do realizace projektu nebo činnosti komunitního centra jsou zapojeni kromě žadatele další </a:t>
            </a:r>
            <a:r>
              <a:rPr lang="cs-CZ" dirty="0" smtClean="0"/>
              <a:t>subjekty</a:t>
            </a:r>
          </a:p>
          <a:p>
            <a:r>
              <a:rPr lang="cs-CZ" dirty="0"/>
              <a:t>Využití stávajících budov – projekt zabývající se stavební obnovou nevyužívané, zchátralé, případně nezkolaudované </a:t>
            </a:r>
            <a:r>
              <a:rPr lang="cs-CZ" dirty="0" smtClean="0"/>
              <a:t>budovy/areálu</a:t>
            </a:r>
            <a:endParaRPr lang="cs-CZ" dirty="0"/>
          </a:p>
          <a:p>
            <a:r>
              <a:rPr lang="cs-CZ" dirty="0"/>
              <a:t>Souhlas obce s realizací projektu komunitního </a:t>
            </a:r>
            <a:r>
              <a:rPr lang="cs-CZ" dirty="0" smtClean="0"/>
              <a:t>centra</a:t>
            </a:r>
          </a:p>
          <a:p>
            <a:r>
              <a:rPr lang="cs-CZ" dirty="0"/>
              <a:t>V projektu je popsán pozitivní dopad plánovaných aktivit na začleňování cílové skupiny do </a:t>
            </a:r>
            <a:r>
              <a:rPr lang="cs-CZ" dirty="0" smtClean="0"/>
              <a:t>společnosti</a:t>
            </a:r>
          </a:p>
          <a:p>
            <a:r>
              <a:rPr lang="cs-CZ" dirty="0"/>
              <a:t>Komunitní </a:t>
            </a:r>
            <a:r>
              <a:rPr lang="cs-CZ" dirty="0" smtClean="0"/>
              <a:t>projednání</a:t>
            </a:r>
          </a:p>
          <a:p>
            <a:r>
              <a:rPr lang="cs-CZ" dirty="0"/>
              <a:t>Projektem vznikne  víceúčelové zařízení/infrastruktura </a:t>
            </a:r>
            <a:r>
              <a:rPr lang="cs-CZ" dirty="0" smtClean="0"/>
              <a:t>zaměřená na </a:t>
            </a:r>
            <a:r>
              <a:rPr lang="cs-CZ" dirty="0"/>
              <a:t>širší náplň činnosti (sociální, vzdělávací, volnočasové aktivity či kulturní aktivity) kom. </a:t>
            </a:r>
            <a:r>
              <a:rPr lang="cs-CZ" dirty="0" smtClean="0"/>
              <a:t>centra</a:t>
            </a:r>
          </a:p>
          <a:p>
            <a:r>
              <a:rPr lang="cs-CZ" dirty="0"/>
              <a:t>Projekt zohledňuje specifické potřeby cílových </a:t>
            </a:r>
            <a:r>
              <a:rPr lang="cs-CZ" dirty="0" smtClean="0"/>
              <a:t>skupin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68157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Náhradní projekty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 smtClean="0"/>
              <a:t>Náhradním projektem je hraniční projekt, popřípadě další projekt ve výzvě MAS, který splnil podmínky věcného hodnocení, ale ve výzvě není dostatek finančních prostředků na jeho podporu – tzn., že Výkonná rada může určit max. 2 náhradní projekty v každé výzvě. </a:t>
            </a:r>
          </a:p>
          <a:p>
            <a:pPr algn="just"/>
            <a:r>
              <a:rPr lang="cs-CZ" dirty="0" smtClean="0"/>
              <a:t>Výkonná rada zodpovídá za alokaci výzvy MAS, v případě náhradních projektů může rozhodnout o jejím navýšení, pokud výzva nebyla vyhlášena na celou alokaci opatření, tzn., že může rozhodnout o navýšení alokace výzvy do výše celkových způsobilých výdajů na opatření strategie CLLD. U náhradních projektů se bude postupovat podle dokumentu Minimální požadavky ŘO IROP k implementaci CLLD, vydání 1.2 s platností od 1. 6. 2018.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198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Podání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81964" y="1916832"/>
            <a:ext cx="7897525" cy="432048"/>
          </a:xfrm>
          <a:prstGeom prst="rect">
            <a:avLst/>
          </a:prstGeom>
          <a:solidFill>
            <a:srgbClr val="92D05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cs-CZ" b="1" smtClean="0"/>
              <a:t>    Zřízení elektronického podpisu a datové schránky</a:t>
            </a:r>
            <a:endParaRPr lang="cs-CZ" b="1" dirty="0"/>
          </a:p>
        </p:txBody>
      </p:sp>
      <p:sp>
        <p:nvSpPr>
          <p:cNvPr id="5" name="Obdélník 4"/>
          <p:cNvSpPr/>
          <p:nvPr/>
        </p:nvSpPr>
        <p:spPr>
          <a:xfrm>
            <a:off x="890657" y="2708920"/>
            <a:ext cx="7488832" cy="461665"/>
          </a:xfrm>
          <a:prstGeom prst="rect">
            <a:avLst/>
          </a:prstGeom>
          <a:solidFill>
            <a:srgbClr val="92D05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 Registrace </a:t>
            </a:r>
            <a:r>
              <a:rPr lang="cs-CZ" sz="2400" b="1" dirty="0"/>
              <a:t>do systému IS KP14+</a:t>
            </a:r>
          </a:p>
        </p:txBody>
      </p:sp>
      <p:sp>
        <p:nvSpPr>
          <p:cNvPr id="6" name="Obdélník 5"/>
          <p:cNvSpPr/>
          <p:nvPr/>
        </p:nvSpPr>
        <p:spPr>
          <a:xfrm>
            <a:off x="1466380" y="3573016"/>
            <a:ext cx="6912768" cy="461665"/>
          </a:xfrm>
          <a:prstGeom prst="rect">
            <a:avLst/>
          </a:prstGeom>
          <a:solidFill>
            <a:srgbClr val="92D05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r>
              <a:rPr lang="cs-CZ" sz="2400" b="1" dirty="0"/>
              <a:t>Vyplnění žádosti o podporu</a:t>
            </a:r>
          </a:p>
        </p:txBody>
      </p:sp>
      <p:sp>
        <p:nvSpPr>
          <p:cNvPr id="7" name="Obdélník 6"/>
          <p:cNvSpPr/>
          <p:nvPr/>
        </p:nvSpPr>
        <p:spPr>
          <a:xfrm>
            <a:off x="1898428" y="4432837"/>
            <a:ext cx="6480720" cy="461665"/>
          </a:xfrm>
          <a:prstGeom prst="rect">
            <a:avLst/>
          </a:prstGeom>
          <a:solidFill>
            <a:srgbClr val="92D05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Finalizace žádosti o podporu</a:t>
            </a:r>
            <a:endParaRPr lang="cs-CZ" sz="2400" b="1" dirty="0"/>
          </a:p>
        </p:txBody>
      </p:sp>
      <p:sp>
        <p:nvSpPr>
          <p:cNvPr id="8" name="Obdélník 7"/>
          <p:cNvSpPr/>
          <p:nvPr/>
        </p:nvSpPr>
        <p:spPr>
          <a:xfrm>
            <a:off x="2355702" y="5302272"/>
            <a:ext cx="6023787" cy="461665"/>
          </a:xfrm>
          <a:prstGeom prst="rect">
            <a:avLst/>
          </a:prstGeom>
          <a:solidFill>
            <a:srgbClr val="92D05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Podepsání a odeslání žádosti o podporu</a:t>
            </a: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8676456" y="1988840"/>
            <a:ext cx="0" cy="3327176"/>
          </a:xfrm>
          <a:prstGeom prst="straightConnector1">
            <a:avLst/>
          </a:prstGeom>
          <a:ln w="38100" cap="rnd">
            <a:gradFill>
              <a:gsLst>
                <a:gs pos="23000">
                  <a:srgbClr val="92D050"/>
                </a:gs>
                <a:gs pos="0">
                  <a:schemeClr val="accent1">
                    <a:lumMod val="5000"/>
                    <a:lumOff val="95000"/>
                    <a:alpha val="91000"/>
                  </a:schemeClr>
                </a:gs>
                <a:gs pos="7400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6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Podání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dirty="0" smtClean="0"/>
              <a:t>Žádost se vyplňuje v IS KP14+ - </a:t>
            </a:r>
            <a:r>
              <a:rPr lang="cs-CZ" dirty="0" smtClean="0">
                <a:hlinkClick r:id="rId2"/>
              </a:rPr>
              <a:t>https://mseu.mssf.cz/</a:t>
            </a:r>
            <a:endParaRPr lang="cs-CZ" dirty="0" smtClean="0"/>
          </a:p>
          <a:p>
            <a:pPr lvl="1"/>
            <a:r>
              <a:rPr lang="cs-CZ" dirty="0" smtClean="0"/>
              <a:t>Registrace – emailová adresa, mobilní telefon</a:t>
            </a:r>
          </a:p>
          <a:p>
            <a:pPr lvl="1"/>
            <a:r>
              <a:rPr lang="cs-CZ" dirty="0" smtClean="0"/>
              <a:t>Prohlížeč Internet Explorer, zapnutý </a:t>
            </a:r>
            <a:r>
              <a:rPr lang="cs-CZ" dirty="0" err="1" smtClean="0"/>
              <a:t>JavaScript</a:t>
            </a:r>
            <a:r>
              <a:rPr lang="cs-CZ" dirty="0" smtClean="0"/>
              <a:t>, pro podepsání žádosti – zásuvný modul MS </a:t>
            </a:r>
            <a:r>
              <a:rPr lang="cs-CZ" dirty="0" err="1" smtClean="0"/>
              <a:t>Silverlight</a:t>
            </a:r>
            <a:endParaRPr lang="cs-CZ" dirty="0" smtClean="0"/>
          </a:p>
          <a:p>
            <a:pPr lvl="1"/>
            <a:r>
              <a:rPr lang="cs-CZ" dirty="0" smtClean="0"/>
              <a:t>Podání žádosti – nutný el. podpis</a:t>
            </a:r>
          </a:p>
          <a:p>
            <a:pPr lvl="1"/>
            <a:r>
              <a:rPr lang="cs-CZ" dirty="0" smtClean="0"/>
              <a:t>Příručka k vyplnění žádosti – Postup pro podání žádosti v MS2014+</a:t>
            </a:r>
          </a:p>
          <a:p>
            <a:pPr lvl="1"/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www.kyjovske-slovacko.com/cs/3-vyzva-irop</a:t>
            </a: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795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Podání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7059"/>
            <a:ext cx="10515600" cy="4709904"/>
          </a:xfrm>
        </p:spPr>
        <p:txBody>
          <a:bodyPr>
            <a:normAutofit fontScale="77500" lnSpcReduction="20000"/>
          </a:bodyPr>
          <a:lstStyle/>
          <a:p>
            <a:pPr marL="285750" lvl="1" indent="-285750" algn="just">
              <a:spcBef>
                <a:spcPct val="20000"/>
              </a:spcBef>
              <a:spcAft>
                <a:spcPts val="600"/>
              </a:spcAft>
            </a:pPr>
            <a:r>
              <a:rPr lang="cs-CZ" sz="2800" dirty="0"/>
              <a:t>Žadatel by měl mít vždy přístup do portálu s rolí správce přístupů. Pouze s touto rolí lze přidávat/odebírat další uživatele (čtenář, editor, signatář, zmocněnec).</a:t>
            </a:r>
          </a:p>
          <a:p>
            <a:pPr marL="285750" lvl="1" indent="-285750" algn="just">
              <a:spcBef>
                <a:spcPct val="20000"/>
              </a:spcBef>
              <a:spcAft>
                <a:spcPts val="600"/>
              </a:spcAft>
            </a:pPr>
            <a:r>
              <a:rPr lang="cs-CZ" sz="2800" dirty="0"/>
              <a:t>K podepisování všech nebo určitých úloh je možné zmocnit jinou osobu plnou mocí, která se nahraje do IS KP14+ na záložku plné moci.</a:t>
            </a:r>
          </a:p>
          <a:p>
            <a:pPr marL="285750" indent="-285750" algn="just">
              <a:spcAft>
                <a:spcPts val="600"/>
              </a:spcAft>
            </a:pPr>
            <a:r>
              <a:rPr lang="cs-CZ" dirty="0"/>
              <a:t>Informace o stavu projektu včetně výsledků hodnocení projektu se žadatel/příjemce dozví přes systém.</a:t>
            </a:r>
          </a:p>
          <a:p>
            <a:pPr marL="285750" indent="-285750" algn="just">
              <a:spcAft>
                <a:spcPts val="600"/>
              </a:spcAft>
            </a:pPr>
            <a:r>
              <a:rPr lang="cs-CZ" dirty="0"/>
              <a:t>Právní akt – Registrace akce a Rozhodnutí o poskytnutí dotace/Registrace akce  a Stanovení výdajů na financování akce OSS/Dopis včetně podmínek bude příjemci zpřístupněn taktéž pouze přes systém.</a:t>
            </a:r>
          </a:p>
          <a:p>
            <a:pPr marL="285750" indent="-285750" algn="just">
              <a:spcAft>
                <a:spcPts val="600"/>
              </a:spcAft>
            </a:pPr>
            <a:r>
              <a:rPr lang="cs-CZ" dirty="0"/>
              <a:t>Doporučujeme si v IS KP14+ nastavit notifikace na telefon nebo e-mail, kde budete informováni o události/změně stavu projektu či o případných výzvách </a:t>
            </a:r>
            <a:br>
              <a:rPr lang="cs-CZ" dirty="0"/>
            </a:br>
            <a:r>
              <a:rPr lang="cs-CZ" dirty="0"/>
              <a:t>k doplnění/vysvětlení.</a:t>
            </a:r>
          </a:p>
          <a:p>
            <a:pPr marL="285750" indent="-285750" algn="just">
              <a:spcAft>
                <a:spcPts val="600"/>
              </a:spcAft>
            </a:pPr>
            <a:r>
              <a:rPr lang="cs-CZ" dirty="0"/>
              <a:t>Depeše se považuje za doručenou dnem odeslání, nikoli dnem přečtení (možnost notifikace na e-mail či </a:t>
            </a:r>
            <a:r>
              <a:rPr lang="cs-CZ" dirty="0" err="1"/>
              <a:t>sms</a:t>
            </a:r>
            <a:r>
              <a:rPr lang="cs-CZ" dirty="0"/>
              <a:t>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375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5254" cy="664196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Prstenec 4"/>
          <p:cNvSpPr/>
          <p:nvPr/>
        </p:nvSpPr>
        <p:spPr>
          <a:xfrm>
            <a:off x="8916367" y="2170666"/>
            <a:ext cx="3305908" cy="3025842"/>
          </a:xfrm>
          <a:prstGeom prst="donut">
            <a:avLst>
              <a:gd name="adj" fmla="val 31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8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51149" y="2317994"/>
            <a:ext cx="10515600" cy="4351338"/>
          </a:xfrm>
        </p:spPr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4" y="241160"/>
            <a:ext cx="12205339" cy="6109398"/>
          </a:xfrm>
          <a:prstGeom prst="rect">
            <a:avLst/>
          </a:prstGeom>
        </p:spPr>
      </p:pic>
      <p:sp>
        <p:nvSpPr>
          <p:cNvPr id="5" name="Prstenec 4"/>
          <p:cNvSpPr/>
          <p:nvPr/>
        </p:nvSpPr>
        <p:spPr>
          <a:xfrm>
            <a:off x="0" y="929038"/>
            <a:ext cx="1245996" cy="885615"/>
          </a:xfrm>
          <a:prstGeom prst="donut">
            <a:avLst>
              <a:gd name="adj" fmla="val 31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7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781"/>
            <a:ext cx="12183493" cy="5082102"/>
          </a:xfrm>
          <a:prstGeom prst="rect">
            <a:avLst/>
          </a:prstGeom>
        </p:spPr>
      </p:pic>
      <p:sp>
        <p:nvSpPr>
          <p:cNvPr id="5" name="Prstenec 4"/>
          <p:cNvSpPr/>
          <p:nvPr/>
        </p:nvSpPr>
        <p:spPr>
          <a:xfrm>
            <a:off x="1889091" y="702983"/>
            <a:ext cx="1245996" cy="885615"/>
          </a:xfrm>
          <a:prstGeom prst="donut">
            <a:avLst>
              <a:gd name="adj" fmla="val 31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36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3476"/>
            <a:ext cx="13596725" cy="5489828"/>
          </a:xfrm>
          <a:prstGeom prst="rect">
            <a:avLst/>
          </a:prstGeom>
        </p:spPr>
      </p:pic>
      <p:sp>
        <p:nvSpPr>
          <p:cNvPr id="5" name="Prstenec 4"/>
          <p:cNvSpPr/>
          <p:nvPr/>
        </p:nvSpPr>
        <p:spPr>
          <a:xfrm>
            <a:off x="2813539" y="3647552"/>
            <a:ext cx="3225519" cy="552659"/>
          </a:xfrm>
          <a:prstGeom prst="donut">
            <a:avLst>
              <a:gd name="adj" fmla="val 31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5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676000"/>
          </a:xfrm>
          <a:prstGeom prst="rect">
            <a:avLst/>
          </a:prstGeom>
        </p:spPr>
      </p:pic>
      <p:sp>
        <p:nvSpPr>
          <p:cNvPr id="5" name="Prstenec 4"/>
          <p:cNvSpPr/>
          <p:nvPr/>
        </p:nvSpPr>
        <p:spPr>
          <a:xfrm>
            <a:off x="2651344" y="150726"/>
            <a:ext cx="3568586" cy="1023680"/>
          </a:xfrm>
          <a:prstGeom prst="donut">
            <a:avLst>
              <a:gd name="adj" fmla="val 76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Prstenec 5"/>
          <p:cNvSpPr/>
          <p:nvPr/>
        </p:nvSpPr>
        <p:spPr>
          <a:xfrm>
            <a:off x="3126966" y="4001294"/>
            <a:ext cx="2436472" cy="1015682"/>
          </a:xfrm>
          <a:prstGeom prst="donut">
            <a:avLst>
              <a:gd name="adj" fmla="val 76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1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525"/>
            <a:ext cx="12221294" cy="58118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Prstenec 4"/>
          <p:cNvSpPr/>
          <p:nvPr/>
        </p:nvSpPr>
        <p:spPr>
          <a:xfrm>
            <a:off x="0" y="1389603"/>
            <a:ext cx="11465168" cy="1477108"/>
          </a:xfrm>
          <a:prstGeom prst="donut">
            <a:avLst>
              <a:gd name="adj" fmla="val 31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41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37510" cy="6611815"/>
          </a:xfrm>
          <a:prstGeom prst="rect">
            <a:avLst/>
          </a:prstGeom>
        </p:spPr>
      </p:pic>
      <p:sp>
        <p:nvSpPr>
          <p:cNvPr id="5" name="Prstenec 4"/>
          <p:cNvSpPr/>
          <p:nvPr/>
        </p:nvSpPr>
        <p:spPr>
          <a:xfrm>
            <a:off x="3436535" y="2723103"/>
            <a:ext cx="8651631" cy="1034981"/>
          </a:xfrm>
          <a:prstGeom prst="donut">
            <a:avLst>
              <a:gd name="adj" fmla="val 31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Prstenec 5"/>
          <p:cNvSpPr/>
          <p:nvPr/>
        </p:nvSpPr>
        <p:spPr>
          <a:xfrm>
            <a:off x="303124" y="4001294"/>
            <a:ext cx="1224226" cy="733530"/>
          </a:xfrm>
          <a:prstGeom prst="donut">
            <a:avLst>
              <a:gd name="adj" fmla="val 31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914650" y="5010150"/>
            <a:ext cx="857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Název </a:t>
            </a:r>
            <a:r>
              <a:rPr lang="cs-CZ" b="1" dirty="0" err="1" smtClean="0"/>
              <a:t>podvýzvy</a:t>
            </a:r>
            <a:r>
              <a:rPr lang="cs-CZ" b="1" dirty="0" smtClean="0"/>
              <a:t> = </a:t>
            </a:r>
            <a:r>
              <a:rPr lang="cs-CZ" b="1" dirty="0"/>
              <a:t>5.výzva MAS Kyjovské Slovácko v pohybu-IROP-Rozvoj infrastruktury pro komunitní rozvoj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31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002" y="0"/>
            <a:ext cx="10528998" cy="6829621"/>
          </a:xfrm>
          <a:prstGeom prst="rect">
            <a:avLst/>
          </a:prstGeom>
        </p:spPr>
      </p:pic>
      <p:sp>
        <p:nvSpPr>
          <p:cNvPr id="5" name="Šipka dolů 4"/>
          <p:cNvSpPr/>
          <p:nvPr/>
        </p:nvSpPr>
        <p:spPr>
          <a:xfrm>
            <a:off x="552659" y="793820"/>
            <a:ext cx="934497" cy="256232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40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Co Vám pomůže při vyplnění IS KP14+?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indent="-400050" algn="just">
              <a:buFont typeface="+mj-lt"/>
              <a:buAutoNum type="romanUcPeriod"/>
            </a:pPr>
            <a:r>
              <a:rPr lang="cs-CZ" sz="1600" b="1" dirty="0" smtClean="0"/>
              <a:t>Specifická pravidla pro žadatele a příjemce k jednotlivým výzvám (příloha č. 1): </a:t>
            </a:r>
          </a:p>
          <a:p>
            <a:pPr marL="914400" lvl="1" indent="-285750" algn="just"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rgbClr val="0070C0"/>
                </a:solidFill>
              </a:rPr>
              <a:t>Postup pro podání žádosti o podporu v MS2014+. </a:t>
            </a:r>
          </a:p>
          <a:p>
            <a:pPr marL="0" indent="0" algn="just">
              <a:buNone/>
            </a:pPr>
            <a:endParaRPr lang="cs-CZ" sz="800" dirty="0" smtClean="0">
              <a:solidFill>
                <a:srgbClr val="FF0000"/>
              </a:solidFill>
            </a:endParaRPr>
          </a:p>
          <a:p>
            <a:pPr marL="400050" indent="-400050" algn="just">
              <a:buAutoNum type="romanUcPeriod" startAt="3"/>
            </a:pPr>
            <a:r>
              <a:rPr lang="cs-CZ" sz="1600" b="1" dirty="0" smtClean="0"/>
              <a:t>Edukační videa </a:t>
            </a:r>
            <a:r>
              <a:rPr lang="cs-CZ" sz="1600" dirty="0" smtClean="0"/>
              <a:t>na portálu </a:t>
            </a:r>
            <a:r>
              <a:rPr lang="cs-CZ" sz="1600" dirty="0" smtClean="0">
                <a:hlinkClick r:id="rId2"/>
              </a:rPr>
              <a:t>www.dotaceeu.cz</a:t>
            </a:r>
            <a:r>
              <a:rPr lang="cs-CZ" sz="1600" dirty="0" smtClean="0"/>
              <a:t> - ke shlédnutí jednotlivé díly: 1. Představujeme IS KP14+, 2. Jak založit žádost, 3. Vyplnění žádosti I, 4. Vyplnění žádosti II, 5. Zprávy o realizace projektu.</a:t>
            </a:r>
          </a:p>
          <a:p>
            <a:endParaRPr lang="cs-CZ" dirty="0" smtClean="0"/>
          </a:p>
          <a:p>
            <a:r>
              <a:rPr lang="cs-CZ" dirty="0" smtClean="0"/>
              <a:t>V případě nejasností konzultujte!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846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Důležité odkazy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Výzva a informace k výzvě:</a:t>
            </a:r>
          </a:p>
          <a:p>
            <a:pPr lvl="1"/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www.kyjovske-slovacko.com/cs/5-vyzva-irop</a:t>
            </a:r>
            <a:endParaRPr lang="cs-CZ" dirty="0"/>
          </a:p>
          <a:p>
            <a:pPr marL="457200" lvl="1" indent="0">
              <a:buNone/>
            </a:pPr>
            <a:endParaRPr lang="cs-CZ" dirty="0" smtClean="0"/>
          </a:p>
          <a:p>
            <a:r>
              <a:rPr lang="cs-CZ" dirty="0" smtClean="0"/>
              <a:t>Výzva ŘO IROP č. 62 </a:t>
            </a:r>
          </a:p>
          <a:p>
            <a:pPr lvl="1"/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www.irop.mmr.cz/cs/Vyzvy/Seznam/Vyzva-c-62-Socialni-infrastruktura-integrovane-pro</a:t>
            </a: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609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Konzultace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Pracovníci MAS žádosti o dotaci pouze konzultují, nesmějí se podílet na přípravě a zpracování dokumentů k projektu</a:t>
            </a:r>
          </a:p>
          <a:p>
            <a:r>
              <a:rPr lang="cs-CZ" dirty="0" smtClean="0"/>
              <a:t>Konzultace mohou probíhat telefonicky / emailem / osobní schůzkou</a:t>
            </a:r>
          </a:p>
          <a:p>
            <a:r>
              <a:rPr lang="cs-CZ" dirty="0" smtClean="0"/>
              <a:t>Při konzultacích prosíme konzultovat konkrétní dotazy (z kapacitních důvodů nebude možné připomínkovat kompletní žádosti a studie proveditelnosti)</a:t>
            </a:r>
          </a:p>
          <a:p>
            <a:r>
              <a:rPr lang="cs-CZ" dirty="0" smtClean="0"/>
              <a:t>Ostatní komunikace k projektu probíhá v systému MS2014+ interní depeší </a:t>
            </a:r>
          </a:p>
          <a:p>
            <a:r>
              <a:rPr lang="cs-CZ" dirty="0" smtClean="0"/>
              <a:t>MAS pořádá ke každé výzvě seminář pro žadatele a příjemce</a:t>
            </a:r>
          </a:p>
          <a:p>
            <a:r>
              <a:rPr lang="cs-CZ" dirty="0" smtClean="0"/>
              <a:t>Na webu MAS budou zveřejněny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934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Konzultace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Doporučujeme konzultovat veškeré nejasnosti!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sz="2400" dirty="0" smtClean="0"/>
              <a:t>Kontaktní osoby: </a:t>
            </a:r>
          </a:p>
          <a:p>
            <a:r>
              <a:rPr lang="cs-CZ" sz="2400" dirty="0" smtClean="0"/>
              <a:t>Bc. Hana Horňáková, +420 774 664 668; </a:t>
            </a:r>
            <a:r>
              <a:rPr lang="cs-CZ" sz="2400" dirty="0" smtClean="0">
                <a:hlinkClick r:id="rId2"/>
              </a:rPr>
              <a:t>hanahornakova@kyjovske-slovacko.com</a:t>
            </a:r>
            <a:endParaRPr lang="cs-CZ" sz="2400" dirty="0" smtClean="0"/>
          </a:p>
          <a:p>
            <a:r>
              <a:rPr lang="cs-CZ" sz="2400" dirty="0" smtClean="0"/>
              <a:t>Ing. Tomáš Kolařík, +420 775 766 469; </a:t>
            </a:r>
            <a:r>
              <a:rPr lang="cs-CZ" sz="2400" dirty="0" smtClean="0">
                <a:hlinkClick r:id="rId3"/>
              </a:rPr>
              <a:t>tomaskolarik@kyjovske-slovacko.com</a:t>
            </a:r>
            <a:r>
              <a:rPr lang="cs-CZ" sz="2400" dirty="0" smtClean="0"/>
              <a:t>.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Kontaktní místo: Kancelář MAS, Masarykovo náměstí 13/14, Kyjov 69701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045" y="815912"/>
            <a:ext cx="3240024" cy="174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3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0191"/>
            <a:ext cx="12192000" cy="712819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Prstenec 4"/>
          <p:cNvSpPr/>
          <p:nvPr/>
        </p:nvSpPr>
        <p:spPr>
          <a:xfrm>
            <a:off x="2960330" y="2405697"/>
            <a:ext cx="2436472" cy="1015682"/>
          </a:xfrm>
          <a:prstGeom prst="donut">
            <a:avLst>
              <a:gd name="adj" fmla="val 76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Prstenec 5"/>
          <p:cNvSpPr/>
          <p:nvPr/>
        </p:nvSpPr>
        <p:spPr>
          <a:xfrm>
            <a:off x="0" y="5281180"/>
            <a:ext cx="2538630" cy="1395845"/>
          </a:xfrm>
          <a:prstGeom prst="donut">
            <a:avLst>
              <a:gd name="adj" fmla="val 76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3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724" y="207738"/>
            <a:ext cx="8067676" cy="657144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432079" y="300840"/>
            <a:ext cx="2532184" cy="150725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79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Výzva Kyjovského Slovácka v pohybu, z.s.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785558"/>
              </p:ext>
            </p:extLst>
          </p:nvPr>
        </p:nvGraphicFramePr>
        <p:xfrm>
          <a:off x="838200" y="1547446"/>
          <a:ext cx="5612841" cy="2039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574757"/>
              </p:ext>
            </p:extLst>
          </p:nvPr>
        </p:nvGraphicFramePr>
        <p:xfrm>
          <a:off x="838199" y="2879882"/>
          <a:ext cx="10898275" cy="2318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9508885"/>
              </p:ext>
            </p:extLst>
          </p:nvPr>
        </p:nvGraphicFramePr>
        <p:xfrm>
          <a:off x="838201" y="4682532"/>
          <a:ext cx="10998758" cy="2126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816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</TotalTime>
  <Words>5115</Words>
  <Application>Microsoft Office PowerPoint</Application>
  <PresentationFormat>Širokoúhlá obrazovka</PresentationFormat>
  <Paragraphs>460</Paragraphs>
  <Slides>66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66</vt:i4>
      </vt:variant>
    </vt:vector>
  </HeadingPairs>
  <TitlesOfParts>
    <vt:vector size="72" baseType="lpstr">
      <vt:lpstr>Arial</vt:lpstr>
      <vt:lpstr>Calibri</vt:lpstr>
      <vt:lpstr>Calibri Light</vt:lpstr>
      <vt:lpstr>Wingdings</vt:lpstr>
      <vt:lpstr>Wingdings 3</vt:lpstr>
      <vt:lpstr>Motiv Office</vt:lpstr>
      <vt:lpstr>Prezentace aplikace PowerPoint</vt:lpstr>
      <vt:lpstr>Seminář pro žadatele</vt:lpstr>
      <vt:lpstr>Program semináře</vt:lpstr>
      <vt:lpstr>Pojmy: MAS, Kyjovské Slovácko v pohybu, z.s.</vt:lpstr>
      <vt:lpstr>Kyjovské Slovácko v pohybu, z.s.</vt:lpstr>
      <vt:lpstr>Prezentace aplikace PowerPoint</vt:lpstr>
      <vt:lpstr>Prezentace aplikace PowerPoint</vt:lpstr>
      <vt:lpstr>Prezentace aplikace PowerPoint</vt:lpstr>
      <vt:lpstr>Výzva Kyjovského Slovácka v pohybu, z.s.</vt:lpstr>
      <vt:lpstr>Základní údaje:</vt:lpstr>
      <vt:lpstr>Území realizace</vt:lpstr>
      <vt:lpstr>Oprávnění žadatelé:</vt:lpstr>
      <vt:lpstr>Oprávnění žadatelé:</vt:lpstr>
      <vt:lpstr>Cílové skupiny:</vt:lpstr>
      <vt:lpstr>Podporované aktivity:</vt:lpstr>
      <vt:lpstr>Podporované aktivity:</vt:lpstr>
      <vt:lpstr>Podporované aktivity – upozornění</vt:lpstr>
      <vt:lpstr>Podmínky podpory</vt:lpstr>
      <vt:lpstr>Finanční část projektu:</vt:lpstr>
      <vt:lpstr>Věcná a časová způsobilost výdajů</vt:lpstr>
      <vt:lpstr>Věcná a časová způsobilost výdajů</vt:lpstr>
      <vt:lpstr>Způsobilé výdaje – hlavní aktivity</vt:lpstr>
      <vt:lpstr>Způsobilé výdaje – hlavní aktivity</vt:lpstr>
      <vt:lpstr>Způsobilé výdaje – hlavní aktivity</vt:lpstr>
      <vt:lpstr>Způsobilé výdaje – vedlejší aktivity</vt:lpstr>
      <vt:lpstr>Nezpůsobilé výdaje</vt:lpstr>
      <vt:lpstr>Nezpůsobilé výdaje</vt:lpstr>
      <vt:lpstr>Nezpůsobilé výdaje</vt:lpstr>
      <vt:lpstr>Indikátory</vt:lpstr>
      <vt:lpstr>Povinné přílohy žádosti</vt:lpstr>
      <vt:lpstr>Povinné přílohy žádosti</vt:lpstr>
      <vt:lpstr>Povinné přílohy žádosti</vt:lpstr>
      <vt:lpstr>Povinné přílohy žádosti</vt:lpstr>
      <vt:lpstr>Přílohy stanovené ŘO</vt:lpstr>
      <vt:lpstr>Zadávací a výběrová řízení</vt:lpstr>
      <vt:lpstr>Základní zásady zadávání zakázek</vt:lpstr>
      <vt:lpstr>MPZ – výše předpokládané hodnoty VZ</vt:lpstr>
      <vt:lpstr>Zadávací a výběrová řízení</vt:lpstr>
      <vt:lpstr>Přílohy stanovené ŘO – záložka dokumenty </vt:lpstr>
      <vt:lpstr>Přílohy stanovené ŘO – záložka dokumenty </vt:lpstr>
      <vt:lpstr>Přílohy stanovené ŘO – záložka dokumenty </vt:lpstr>
      <vt:lpstr>Přílohy stanovené ŘO – záložka dokumenty </vt:lpstr>
      <vt:lpstr>Přílohy stanovené ŘO – záložka dokumenty </vt:lpstr>
      <vt:lpstr>Přílohy stanovené ŘO – záložka dokumenty </vt:lpstr>
      <vt:lpstr>Přílohy stanovené MAS</vt:lpstr>
      <vt:lpstr>Přílohy stanovené MAS</vt:lpstr>
      <vt:lpstr>Přílohy stanovené MAS</vt:lpstr>
      <vt:lpstr>Hodnocení a výběr projektů</vt:lpstr>
      <vt:lpstr>Hodnocení a výběr projektů – FN a P</vt:lpstr>
      <vt:lpstr>Hodnocení a výběr projektů – VH, Výběr</vt:lpstr>
      <vt:lpstr>Kritéria VH</vt:lpstr>
      <vt:lpstr>Náhradní projekty</vt:lpstr>
      <vt:lpstr>Podání žádosti</vt:lpstr>
      <vt:lpstr>Podání žádosti</vt:lpstr>
      <vt:lpstr>Podání žádosti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 Vám pomůže při vyplnění IS KP14+?</vt:lpstr>
      <vt:lpstr>Důležité odkazy</vt:lpstr>
      <vt:lpstr>Konzultace</vt:lpstr>
      <vt:lpstr>Konzultace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NB</dc:creator>
  <cp:lastModifiedBy>NB</cp:lastModifiedBy>
  <cp:revision>206</cp:revision>
  <dcterms:created xsi:type="dcterms:W3CDTF">2018-11-19T08:59:59Z</dcterms:created>
  <dcterms:modified xsi:type="dcterms:W3CDTF">2019-02-01T11:10:26Z</dcterms:modified>
</cp:coreProperties>
</file>