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282" r:id="rId4"/>
    <p:sldId id="259" r:id="rId5"/>
    <p:sldId id="260" r:id="rId6"/>
    <p:sldId id="261" r:id="rId7"/>
    <p:sldId id="277" r:id="rId8"/>
    <p:sldId id="263" r:id="rId9"/>
    <p:sldId id="343" r:id="rId10"/>
    <p:sldId id="345" r:id="rId11"/>
    <p:sldId id="344" r:id="rId12"/>
    <p:sldId id="264" r:id="rId13"/>
    <p:sldId id="346" r:id="rId14"/>
    <p:sldId id="296" r:id="rId15"/>
    <p:sldId id="265" r:id="rId16"/>
    <p:sldId id="297" r:id="rId17"/>
    <p:sldId id="347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4" r:id="rId29"/>
    <p:sldId id="363" r:id="rId30"/>
    <p:sldId id="365" r:id="rId31"/>
    <p:sldId id="268" r:id="rId32"/>
    <p:sldId id="327" r:id="rId33"/>
    <p:sldId id="348" r:id="rId34"/>
    <p:sldId id="349" r:id="rId35"/>
    <p:sldId id="350" r:id="rId36"/>
    <p:sldId id="335" r:id="rId37"/>
    <p:sldId id="269" r:id="rId38"/>
    <p:sldId id="270" r:id="rId39"/>
    <p:sldId id="352" r:id="rId40"/>
    <p:sldId id="272" r:id="rId41"/>
    <p:sldId id="366" r:id="rId42"/>
    <p:sldId id="367" r:id="rId43"/>
    <p:sldId id="368" r:id="rId44"/>
    <p:sldId id="369" r:id="rId45"/>
    <p:sldId id="275" r:id="rId46"/>
    <p:sldId id="281" r:id="rId47"/>
    <p:sldId id="276" r:id="rId4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451"/>
    <a:srgbClr val="43BB8D"/>
    <a:srgbClr val="43AFC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18" autoAdjust="0"/>
  </p:normalViewPr>
  <p:slideViewPr>
    <p:cSldViewPr snapToGrid="0">
      <p:cViewPr varScale="1">
        <p:scale>
          <a:sx n="64" d="100"/>
          <a:sy n="6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 custT="1"/>
      <dgm:spPr>
        <a:solidFill>
          <a:srgbClr val="4472C4"/>
        </a:solidFill>
      </dgm:spPr>
      <dgm:t>
        <a:bodyPr/>
        <a:lstStyle/>
        <a:p>
          <a:r>
            <a:rPr lang="cs-CZ" sz="1800" dirty="0" smtClean="0"/>
            <a:t>OPZ pravidla</a:t>
          </a:r>
          <a:endParaRPr lang="cs-CZ" sz="1800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 sz="1800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 sz="1800"/>
        </a:p>
      </dgm:t>
    </dgm:pt>
    <dgm:pt modelId="{5AF3CC71-20E0-4DD6-95DE-A8C4D4407825}">
      <dgm:prSet phldrT="[Text]" custT="1"/>
      <dgm:spPr>
        <a:solidFill>
          <a:srgbClr val="43BB8D"/>
        </a:solidFill>
      </dgm:spPr>
      <dgm:t>
        <a:bodyPr/>
        <a:lstStyle/>
        <a:p>
          <a:r>
            <a:rPr lang="cs-CZ" sz="1800" dirty="0" smtClean="0"/>
            <a:t>Kyjovské Slovácko v pohybu, z.s. Pravidla</a:t>
          </a:r>
          <a:endParaRPr lang="cs-CZ" sz="1800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 sz="1800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 sz="1800"/>
        </a:p>
      </dgm:t>
    </dgm:pt>
    <dgm:pt modelId="{2F0241C3-1DB2-49D3-BD79-B2351CECA534}">
      <dgm:prSet custT="1"/>
      <dgm:spPr>
        <a:solidFill>
          <a:srgbClr val="45B451"/>
        </a:solidFill>
      </dgm:spPr>
      <dgm:t>
        <a:bodyPr/>
        <a:lstStyle/>
        <a:p>
          <a:r>
            <a:rPr lang="cs-CZ" sz="1800" dirty="0" smtClean="0"/>
            <a:t>Výzva Kyjovského Slovácka v pohybu, z.s.</a:t>
          </a:r>
          <a:endParaRPr lang="cs-CZ" sz="1800" dirty="0"/>
        </a:p>
      </dgm:t>
    </dgm:pt>
    <dgm:pt modelId="{DEE11844-F338-429F-8C6A-65372F3B2595}" type="parTrans" cxnId="{32AE81A8-66C0-4C29-B1CB-63A84AD55BCE}">
      <dgm:prSet/>
      <dgm:spPr/>
      <dgm:t>
        <a:bodyPr/>
        <a:lstStyle/>
        <a:p>
          <a:endParaRPr lang="cs-CZ" sz="1800"/>
        </a:p>
      </dgm:t>
    </dgm:pt>
    <dgm:pt modelId="{1A872313-60D4-4468-8E49-B13906E6A20D}" type="sibTrans" cxnId="{32AE81A8-66C0-4C29-B1CB-63A84AD55BCE}">
      <dgm:prSet/>
      <dgm:spPr/>
      <dgm:t>
        <a:bodyPr/>
        <a:lstStyle/>
        <a:p>
          <a:endParaRPr lang="cs-CZ" sz="1800"/>
        </a:p>
      </dgm:t>
    </dgm:pt>
    <dgm:pt modelId="{2F458E40-0CE4-4EE9-AE8B-0E37F4CE2A3F}">
      <dgm:prSet custT="1"/>
      <dgm:spPr>
        <a:solidFill>
          <a:srgbClr val="FFC000"/>
        </a:solidFill>
      </dgm:spPr>
      <dgm:t>
        <a:bodyPr/>
        <a:lstStyle/>
        <a:p>
          <a:r>
            <a:rPr lang="cs-CZ" sz="1800" dirty="0" smtClean="0"/>
            <a:t>Podávání žádostí -organizace z území MAS</a:t>
          </a:r>
          <a:endParaRPr lang="cs-CZ" sz="1800" dirty="0"/>
        </a:p>
      </dgm:t>
    </dgm:pt>
    <dgm:pt modelId="{CEDBB77B-7458-45F1-B0C5-FF3ABAFCAD98}" type="parTrans" cxnId="{A5219DD6-4815-43B9-A089-99AD1C393A84}">
      <dgm:prSet/>
      <dgm:spPr/>
      <dgm:t>
        <a:bodyPr/>
        <a:lstStyle/>
        <a:p>
          <a:endParaRPr lang="cs-CZ" sz="1800"/>
        </a:p>
      </dgm:t>
    </dgm:pt>
    <dgm:pt modelId="{63555406-4E54-4A47-99BA-D6B307C8EE97}" type="sibTrans" cxnId="{A5219DD6-4815-43B9-A089-99AD1C393A84}">
      <dgm:prSet/>
      <dgm:spPr/>
      <dgm:t>
        <a:bodyPr/>
        <a:lstStyle/>
        <a:p>
          <a:endParaRPr lang="cs-CZ" sz="1800"/>
        </a:p>
      </dgm:t>
    </dgm:pt>
    <dgm:pt modelId="{9099F76B-4C92-40A0-9425-40D7744F8DD6}">
      <dgm:prSet custT="1"/>
      <dgm:spPr>
        <a:solidFill>
          <a:srgbClr val="43AFC0"/>
        </a:solidFill>
      </dgm:spPr>
      <dgm:t>
        <a:bodyPr/>
        <a:lstStyle/>
        <a:p>
          <a:r>
            <a:rPr lang="cs-CZ" sz="1800" dirty="0" smtClean="0"/>
            <a:t>Výzva OPZ</a:t>
          </a:r>
          <a:endParaRPr lang="cs-CZ" sz="1800" dirty="0"/>
        </a:p>
      </dgm:t>
    </dgm:pt>
    <dgm:pt modelId="{A8360FBF-F002-45AD-9F9B-47E47D559B4B}" type="parTrans" cxnId="{BD644033-8794-44BF-AE32-FEDCE2BAF449}">
      <dgm:prSet/>
      <dgm:spPr/>
      <dgm:t>
        <a:bodyPr/>
        <a:lstStyle/>
        <a:p>
          <a:endParaRPr lang="cs-CZ" sz="1800"/>
        </a:p>
      </dgm:t>
    </dgm:pt>
    <dgm:pt modelId="{AC3A0CF9-4420-4307-B5B4-607D70CBF914}" type="sibTrans" cxnId="{BD644033-8794-44BF-AE32-FEDCE2BAF449}">
      <dgm:prSet/>
      <dgm:spPr/>
      <dgm:t>
        <a:bodyPr/>
        <a:lstStyle/>
        <a:p>
          <a:endParaRPr lang="cs-CZ" sz="1800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5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</dgm:pt>
    <dgm:pt modelId="{E6F3D302-1A7B-4009-AC54-31F1C048202B}" type="pres">
      <dgm:prSet presAssocID="{9099F76B-4C92-40A0-9425-40D7744F8DD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E8A753-323F-4D02-98E8-34D7CD25C251}" type="pres">
      <dgm:prSet presAssocID="{AC3A0CF9-4420-4307-B5B4-607D70CBF914}" presName="parTxOnlySpace" presStyleCnt="0"/>
      <dgm:spPr/>
    </dgm:pt>
    <dgm:pt modelId="{51388743-F093-4616-89E4-9987F11DF835}" type="pres">
      <dgm:prSet presAssocID="{5AF3CC71-20E0-4DD6-95DE-A8C4D440782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8C543-6EEC-4220-8475-4F3E9693706E}" type="pres">
      <dgm:prSet presAssocID="{D14CFEC3-80CD-4AB8-99C0-9D0BA21CCFA9}" presName="parTxOnlySpace" presStyleCnt="0"/>
      <dgm:spPr/>
    </dgm:pt>
    <dgm:pt modelId="{EC026A8A-C5AE-4C52-9807-97B500602221}" type="pres">
      <dgm:prSet presAssocID="{2F0241C3-1DB2-49D3-BD79-B2351CECA53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1D4529-BC7E-41AF-AE5B-3DBFF9D6EF69}" type="pres">
      <dgm:prSet presAssocID="{1A872313-60D4-4468-8E49-B13906E6A20D}" presName="parTxOnlySpace" presStyleCnt="0"/>
      <dgm:spPr/>
    </dgm:pt>
    <dgm:pt modelId="{657E4AF5-24B7-48A1-9194-42B5BB41CB41}" type="pres">
      <dgm:prSet presAssocID="{2F458E40-0CE4-4EE9-AE8B-0E37F4CE2A3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5219DD6-4815-43B9-A089-99AD1C393A84}" srcId="{4387945B-1B23-4648-B715-9B77DF3FF05A}" destId="{2F458E40-0CE4-4EE9-AE8B-0E37F4CE2A3F}" srcOrd="4" destOrd="0" parTransId="{CEDBB77B-7458-45F1-B0C5-FF3ABAFCAD98}" sibTransId="{63555406-4E54-4A47-99BA-D6B307C8EE97}"/>
    <dgm:cxn modelId="{94B8DA9F-1B69-4A61-B3F8-5749B412F3A8}" type="presOf" srcId="{2F0241C3-1DB2-49D3-BD79-B2351CECA534}" destId="{EC026A8A-C5AE-4C52-9807-97B500602221}" srcOrd="0" destOrd="0" presId="urn:microsoft.com/office/officeart/2005/8/layout/chevron1"/>
    <dgm:cxn modelId="{F8C28920-9600-418B-835B-08CD2CA25C4B}" type="presOf" srcId="{2F458E40-0CE4-4EE9-AE8B-0E37F4CE2A3F}" destId="{657E4AF5-24B7-48A1-9194-42B5BB41CB41}" srcOrd="0" destOrd="0" presId="urn:microsoft.com/office/officeart/2005/8/layout/chevron1"/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BD644033-8794-44BF-AE32-FEDCE2BAF449}" srcId="{4387945B-1B23-4648-B715-9B77DF3FF05A}" destId="{9099F76B-4C92-40A0-9425-40D7744F8DD6}" srcOrd="1" destOrd="0" parTransId="{A8360FBF-F002-45AD-9F9B-47E47D559B4B}" sibTransId="{AC3A0CF9-4420-4307-B5B4-607D70CBF914}"/>
    <dgm:cxn modelId="{C1C3A829-3BD2-442F-AA3F-09E8B785C452}" srcId="{4387945B-1B23-4648-B715-9B77DF3FF05A}" destId="{5AF3CC71-20E0-4DD6-95DE-A8C4D4407825}" srcOrd="2" destOrd="0" parTransId="{4B7ACA6A-B669-4A55-B1D1-4D9D84784386}" sibTransId="{D14CFEC3-80CD-4AB8-99C0-9D0BA21CCFA9}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6898A169-9BFC-4590-8775-BEC6C96ACF7E}" type="presOf" srcId="{9099F76B-4C92-40A0-9425-40D7744F8DD6}" destId="{E6F3D302-1A7B-4009-AC54-31F1C048202B}" srcOrd="0" destOrd="0" presId="urn:microsoft.com/office/officeart/2005/8/layout/chevron1"/>
    <dgm:cxn modelId="{32AE81A8-66C0-4C29-B1CB-63A84AD55BCE}" srcId="{4387945B-1B23-4648-B715-9B77DF3FF05A}" destId="{2F0241C3-1DB2-49D3-BD79-B2351CECA534}" srcOrd="3" destOrd="0" parTransId="{DEE11844-F338-429F-8C6A-65372F3B2595}" sibTransId="{1A872313-60D4-4468-8E49-B13906E6A20D}"/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700A5BAE-12CC-4E96-BDC1-5238C70B4562}" type="presParOf" srcId="{A49B4165-FC81-4B5B-8EF0-AEE6B0370841}" destId="{E6F3D302-1A7B-4009-AC54-31F1C048202B}" srcOrd="2" destOrd="0" presId="urn:microsoft.com/office/officeart/2005/8/layout/chevron1"/>
    <dgm:cxn modelId="{91B2ECEF-A64C-42C1-B382-4B1AAD6D8508}" type="presParOf" srcId="{A49B4165-FC81-4B5B-8EF0-AEE6B0370841}" destId="{55E8A753-323F-4D02-98E8-34D7CD25C251}" srcOrd="3" destOrd="0" presId="urn:microsoft.com/office/officeart/2005/8/layout/chevron1"/>
    <dgm:cxn modelId="{2B7519E6-3A06-47B4-9E30-5C724AEDB6A6}" type="presParOf" srcId="{A49B4165-FC81-4B5B-8EF0-AEE6B0370841}" destId="{51388743-F093-4616-89E4-9987F11DF835}" srcOrd="4" destOrd="0" presId="urn:microsoft.com/office/officeart/2005/8/layout/chevron1"/>
    <dgm:cxn modelId="{AD3B9A8C-C32C-48A5-9725-460AE87551DF}" type="presParOf" srcId="{A49B4165-FC81-4B5B-8EF0-AEE6B0370841}" destId="{3018C543-6EEC-4220-8475-4F3E9693706E}" srcOrd="5" destOrd="0" presId="urn:microsoft.com/office/officeart/2005/8/layout/chevron1"/>
    <dgm:cxn modelId="{C1316473-4E22-4F95-BAAA-8C82AA3D3E1C}" type="presParOf" srcId="{A49B4165-FC81-4B5B-8EF0-AEE6B0370841}" destId="{EC026A8A-C5AE-4C52-9807-97B500602221}" srcOrd="6" destOrd="0" presId="urn:microsoft.com/office/officeart/2005/8/layout/chevron1"/>
    <dgm:cxn modelId="{3044C8D0-0D22-460E-BB3D-C04834AEF219}" type="presParOf" srcId="{A49B4165-FC81-4B5B-8EF0-AEE6B0370841}" destId="{6E1D4529-BC7E-41AF-AE5B-3DBFF9D6EF69}" srcOrd="7" destOrd="0" presId="urn:microsoft.com/office/officeart/2005/8/layout/chevron1"/>
    <dgm:cxn modelId="{74BF0446-177E-4ADA-8DEE-97CF352DD13C}" type="presParOf" srcId="{A49B4165-FC81-4B5B-8EF0-AEE6B0370841}" destId="{657E4AF5-24B7-48A1-9194-42B5BB41CB4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7945B-1B23-4648-B715-9B77DF3FF05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B0A8229-E44C-4F14-9F11-7538951DB11A}">
      <dgm:prSet phldrT="[Text]" custT="1"/>
      <dgm:spPr>
        <a:solidFill>
          <a:srgbClr val="43BB8D"/>
        </a:solidFill>
      </dgm:spPr>
      <dgm:t>
        <a:bodyPr/>
        <a:lstStyle/>
        <a:p>
          <a:r>
            <a:rPr lang="cs-CZ" sz="1800" dirty="0" smtClean="0"/>
            <a:t>Kyjovské Slovácko v pohybu, z.s</a:t>
          </a:r>
          <a:r>
            <a:rPr lang="cs-CZ" sz="1800" dirty="0" smtClean="0"/>
            <a:t>. pravidla</a:t>
          </a:r>
          <a:endParaRPr lang="cs-CZ" sz="1800" dirty="0"/>
        </a:p>
      </dgm:t>
    </dgm:pt>
    <dgm:pt modelId="{4A2F943B-C8A2-4904-A94E-CC62F09F8875}" type="parTrans" cxnId="{873D3F5E-8ABF-4C82-9496-B021F34632EB}">
      <dgm:prSet/>
      <dgm:spPr/>
      <dgm:t>
        <a:bodyPr/>
        <a:lstStyle/>
        <a:p>
          <a:endParaRPr lang="cs-CZ" sz="1800"/>
        </a:p>
      </dgm:t>
    </dgm:pt>
    <dgm:pt modelId="{7B28513E-FC9A-46CC-801F-BC10C6F4F9D2}" type="sibTrans" cxnId="{873D3F5E-8ABF-4C82-9496-B021F34632EB}">
      <dgm:prSet/>
      <dgm:spPr/>
      <dgm:t>
        <a:bodyPr/>
        <a:lstStyle/>
        <a:p>
          <a:endParaRPr lang="cs-CZ" sz="1800"/>
        </a:p>
      </dgm:t>
    </dgm:pt>
    <dgm:pt modelId="{5AF3CC71-20E0-4DD6-95DE-A8C4D4407825}">
      <dgm:prSet phldrT="[Text]" custT="1"/>
      <dgm:spPr>
        <a:solidFill>
          <a:srgbClr val="45B451"/>
        </a:solidFill>
      </dgm:spPr>
      <dgm:t>
        <a:bodyPr/>
        <a:lstStyle/>
        <a:p>
          <a:r>
            <a:rPr lang="cs-CZ" sz="1800" dirty="0" smtClean="0"/>
            <a:t>Výzva Kyjovského Slovácka v pohybu, z.s.</a:t>
          </a:r>
          <a:endParaRPr lang="cs-CZ" sz="1800" dirty="0"/>
        </a:p>
      </dgm:t>
    </dgm:pt>
    <dgm:pt modelId="{4B7ACA6A-B669-4A55-B1D1-4D9D84784386}" type="parTrans" cxnId="{C1C3A829-3BD2-442F-AA3F-09E8B785C452}">
      <dgm:prSet/>
      <dgm:spPr/>
      <dgm:t>
        <a:bodyPr/>
        <a:lstStyle/>
        <a:p>
          <a:endParaRPr lang="cs-CZ" sz="1800"/>
        </a:p>
      </dgm:t>
    </dgm:pt>
    <dgm:pt modelId="{D14CFEC3-80CD-4AB8-99C0-9D0BA21CCFA9}" type="sibTrans" cxnId="{C1C3A829-3BD2-442F-AA3F-09E8B785C452}">
      <dgm:prSet/>
      <dgm:spPr/>
      <dgm:t>
        <a:bodyPr/>
        <a:lstStyle/>
        <a:p>
          <a:endParaRPr lang="cs-CZ" sz="1800"/>
        </a:p>
      </dgm:t>
    </dgm:pt>
    <dgm:pt modelId="{2C348D68-E04B-4801-913A-F5A8462EE1A8}">
      <dgm:prSet custT="1"/>
      <dgm:spPr>
        <a:solidFill>
          <a:srgbClr val="43AFC0"/>
        </a:solidFill>
      </dgm:spPr>
      <dgm:t>
        <a:bodyPr/>
        <a:lstStyle/>
        <a:p>
          <a:r>
            <a:rPr lang="cs-CZ" sz="1800" dirty="0" smtClean="0"/>
            <a:t>Výzva OPZ+ </a:t>
          </a:r>
          <a:endParaRPr lang="cs-CZ" sz="1800" dirty="0"/>
        </a:p>
      </dgm:t>
    </dgm:pt>
    <dgm:pt modelId="{522C5D1B-59F5-414A-AE5B-8A7849E4CC5A}" type="parTrans" cxnId="{F60FB88C-9E50-4186-80B5-318C41273113}">
      <dgm:prSet/>
      <dgm:spPr/>
      <dgm:t>
        <a:bodyPr/>
        <a:lstStyle/>
        <a:p>
          <a:endParaRPr lang="cs-CZ" sz="1800"/>
        </a:p>
      </dgm:t>
    </dgm:pt>
    <dgm:pt modelId="{BA9F3A95-0AF4-4295-A63A-620ED0E162B1}" type="sibTrans" cxnId="{F60FB88C-9E50-4186-80B5-318C41273113}">
      <dgm:prSet/>
      <dgm:spPr/>
      <dgm:t>
        <a:bodyPr/>
        <a:lstStyle/>
        <a:p>
          <a:endParaRPr lang="cs-CZ" sz="1800"/>
        </a:p>
      </dgm:t>
    </dgm:pt>
    <dgm:pt modelId="{C39570D0-FE99-467E-8363-574CA8701D5A}">
      <dgm:prSet custT="1"/>
      <dgm:spPr>
        <a:solidFill>
          <a:srgbClr val="4472C4"/>
        </a:solidFill>
      </dgm:spPr>
      <dgm:t>
        <a:bodyPr/>
        <a:lstStyle/>
        <a:p>
          <a:r>
            <a:rPr lang="cs-CZ" sz="1800" dirty="0" smtClean="0"/>
            <a:t>OPZ + Pravidla</a:t>
          </a:r>
          <a:endParaRPr lang="cs-CZ" sz="1800" dirty="0"/>
        </a:p>
      </dgm:t>
    </dgm:pt>
    <dgm:pt modelId="{E14B4932-B17C-4B46-AAD8-B93144061FA1}" type="parTrans" cxnId="{7067F342-122F-4397-8847-C99EAE584470}">
      <dgm:prSet/>
      <dgm:spPr/>
      <dgm:t>
        <a:bodyPr/>
        <a:lstStyle/>
        <a:p>
          <a:endParaRPr lang="cs-CZ" sz="1800"/>
        </a:p>
      </dgm:t>
    </dgm:pt>
    <dgm:pt modelId="{74175C23-C329-4A65-9E6D-4D683E0A6D26}" type="sibTrans" cxnId="{7067F342-122F-4397-8847-C99EAE584470}">
      <dgm:prSet/>
      <dgm:spPr/>
      <dgm:t>
        <a:bodyPr/>
        <a:lstStyle/>
        <a:p>
          <a:endParaRPr lang="cs-CZ" sz="1800"/>
        </a:p>
      </dgm:t>
    </dgm:pt>
    <dgm:pt modelId="{27CE20C6-4945-46AE-8BE9-CB13F95DE374}">
      <dgm:prSet custT="1"/>
      <dgm:spPr>
        <a:solidFill>
          <a:srgbClr val="FF0000"/>
        </a:solidFill>
      </dgm:spPr>
      <dgm:t>
        <a:bodyPr/>
        <a:lstStyle/>
        <a:p>
          <a:r>
            <a:rPr lang="cs-CZ" sz="1800" dirty="0" smtClean="0"/>
            <a:t>Podání žádosti – Kyjovské Slovácko v pohybu, z. s.</a:t>
          </a:r>
          <a:endParaRPr lang="cs-CZ" sz="1800" dirty="0"/>
        </a:p>
      </dgm:t>
    </dgm:pt>
    <dgm:pt modelId="{2BD476EF-2600-4BE2-A751-6EDBBC2D22FA}" type="parTrans" cxnId="{822BDB9D-2163-441C-9E0A-BADAECC110A8}">
      <dgm:prSet/>
      <dgm:spPr/>
      <dgm:t>
        <a:bodyPr/>
        <a:lstStyle/>
        <a:p>
          <a:endParaRPr lang="cs-CZ" sz="1800"/>
        </a:p>
      </dgm:t>
    </dgm:pt>
    <dgm:pt modelId="{D8915EB4-C9EE-4452-9CF7-0E03AF4A1F8F}" type="sibTrans" cxnId="{822BDB9D-2163-441C-9E0A-BADAECC110A8}">
      <dgm:prSet/>
      <dgm:spPr/>
      <dgm:t>
        <a:bodyPr/>
        <a:lstStyle/>
        <a:p>
          <a:endParaRPr lang="cs-CZ" sz="1800"/>
        </a:p>
      </dgm:t>
    </dgm:pt>
    <dgm:pt modelId="{A49B4165-FC81-4B5B-8EF0-AEE6B0370841}" type="pres">
      <dgm:prSet presAssocID="{4387945B-1B23-4648-B715-9B77DF3F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6EA382-E6FF-4791-86E3-468CB09DD043}" type="pres">
      <dgm:prSet presAssocID="{3B0A8229-E44C-4F14-9F11-7538951DB11A}" presName="parTxOnly" presStyleLbl="node1" presStyleIdx="0" presStyleCnt="5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B66316-3758-48E2-8704-F536FF842EA7}" type="pres">
      <dgm:prSet presAssocID="{7B28513E-FC9A-46CC-801F-BC10C6F4F9D2}" presName="parTxOnlySpace" presStyleCnt="0"/>
      <dgm:spPr/>
      <dgm:t>
        <a:bodyPr/>
        <a:lstStyle/>
        <a:p>
          <a:endParaRPr lang="cs-CZ"/>
        </a:p>
      </dgm:t>
    </dgm:pt>
    <dgm:pt modelId="{51388743-F093-4616-89E4-9987F11DF835}" type="pres">
      <dgm:prSet presAssocID="{5AF3CC71-20E0-4DD6-95DE-A8C4D440782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8C543-6EEC-4220-8475-4F3E9693706E}" type="pres">
      <dgm:prSet presAssocID="{D14CFEC3-80CD-4AB8-99C0-9D0BA21CCFA9}" presName="parTxOnlySpace" presStyleCnt="0"/>
      <dgm:spPr/>
      <dgm:t>
        <a:bodyPr/>
        <a:lstStyle/>
        <a:p>
          <a:endParaRPr lang="cs-CZ"/>
        </a:p>
      </dgm:t>
    </dgm:pt>
    <dgm:pt modelId="{2E4CCE9D-4FE1-4CED-A355-B7C462D720FE}" type="pres">
      <dgm:prSet presAssocID="{C39570D0-FE99-467E-8363-574CA8701D5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D0B0E5-24B1-4E84-A701-82A59E731036}" type="pres">
      <dgm:prSet presAssocID="{74175C23-C329-4A65-9E6D-4D683E0A6D26}" presName="parTxOnlySpace" presStyleCnt="0"/>
      <dgm:spPr/>
      <dgm:t>
        <a:bodyPr/>
        <a:lstStyle/>
        <a:p>
          <a:endParaRPr lang="cs-CZ"/>
        </a:p>
      </dgm:t>
    </dgm:pt>
    <dgm:pt modelId="{D8469497-5EF4-482B-901E-5904A300B1C7}" type="pres">
      <dgm:prSet presAssocID="{2C348D68-E04B-4801-913A-F5A8462EE1A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BA8416-83DE-49C9-A337-5F24F3E15E64}" type="pres">
      <dgm:prSet presAssocID="{BA9F3A95-0AF4-4295-A63A-620ED0E162B1}" presName="parTxOnlySpace" presStyleCnt="0"/>
      <dgm:spPr/>
      <dgm:t>
        <a:bodyPr/>
        <a:lstStyle/>
        <a:p>
          <a:endParaRPr lang="cs-CZ"/>
        </a:p>
      </dgm:t>
    </dgm:pt>
    <dgm:pt modelId="{C685003A-6634-48D5-B3FF-0BEE2E7A20BC}" type="pres">
      <dgm:prSet presAssocID="{27CE20C6-4945-46AE-8BE9-CB13F95DE37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22BDB9D-2163-441C-9E0A-BADAECC110A8}" srcId="{4387945B-1B23-4648-B715-9B77DF3FF05A}" destId="{27CE20C6-4945-46AE-8BE9-CB13F95DE374}" srcOrd="4" destOrd="0" parTransId="{2BD476EF-2600-4BE2-A751-6EDBBC2D22FA}" sibTransId="{D8915EB4-C9EE-4452-9CF7-0E03AF4A1F8F}"/>
    <dgm:cxn modelId="{303F74A2-0B65-44AB-A593-FB79595B101A}" type="presOf" srcId="{5AF3CC71-20E0-4DD6-95DE-A8C4D4407825}" destId="{51388743-F093-4616-89E4-9987F11DF835}" srcOrd="0" destOrd="0" presId="urn:microsoft.com/office/officeart/2005/8/layout/chevron1"/>
    <dgm:cxn modelId="{F60FB88C-9E50-4186-80B5-318C41273113}" srcId="{4387945B-1B23-4648-B715-9B77DF3FF05A}" destId="{2C348D68-E04B-4801-913A-F5A8462EE1A8}" srcOrd="3" destOrd="0" parTransId="{522C5D1B-59F5-414A-AE5B-8A7849E4CC5A}" sibTransId="{BA9F3A95-0AF4-4295-A63A-620ED0E162B1}"/>
    <dgm:cxn modelId="{C1C3A829-3BD2-442F-AA3F-09E8B785C452}" srcId="{4387945B-1B23-4648-B715-9B77DF3FF05A}" destId="{5AF3CC71-20E0-4DD6-95DE-A8C4D4407825}" srcOrd="1" destOrd="0" parTransId="{4B7ACA6A-B669-4A55-B1D1-4D9D84784386}" sibTransId="{D14CFEC3-80CD-4AB8-99C0-9D0BA21CCFA9}"/>
    <dgm:cxn modelId="{2A32E8BB-E278-49A9-ACCA-D00A79B63E21}" type="presOf" srcId="{3B0A8229-E44C-4F14-9F11-7538951DB11A}" destId="{E76EA382-E6FF-4791-86E3-468CB09DD043}" srcOrd="0" destOrd="0" presId="urn:microsoft.com/office/officeart/2005/8/layout/chevron1"/>
    <dgm:cxn modelId="{309AD1A2-C884-4761-A710-F6ABECCAEBD2}" type="presOf" srcId="{2C348D68-E04B-4801-913A-F5A8462EE1A8}" destId="{D8469497-5EF4-482B-901E-5904A300B1C7}" srcOrd="0" destOrd="0" presId="urn:microsoft.com/office/officeart/2005/8/layout/chevron1"/>
    <dgm:cxn modelId="{CCA3C798-ED7C-41DF-B053-1D880D439ADF}" type="presOf" srcId="{4387945B-1B23-4648-B715-9B77DF3FF05A}" destId="{A49B4165-FC81-4B5B-8EF0-AEE6B0370841}" srcOrd="0" destOrd="0" presId="urn:microsoft.com/office/officeart/2005/8/layout/chevron1"/>
    <dgm:cxn modelId="{7DCD67F7-F00B-47CC-8BFE-859327E459C1}" type="presOf" srcId="{27CE20C6-4945-46AE-8BE9-CB13F95DE374}" destId="{C685003A-6634-48D5-B3FF-0BEE2E7A20BC}" srcOrd="0" destOrd="0" presId="urn:microsoft.com/office/officeart/2005/8/layout/chevron1"/>
    <dgm:cxn modelId="{873D3F5E-8ABF-4C82-9496-B021F34632EB}" srcId="{4387945B-1B23-4648-B715-9B77DF3FF05A}" destId="{3B0A8229-E44C-4F14-9F11-7538951DB11A}" srcOrd="0" destOrd="0" parTransId="{4A2F943B-C8A2-4904-A94E-CC62F09F8875}" sibTransId="{7B28513E-FC9A-46CC-801F-BC10C6F4F9D2}"/>
    <dgm:cxn modelId="{8C010D97-19BF-43BD-B5CE-7566F19923ED}" type="presOf" srcId="{C39570D0-FE99-467E-8363-574CA8701D5A}" destId="{2E4CCE9D-4FE1-4CED-A355-B7C462D720FE}" srcOrd="0" destOrd="0" presId="urn:microsoft.com/office/officeart/2005/8/layout/chevron1"/>
    <dgm:cxn modelId="{7067F342-122F-4397-8847-C99EAE584470}" srcId="{4387945B-1B23-4648-B715-9B77DF3FF05A}" destId="{C39570D0-FE99-467E-8363-574CA8701D5A}" srcOrd="2" destOrd="0" parTransId="{E14B4932-B17C-4B46-AAD8-B93144061FA1}" sibTransId="{74175C23-C329-4A65-9E6D-4D683E0A6D26}"/>
    <dgm:cxn modelId="{CBE6C234-8048-4EB7-BDCE-642CADA63ECE}" type="presParOf" srcId="{A49B4165-FC81-4B5B-8EF0-AEE6B0370841}" destId="{E76EA382-E6FF-4791-86E3-468CB09DD043}" srcOrd="0" destOrd="0" presId="urn:microsoft.com/office/officeart/2005/8/layout/chevron1"/>
    <dgm:cxn modelId="{C80A0957-5CEF-4A09-8AFC-1AF3C10568F9}" type="presParOf" srcId="{A49B4165-FC81-4B5B-8EF0-AEE6B0370841}" destId="{91B66316-3758-48E2-8704-F536FF842EA7}" srcOrd="1" destOrd="0" presId="urn:microsoft.com/office/officeart/2005/8/layout/chevron1"/>
    <dgm:cxn modelId="{2B7519E6-3A06-47B4-9E30-5C724AEDB6A6}" type="presParOf" srcId="{A49B4165-FC81-4B5B-8EF0-AEE6B0370841}" destId="{51388743-F093-4616-89E4-9987F11DF835}" srcOrd="2" destOrd="0" presId="urn:microsoft.com/office/officeart/2005/8/layout/chevron1"/>
    <dgm:cxn modelId="{1BAAE12E-5213-4461-8923-1B21A783E451}" type="presParOf" srcId="{A49B4165-FC81-4B5B-8EF0-AEE6B0370841}" destId="{3018C543-6EEC-4220-8475-4F3E9693706E}" srcOrd="3" destOrd="0" presId="urn:microsoft.com/office/officeart/2005/8/layout/chevron1"/>
    <dgm:cxn modelId="{25494014-5561-4C59-9E11-0D10258B6B7A}" type="presParOf" srcId="{A49B4165-FC81-4B5B-8EF0-AEE6B0370841}" destId="{2E4CCE9D-4FE1-4CED-A355-B7C462D720FE}" srcOrd="4" destOrd="0" presId="urn:microsoft.com/office/officeart/2005/8/layout/chevron1"/>
    <dgm:cxn modelId="{A2191081-4935-4E3A-B312-20F3AFDC1B67}" type="presParOf" srcId="{A49B4165-FC81-4B5B-8EF0-AEE6B0370841}" destId="{58D0B0E5-24B1-4E84-A701-82A59E731036}" srcOrd="5" destOrd="0" presId="urn:microsoft.com/office/officeart/2005/8/layout/chevron1"/>
    <dgm:cxn modelId="{BB44E1A0-12EE-47D9-87BD-E474A3F06118}" type="presParOf" srcId="{A49B4165-FC81-4B5B-8EF0-AEE6B0370841}" destId="{D8469497-5EF4-482B-901E-5904A300B1C7}" srcOrd="6" destOrd="0" presId="urn:microsoft.com/office/officeart/2005/8/layout/chevron1"/>
    <dgm:cxn modelId="{006964EE-F92B-47D8-AC92-2871E0CBF52B}" type="presParOf" srcId="{A49B4165-FC81-4B5B-8EF0-AEE6B0370841}" destId="{E3BA8416-83DE-49C9-A337-5F24F3E15E64}" srcOrd="7" destOrd="0" presId="urn:microsoft.com/office/officeart/2005/8/layout/chevron1"/>
    <dgm:cxn modelId="{CE8D8A4F-81C1-4BAA-9962-ABA8B2787DAB}" type="presParOf" srcId="{A49B4165-FC81-4B5B-8EF0-AEE6B0370841}" destId="{C685003A-6634-48D5-B3FF-0BEE2E7A20B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21C65-264F-4B85-84C0-02334C0DD9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90B2EA-315D-4738-BF0D-ED974AD6FD80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Projekt</a:t>
          </a:r>
          <a:endParaRPr lang="cs-CZ" dirty="0"/>
        </a:p>
      </dgm:t>
    </dgm:pt>
    <dgm:pt modelId="{3ACCAC3E-ACA5-47FF-AC6D-E4EFF6B7E058}" type="parTrans" cxnId="{56EECD9D-DA3E-4BDB-B06C-FEE48BEC1808}">
      <dgm:prSet/>
      <dgm:spPr/>
      <dgm:t>
        <a:bodyPr/>
        <a:lstStyle/>
        <a:p>
          <a:endParaRPr lang="cs-CZ"/>
        </a:p>
      </dgm:t>
    </dgm:pt>
    <dgm:pt modelId="{094489FC-4960-413F-B0B7-7756913DB564}" type="sibTrans" cxnId="{56EECD9D-DA3E-4BDB-B06C-FEE48BEC1808}">
      <dgm:prSet/>
      <dgm:spPr/>
      <dgm:t>
        <a:bodyPr/>
        <a:lstStyle/>
        <a:p>
          <a:endParaRPr lang="cs-CZ"/>
        </a:p>
      </dgm:t>
    </dgm:pt>
    <dgm:pt modelId="{AA90659E-5D6F-417E-B680-BADA67A4CCED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Přímé náklady – </a:t>
          </a:r>
          <a:r>
            <a:rPr lang="cs-CZ" dirty="0" smtClean="0"/>
            <a:t>osobní náklady</a:t>
          </a:r>
          <a:endParaRPr lang="cs-CZ" dirty="0" smtClean="0"/>
        </a:p>
        <a:p>
          <a:r>
            <a:rPr lang="cs-CZ" dirty="0" smtClean="0"/>
            <a:t>60 </a:t>
          </a:r>
          <a:r>
            <a:rPr lang="cs-CZ" dirty="0" smtClean="0"/>
            <a:t>%</a:t>
          </a:r>
          <a:endParaRPr lang="cs-CZ" dirty="0"/>
        </a:p>
      </dgm:t>
    </dgm:pt>
    <dgm:pt modelId="{8272A994-7D7B-485C-BA6D-6CC6490E42B6}" type="parTrans" cxnId="{0A6D7F9C-000B-4EFF-94F3-3E4AEB060980}">
      <dgm:prSet/>
      <dgm:spPr/>
      <dgm:t>
        <a:bodyPr/>
        <a:lstStyle/>
        <a:p>
          <a:endParaRPr lang="cs-CZ"/>
        </a:p>
      </dgm:t>
    </dgm:pt>
    <dgm:pt modelId="{9BE0B8F8-413C-47B8-9DB2-C48856C542BF}" type="sibTrans" cxnId="{0A6D7F9C-000B-4EFF-94F3-3E4AEB060980}">
      <dgm:prSet/>
      <dgm:spPr/>
      <dgm:t>
        <a:bodyPr/>
        <a:lstStyle/>
        <a:p>
          <a:endParaRPr lang="cs-CZ"/>
        </a:p>
      </dgm:t>
    </dgm:pt>
    <dgm:pt modelId="{E9F3E00C-C699-4831-9C50-36D06ACEC15A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Nepřímé náklady – </a:t>
          </a:r>
          <a:r>
            <a:rPr lang="cs-CZ" dirty="0" smtClean="0"/>
            <a:t>Paušální</a:t>
          </a:r>
          <a:endParaRPr lang="cs-CZ" dirty="0" smtClean="0"/>
        </a:p>
        <a:p>
          <a:r>
            <a:rPr lang="cs-CZ" dirty="0" smtClean="0"/>
            <a:t>40 </a:t>
          </a:r>
          <a:r>
            <a:rPr lang="cs-CZ" dirty="0" smtClean="0"/>
            <a:t>%</a:t>
          </a:r>
          <a:endParaRPr lang="cs-CZ" dirty="0"/>
        </a:p>
      </dgm:t>
    </dgm:pt>
    <dgm:pt modelId="{BD9E6732-DAB2-4493-A0CB-67424D1D757F}" type="parTrans" cxnId="{60C974BD-AC94-4818-9898-7F521AAF359E}">
      <dgm:prSet/>
      <dgm:spPr/>
      <dgm:t>
        <a:bodyPr/>
        <a:lstStyle/>
        <a:p>
          <a:endParaRPr lang="cs-CZ"/>
        </a:p>
      </dgm:t>
    </dgm:pt>
    <dgm:pt modelId="{5D2F9E6E-D4BF-46D3-B8FB-09D0FD70EA0E}" type="sibTrans" cxnId="{60C974BD-AC94-4818-9898-7F521AAF359E}">
      <dgm:prSet/>
      <dgm:spPr/>
      <dgm:t>
        <a:bodyPr/>
        <a:lstStyle/>
        <a:p>
          <a:endParaRPr lang="cs-CZ"/>
        </a:p>
      </dgm:t>
    </dgm:pt>
    <dgm:pt modelId="{C582A7E9-9F7D-4171-95C9-A0C2FC6F33DF}" type="pres">
      <dgm:prSet presAssocID="{FE121C65-264F-4B85-84C0-02334C0DD9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6064500-17EB-47AD-A925-50391E955309}" type="pres">
      <dgm:prSet presAssocID="{8990B2EA-315D-4738-BF0D-ED974AD6FD80}" presName="root1" presStyleCnt="0"/>
      <dgm:spPr/>
    </dgm:pt>
    <dgm:pt modelId="{14D39F93-2054-457B-AF6D-45B3563E5683}" type="pres">
      <dgm:prSet presAssocID="{8990B2EA-315D-4738-BF0D-ED974AD6FD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6B7B33-4090-48F1-8A78-427750A66D56}" type="pres">
      <dgm:prSet presAssocID="{8990B2EA-315D-4738-BF0D-ED974AD6FD80}" presName="level2hierChild" presStyleCnt="0"/>
      <dgm:spPr/>
    </dgm:pt>
    <dgm:pt modelId="{4B767FCB-EC3C-4F5B-AC6D-C93BE5BC1FA3}" type="pres">
      <dgm:prSet presAssocID="{8272A994-7D7B-485C-BA6D-6CC6490E42B6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13392EA7-2450-434F-9272-36D35614177E}" type="pres">
      <dgm:prSet presAssocID="{8272A994-7D7B-485C-BA6D-6CC6490E42B6}" presName="connTx" presStyleLbl="parChTrans1D2" presStyleIdx="0" presStyleCnt="2"/>
      <dgm:spPr/>
      <dgm:t>
        <a:bodyPr/>
        <a:lstStyle/>
        <a:p>
          <a:endParaRPr lang="cs-CZ"/>
        </a:p>
      </dgm:t>
    </dgm:pt>
    <dgm:pt modelId="{F3CC10C0-46B7-441B-9221-D9EB1D295CAF}" type="pres">
      <dgm:prSet presAssocID="{AA90659E-5D6F-417E-B680-BADA67A4CCED}" presName="root2" presStyleCnt="0"/>
      <dgm:spPr/>
    </dgm:pt>
    <dgm:pt modelId="{69B9996E-0BF7-4218-BF5D-CAA347E4237F}" type="pres">
      <dgm:prSet presAssocID="{AA90659E-5D6F-417E-B680-BADA67A4CCE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348DEB-0BE6-4A92-8BFC-186AF5C772AC}" type="pres">
      <dgm:prSet presAssocID="{AA90659E-5D6F-417E-B680-BADA67A4CCED}" presName="level3hierChild" presStyleCnt="0"/>
      <dgm:spPr/>
    </dgm:pt>
    <dgm:pt modelId="{3EA5F9DF-588F-4FDF-A191-A457C7B61858}" type="pres">
      <dgm:prSet presAssocID="{BD9E6732-DAB2-4493-A0CB-67424D1D757F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D95FEDAA-D193-415B-8D1D-1EE9680AB325}" type="pres">
      <dgm:prSet presAssocID="{BD9E6732-DAB2-4493-A0CB-67424D1D757F}" presName="connTx" presStyleLbl="parChTrans1D2" presStyleIdx="1" presStyleCnt="2"/>
      <dgm:spPr/>
      <dgm:t>
        <a:bodyPr/>
        <a:lstStyle/>
        <a:p>
          <a:endParaRPr lang="cs-CZ"/>
        </a:p>
      </dgm:t>
    </dgm:pt>
    <dgm:pt modelId="{35E40356-FE84-486F-A015-4E9F58761A43}" type="pres">
      <dgm:prSet presAssocID="{E9F3E00C-C699-4831-9C50-36D06ACEC15A}" presName="root2" presStyleCnt="0"/>
      <dgm:spPr/>
    </dgm:pt>
    <dgm:pt modelId="{D1B5ACF4-C4D2-495F-85C5-FEC8DE80402F}" type="pres">
      <dgm:prSet presAssocID="{E9F3E00C-C699-4831-9C50-36D06ACEC15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D69032-8D1E-4903-B1A8-D9756BF5D44E}" type="pres">
      <dgm:prSet presAssocID="{E9F3E00C-C699-4831-9C50-36D06ACEC15A}" presName="level3hierChild" presStyleCnt="0"/>
      <dgm:spPr/>
    </dgm:pt>
  </dgm:ptLst>
  <dgm:cxnLst>
    <dgm:cxn modelId="{0A6D7F9C-000B-4EFF-94F3-3E4AEB060980}" srcId="{8990B2EA-315D-4738-BF0D-ED974AD6FD80}" destId="{AA90659E-5D6F-417E-B680-BADA67A4CCED}" srcOrd="0" destOrd="0" parTransId="{8272A994-7D7B-485C-BA6D-6CC6490E42B6}" sibTransId="{9BE0B8F8-413C-47B8-9DB2-C48856C542BF}"/>
    <dgm:cxn modelId="{7A223430-2FF6-4221-83B1-F826BB53C904}" type="presOf" srcId="{BD9E6732-DAB2-4493-A0CB-67424D1D757F}" destId="{D95FEDAA-D193-415B-8D1D-1EE9680AB325}" srcOrd="1" destOrd="0" presId="urn:microsoft.com/office/officeart/2005/8/layout/hierarchy2"/>
    <dgm:cxn modelId="{0EF4580B-E063-4778-ADB0-A9AAFEA9600D}" type="presOf" srcId="{AA90659E-5D6F-417E-B680-BADA67A4CCED}" destId="{69B9996E-0BF7-4218-BF5D-CAA347E4237F}" srcOrd="0" destOrd="0" presId="urn:microsoft.com/office/officeart/2005/8/layout/hierarchy2"/>
    <dgm:cxn modelId="{56EECD9D-DA3E-4BDB-B06C-FEE48BEC1808}" srcId="{FE121C65-264F-4B85-84C0-02334C0DD947}" destId="{8990B2EA-315D-4738-BF0D-ED974AD6FD80}" srcOrd="0" destOrd="0" parTransId="{3ACCAC3E-ACA5-47FF-AC6D-E4EFF6B7E058}" sibTransId="{094489FC-4960-413F-B0B7-7756913DB564}"/>
    <dgm:cxn modelId="{ADA3515B-22A2-489D-88AF-AFB9E85C093B}" type="presOf" srcId="{FE121C65-264F-4B85-84C0-02334C0DD947}" destId="{C582A7E9-9F7D-4171-95C9-A0C2FC6F33DF}" srcOrd="0" destOrd="0" presId="urn:microsoft.com/office/officeart/2005/8/layout/hierarchy2"/>
    <dgm:cxn modelId="{B29D61EB-FBF8-4D1A-BA96-DC6BB03B13DF}" type="presOf" srcId="{8990B2EA-315D-4738-BF0D-ED974AD6FD80}" destId="{14D39F93-2054-457B-AF6D-45B3563E5683}" srcOrd="0" destOrd="0" presId="urn:microsoft.com/office/officeart/2005/8/layout/hierarchy2"/>
    <dgm:cxn modelId="{C54E1C31-E2FB-4B86-B6D8-120A3AB4CCAA}" type="presOf" srcId="{8272A994-7D7B-485C-BA6D-6CC6490E42B6}" destId="{13392EA7-2450-434F-9272-36D35614177E}" srcOrd="1" destOrd="0" presId="urn:microsoft.com/office/officeart/2005/8/layout/hierarchy2"/>
    <dgm:cxn modelId="{028E99A0-D519-4F17-AB83-B81F64AFE2DB}" type="presOf" srcId="{E9F3E00C-C699-4831-9C50-36D06ACEC15A}" destId="{D1B5ACF4-C4D2-495F-85C5-FEC8DE80402F}" srcOrd="0" destOrd="0" presId="urn:microsoft.com/office/officeart/2005/8/layout/hierarchy2"/>
    <dgm:cxn modelId="{7646C2AC-796D-4EE8-9CC1-C58A91CFD381}" type="presOf" srcId="{BD9E6732-DAB2-4493-A0CB-67424D1D757F}" destId="{3EA5F9DF-588F-4FDF-A191-A457C7B61858}" srcOrd="0" destOrd="0" presId="urn:microsoft.com/office/officeart/2005/8/layout/hierarchy2"/>
    <dgm:cxn modelId="{60C974BD-AC94-4818-9898-7F521AAF359E}" srcId="{8990B2EA-315D-4738-BF0D-ED974AD6FD80}" destId="{E9F3E00C-C699-4831-9C50-36D06ACEC15A}" srcOrd="1" destOrd="0" parTransId="{BD9E6732-DAB2-4493-A0CB-67424D1D757F}" sibTransId="{5D2F9E6E-D4BF-46D3-B8FB-09D0FD70EA0E}"/>
    <dgm:cxn modelId="{F3551B11-3561-4E1B-9C6D-5F1212519776}" type="presOf" srcId="{8272A994-7D7B-485C-BA6D-6CC6490E42B6}" destId="{4B767FCB-EC3C-4F5B-AC6D-C93BE5BC1FA3}" srcOrd="0" destOrd="0" presId="urn:microsoft.com/office/officeart/2005/8/layout/hierarchy2"/>
    <dgm:cxn modelId="{A4AEFB8B-DF64-4242-8362-DEFEE4C1EE3F}" type="presParOf" srcId="{C582A7E9-9F7D-4171-95C9-A0C2FC6F33DF}" destId="{D6064500-17EB-47AD-A925-50391E955309}" srcOrd="0" destOrd="0" presId="urn:microsoft.com/office/officeart/2005/8/layout/hierarchy2"/>
    <dgm:cxn modelId="{4A946445-1DA1-433D-96C3-543F1965015D}" type="presParOf" srcId="{D6064500-17EB-47AD-A925-50391E955309}" destId="{14D39F93-2054-457B-AF6D-45B3563E5683}" srcOrd="0" destOrd="0" presId="urn:microsoft.com/office/officeart/2005/8/layout/hierarchy2"/>
    <dgm:cxn modelId="{3581076E-555D-4C2C-B0C6-81DC2AA53E19}" type="presParOf" srcId="{D6064500-17EB-47AD-A925-50391E955309}" destId="{706B7B33-4090-48F1-8A78-427750A66D56}" srcOrd="1" destOrd="0" presId="urn:microsoft.com/office/officeart/2005/8/layout/hierarchy2"/>
    <dgm:cxn modelId="{3F3D0913-E816-4153-82EC-17F91928E699}" type="presParOf" srcId="{706B7B33-4090-48F1-8A78-427750A66D56}" destId="{4B767FCB-EC3C-4F5B-AC6D-C93BE5BC1FA3}" srcOrd="0" destOrd="0" presId="urn:microsoft.com/office/officeart/2005/8/layout/hierarchy2"/>
    <dgm:cxn modelId="{6F921D7C-261C-4509-8FD4-9E059666A4C3}" type="presParOf" srcId="{4B767FCB-EC3C-4F5B-AC6D-C93BE5BC1FA3}" destId="{13392EA7-2450-434F-9272-36D35614177E}" srcOrd="0" destOrd="0" presId="urn:microsoft.com/office/officeart/2005/8/layout/hierarchy2"/>
    <dgm:cxn modelId="{817F5355-A354-48A0-AE37-977FA6ED1EF5}" type="presParOf" srcId="{706B7B33-4090-48F1-8A78-427750A66D56}" destId="{F3CC10C0-46B7-441B-9221-D9EB1D295CAF}" srcOrd="1" destOrd="0" presId="urn:microsoft.com/office/officeart/2005/8/layout/hierarchy2"/>
    <dgm:cxn modelId="{6D00A432-928E-415F-BBC3-5216CC15BF09}" type="presParOf" srcId="{F3CC10C0-46B7-441B-9221-D9EB1D295CAF}" destId="{69B9996E-0BF7-4218-BF5D-CAA347E4237F}" srcOrd="0" destOrd="0" presId="urn:microsoft.com/office/officeart/2005/8/layout/hierarchy2"/>
    <dgm:cxn modelId="{BC870F76-3AD0-4E65-AD47-4FA7B4AF6D8C}" type="presParOf" srcId="{F3CC10C0-46B7-441B-9221-D9EB1D295CAF}" destId="{35348DEB-0BE6-4A92-8BFC-186AF5C772AC}" srcOrd="1" destOrd="0" presId="urn:microsoft.com/office/officeart/2005/8/layout/hierarchy2"/>
    <dgm:cxn modelId="{0AF1053B-CFA4-442E-A095-397D7216EAA0}" type="presParOf" srcId="{706B7B33-4090-48F1-8A78-427750A66D56}" destId="{3EA5F9DF-588F-4FDF-A191-A457C7B61858}" srcOrd="2" destOrd="0" presId="urn:microsoft.com/office/officeart/2005/8/layout/hierarchy2"/>
    <dgm:cxn modelId="{E93D0F9F-99E5-4F28-8D28-981EC41888BC}" type="presParOf" srcId="{3EA5F9DF-588F-4FDF-A191-A457C7B61858}" destId="{D95FEDAA-D193-415B-8D1D-1EE9680AB325}" srcOrd="0" destOrd="0" presId="urn:microsoft.com/office/officeart/2005/8/layout/hierarchy2"/>
    <dgm:cxn modelId="{E11507C9-F019-4EE0-A900-B84101EC5821}" type="presParOf" srcId="{706B7B33-4090-48F1-8A78-427750A66D56}" destId="{35E40356-FE84-486F-A015-4E9F58761A43}" srcOrd="3" destOrd="0" presId="urn:microsoft.com/office/officeart/2005/8/layout/hierarchy2"/>
    <dgm:cxn modelId="{63B9B591-C671-4279-87FA-04E971756F0C}" type="presParOf" srcId="{35E40356-FE84-486F-A015-4E9F58761A43}" destId="{D1B5ACF4-C4D2-495F-85C5-FEC8DE80402F}" srcOrd="0" destOrd="0" presId="urn:microsoft.com/office/officeart/2005/8/layout/hierarchy2"/>
    <dgm:cxn modelId="{7F512146-F739-4B9B-B0D8-CCF248550443}" type="presParOf" srcId="{35E40356-FE84-486F-A015-4E9F58761A43}" destId="{DBD69032-8D1E-4903-B1A8-D9756BF5D4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779" y="948631"/>
          <a:ext cx="2577683" cy="1031073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OPZ pravidla</a:t>
          </a:r>
          <a:endParaRPr lang="cs-CZ" sz="1800" kern="1200" dirty="0"/>
        </a:p>
      </dsp:txBody>
      <dsp:txXfrm>
        <a:off x="516316" y="948631"/>
        <a:ext cx="1546610" cy="1031073"/>
      </dsp:txXfrm>
    </dsp:sp>
    <dsp:sp modelId="{E6F3D302-1A7B-4009-AC54-31F1C048202B}">
      <dsp:nvSpPr>
        <dsp:cNvPr id="0" name=""/>
        <dsp:cNvSpPr/>
      </dsp:nvSpPr>
      <dsp:spPr>
        <a:xfrm>
          <a:off x="2322811" y="948631"/>
          <a:ext cx="2577683" cy="1031073"/>
        </a:xfrm>
        <a:prstGeom prst="chevron">
          <a:avLst/>
        </a:prstGeom>
        <a:solidFill>
          <a:srgbClr val="43AF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Výzva OPZ</a:t>
          </a:r>
          <a:endParaRPr lang="cs-CZ" sz="1800" kern="1200" dirty="0"/>
        </a:p>
      </dsp:txBody>
      <dsp:txXfrm>
        <a:off x="2838348" y="948631"/>
        <a:ext cx="1546610" cy="1031073"/>
      </dsp:txXfrm>
    </dsp:sp>
    <dsp:sp modelId="{51388743-F093-4616-89E4-9987F11DF835}">
      <dsp:nvSpPr>
        <dsp:cNvPr id="0" name=""/>
        <dsp:cNvSpPr/>
      </dsp:nvSpPr>
      <dsp:spPr>
        <a:xfrm>
          <a:off x="4642726" y="948631"/>
          <a:ext cx="2577683" cy="1031073"/>
        </a:xfrm>
        <a:prstGeom prst="chevron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Kyjovské Slovácko v pohybu, z.s. Pravidla</a:t>
          </a:r>
          <a:endParaRPr lang="cs-CZ" sz="1800" kern="1200" dirty="0"/>
        </a:p>
      </dsp:txBody>
      <dsp:txXfrm>
        <a:off x="5158263" y="948631"/>
        <a:ext cx="1546610" cy="1031073"/>
      </dsp:txXfrm>
    </dsp:sp>
    <dsp:sp modelId="{EC026A8A-C5AE-4C52-9807-97B500602221}">
      <dsp:nvSpPr>
        <dsp:cNvPr id="0" name=""/>
        <dsp:cNvSpPr/>
      </dsp:nvSpPr>
      <dsp:spPr>
        <a:xfrm>
          <a:off x="6962641" y="948631"/>
          <a:ext cx="2577683" cy="1031073"/>
        </a:xfrm>
        <a:prstGeom prst="chevron">
          <a:avLst/>
        </a:prstGeom>
        <a:solidFill>
          <a:srgbClr val="45B4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Výzva Kyjovského Slovácka v pohybu, z.s.</a:t>
          </a:r>
          <a:endParaRPr lang="cs-CZ" sz="1800" kern="1200" dirty="0"/>
        </a:p>
      </dsp:txBody>
      <dsp:txXfrm>
        <a:off x="7478178" y="948631"/>
        <a:ext cx="1546610" cy="1031073"/>
      </dsp:txXfrm>
    </dsp:sp>
    <dsp:sp modelId="{657E4AF5-24B7-48A1-9194-42B5BB41CB41}">
      <dsp:nvSpPr>
        <dsp:cNvPr id="0" name=""/>
        <dsp:cNvSpPr/>
      </dsp:nvSpPr>
      <dsp:spPr>
        <a:xfrm>
          <a:off x="9282557" y="948631"/>
          <a:ext cx="2577683" cy="1031073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Podávání žádostí -organizace z území MAS</a:t>
          </a:r>
          <a:endParaRPr lang="cs-CZ" sz="1800" kern="1200" dirty="0"/>
        </a:p>
      </dsp:txBody>
      <dsp:txXfrm>
        <a:off x="9798094" y="948631"/>
        <a:ext cx="1546610" cy="1031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A382-E6FF-4791-86E3-468CB09DD043}">
      <dsp:nvSpPr>
        <dsp:cNvPr id="0" name=""/>
        <dsp:cNvSpPr/>
      </dsp:nvSpPr>
      <dsp:spPr>
        <a:xfrm>
          <a:off x="779" y="747778"/>
          <a:ext cx="2577683" cy="1031073"/>
        </a:xfrm>
        <a:prstGeom prst="chevron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Kyjovské Slovácko v pohybu, z.s</a:t>
          </a:r>
          <a:r>
            <a:rPr lang="cs-CZ" sz="1800" kern="1200" dirty="0" smtClean="0"/>
            <a:t>. pravidla</a:t>
          </a:r>
          <a:endParaRPr lang="cs-CZ" sz="1800" kern="1200" dirty="0"/>
        </a:p>
      </dsp:txBody>
      <dsp:txXfrm>
        <a:off x="516316" y="747778"/>
        <a:ext cx="1546610" cy="1031073"/>
      </dsp:txXfrm>
    </dsp:sp>
    <dsp:sp modelId="{51388743-F093-4616-89E4-9987F11DF835}">
      <dsp:nvSpPr>
        <dsp:cNvPr id="0" name=""/>
        <dsp:cNvSpPr/>
      </dsp:nvSpPr>
      <dsp:spPr>
        <a:xfrm>
          <a:off x="2322811" y="747778"/>
          <a:ext cx="2577683" cy="1031073"/>
        </a:xfrm>
        <a:prstGeom prst="chevron">
          <a:avLst/>
        </a:prstGeom>
        <a:solidFill>
          <a:srgbClr val="45B4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Výzva Kyjovského Slovácka v pohybu, z.s.</a:t>
          </a:r>
          <a:endParaRPr lang="cs-CZ" sz="1800" kern="1200" dirty="0"/>
        </a:p>
      </dsp:txBody>
      <dsp:txXfrm>
        <a:off x="2838348" y="747778"/>
        <a:ext cx="1546610" cy="1031073"/>
      </dsp:txXfrm>
    </dsp:sp>
    <dsp:sp modelId="{2E4CCE9D-4FE1-4CED-A355-B7C462D720FE}">
      <dsp:nvSpPr>
        <dsp:cNvPr id="0" name=""/>
        <dsp:cNvSpPr/>
      </dsp:nvSpPr>
      <dsp:spPr>
        <a:xfrm>
          <a:off x="4642726" y="747778"/>
          <a:ext cx="2577683" cy="1031073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OPZ + Pravidla</a:t>
          </a:r>
          <a:endParaRPr lang="cs-CZ" sz="1800" kern="1200" dirty="0"/>
        </a:p>
      </dsp:txBody>
      <dsp:txXfrm>
        <a:off x="5158263" y="747778"/>
        <a:ext cx="1546610" cy="1031073"/>
      </dsp:txXfrm>
    </dsp:sp>
    <dsp:sp modelId="{D8469497-5EF4-482B-901E-5904A300B1C7}">
      <dsp:nvSpPr>
        <dsp:cNvPr id="0" name=""/>
        <dsp:cNvSpPr/>
      </dsp:nvSpPr>
      <dsp:spPr>
        <a:xfrm>
          <a:off x="6962641" y="747778"/>
          <a:ext cx="2577683" cy="1031073"/>
        </a:xfrm>
        <a:prstGeom prst="chevron">
          <a:avLst/>
        </a:prstGeom>
        <a:solidFill>
          <a:srgbClr val="43AF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Výzva OPZ+ </a:t>
          </a:r>
          <a:endParaRPr lang="cs-CZ" sz="1800" kern="1200" dirty="0"/>
        </a:p>
      </dsp:txBody>
      <dsp:txXfrm>
        <a:off x="7478178" y="747778"/>
        <a:ext cx="1546610" cy="1031073"/>
      </dsp:txXfrm>
    </dsp:sp>
    <dsp:sp modelId="{C685003A-6634-48D5-B3FF-0BEE2E7A20BC}">
      <dsp:nvSpPr>
        <dsp:cNvPr id="0" name=""/>
        <dsp:cNvSpPr/>
      </dsp:nvSpPr>
      <dsp:spPr>
        <a:xfrm>
          <a:off x="9282557" y="747778"/>
          <a:ext cx="2577683" cy="1031073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Podání žádosti – Kyjovské Slovácko v pohybu, z. s.</a:t>
          </a:r>
          <a:endParaRPr lang="cs-CZ" sz="1800" kern="1200" dirty="0"/>
        </a:p>
      </dsp:txBody>
      <dsp:txXfrm>
        <a:off x="9798094" y="747778"/>
        <a:ext cx="1546610" cy="1031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39F93-2054-457B-AF6D-45B3563E5683}">
      <dsp:nvSpPr>
        <dsp:cNvPr id="0" name=""/>
        <dsp:cNvSpPr/>
      </dsp:nvSpPr>
      <dsp:spPr>
        <a:xfrm>
          <a:off x="3441" y="889719"/>
          <a:ext cx="2914108" cy="145705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Projekt</a:t>
          </a:r>
          <a:endParaRPr lang="cs-CZ" sz="2800" kern="1200" dirty="0"/>
        </a:p>
      </dsp:txBody>
      <dsp:txXfrm>
        <a:off x="46117" y="932395"/>
        <a:ext cx="2828756" cy="1371702"/>
      </dsp:txXfrm>
    </dsp:sp>
    <dsp:sp modelId="{4B767FCB-EC3C-4F5B-AC6D-C93BE5BC1FA3}">
      <dsp:nvSpPr>
        <dsp:cNvPr id="0" name=""/>
        <dsp:cNvSpPr/>
      </dsp:nvSpPr>
      <dsp:spPr>
        <a:xfrm rot="19457599">
          <a:off x="2782624" y="1158826"/>
          <a:ext cx="1435494" cy="81035"/>
        </a:xfrm>
        <a:custGeom>
          <a:avLst/>
          <a:gdLst/>
          <a:ahLst/>
          <a:cxnLst/>
          <a:rect l="0" t="0" r="0" b="0"/>
          <a:pathLst>
            <a:path>
              <a:moveTo>
                <a:pt x="0" y="40517"/>
              </a:moveTo>
              <a:lnTo>
                <a:pt x="1435494" y="40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64484" y="1163456"/>
        <a:ext cx="71774" cy="71774"/>
      </dsp:txXfrm>
    </dsp:sp>
    <dsp:sp modelId="{69B9996E-0BF7-4218-BF5D-CAA347E4237F}">
      <dsp:nvSpPr>
        <dsp:cNvPr id="0" name=""/>
        <dsp:cNvSpPr/>
      </dsp:nvSpPr>
      <dsp:spPr>
        <a:xfrm>
          <a:off x="4083193" y="51913"/>
          <a:ext cx="2914108" cy="145705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Přímé náklady – </a:t>
          </a:r>
          <a:r>
            <a:rPr lang="cs-CZ" sz="2800" kern="1200" dirty="0" smtClean="0"/>
            <a:t>osobní náklady</a:t>
          </a:r>
          <a:endParaRPr lang="cs-CZ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60 </a:t>
          </a:r>
          <a:r>
            <a:rPr lang="cs-CZ" sz="2800" kern="1200" dirty="0" smtClean="0"/>
            <a:t>%</a:t>
          </a:r>
          <a:endParaRPr lang="cs-CZ" sz="2800" kern="1200" dirty="0"/>
        </a:p>
      </dsp:txBody>
      <dsp:txXfrm>
        <a:off x="4125869" y="94589"/>
        <a:ext cx="2828756" cy="1371702"/>
      </dsp:txXfrm>
    </dsp:sp>
    <dsp:sp modelId="{3EA5F9DF-588F-4FDF-A191-A457C7B61858}">
      <dsp:nvSpPr>
        <dsp:cNvPr id="0" name=""/>
        <dsp:cNvSpPr/>
      </dsp:nvSpPr>
      <dsp:spPr>
        <a:xfrm rot="2142401">
          <a:off x="2782624" y="1996632"/>
          <a:ext cx="1435494" cy="81035"/>
        </a:xfrm>
        <a:custGeom>
          <a:avLst/>
          <a:gdLst/>
          <a:ahLst/>
          <a:cxnLst/>
          <a:rect l="0" t="0" r="0" b="0"/>
          <a:pathLst>
            <a:path>
              <a:moveTo>
                <a:pt x="0" y="40517"/>
              </a:moveTo>
              <a:lnTo>
                <a:pt x="1435494" y="40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464484" y="2001262"/>
        <a:ext cx="71774" cy="71774"/>
      </dsp:txXfrm>
    </dsp:sp>
    <dsp:sp modelId="{D1B5ACF4-C4D2-495F-85C5-FEC8DE80402F}">
      <dsp:nvSpPr>
        <dsp:cNvPr id="0" name=""/>
        <dsp:cNvSpPr/>
      </dsp:nvSpPr>
      <dsp:spPr>
        <a:xfrm>
          <a:off x="4083193" y="1727526"/>
          <a:ext cx="2914108" cy="145705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Nepřímé náklady – </a:t>
          </a:r>
          <a:r>
            <a:rPr lang="cs-CZ" sz="2800" kern="1200" dirty="0" smtClean="0"/>
            <a:t>Paušální</a:t>
          </a:r>
          <a:endParaRPr lang="cs-CZ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40 </a:t>
          </a:r>
          <a:r>
            <a:rPr lang="cs-CZ" sz="2800" kern="1200" dirty="0" smtClean="0"/>
            <a:t>%</a:t>
          </a:r>
          <a:endParaRPr lang="cs-CZ" sz="2800" kern="1200" dirty="0"/>
        </a:p>
      </dsp:txBody>
      <dsp:txXfrm>
        <a:off x="4125869" y="1770202"/>
        <a:ext cx="2828756" cy="137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86E6B-FEBC-43C3-AC57-5D2708497A7F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8B2D1-F4A4-40E2-BF84-59043E4311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38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668F2-1F65-46B9-8AAD-804942A799EB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7175-3EA8-447F-A8D7-17FBF2AE66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20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Celkový počet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účastníků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(zaměstnanců, osob z cílových skupin apod.), kteří v rámci projektu získali jakoukoliv formu podpory, bez ohledu na počet poskytnutých podpor. </a:t>
            </a: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Každý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podpořený účastník se v rámci projektu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započítává pouze jednou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 ohledu na to, kolik podpor obdržel. Podpora je jakákoliv aktivita financovaná z rozpočtu projektu, ze které mají cílové skupiny prospěch, podpora může mít formu např. vzdělávacího kurzu, odborné konzultace, poradenství, apod.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účastníka je považována pouze osoba, která má z projektu přímý prospěch, účastní se činností realizovaných v rámci projektu pro cílové skupiny a rozsah jejího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zapojení do projektu překročí tzv. bagatelní podporu. 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Bagatelní podpora je stanovení limitu, který říká, že účastníkem z hlediska indikátorů, je pouze osoba, která: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získala v daném projektu podporu v rozsahu minimálně 40 hodin (bez ohledu na počet dílčích podpor, tj. počet dílčích zapojení do projektu) a zároveň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alespoň 20 hodin z podpory, kterou osoba v daném projektu získala, nemá charakter elektronického vzdělávání. Pro výpočet limitu bagatelní podpory se rozumí „hodinou“ hodina v délce 60 minut. 	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Celkový počet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které využijí podpořenou službu během trvání projektu (osoby z cílových skupin). Každá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 je uvedená pouze jednou,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 ohledu na to, kolik služeb využila. Osoby uvedené v tomto indikátoru nejsou účastníky, neboť jejich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účast v projektu nedosahuje bagatelní podpory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Bagatelní podpora je stanovení limitu, který říká, že účastníkem z hlediska indikátorů, je pouze osoba, která: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získala v daném projektu podporu v rozsahu minimálně 40 hodin (bez ohledu na počet dílčích podpor, tj. počet dílčích zapojení do projektu) a zároveň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alespoň 20 hodin z podpory, kterou osoba v daném projektu získala, nemá charakter elektronického vzdělávání. Pro výpočet limitu bagatelní podpory se rozumí „hodinou“ hodina v délce 60 minut. 	</a:t>
            </a:r>
          </a:p>
          <a:p>
            <a:endParaRPr lang="cs-CZ" dirty="0" smtClean="0"/>
          </a:p>
          <a:p>
            <a:r>
              <a:rPr lang="cs-CZ" dirty="0" smtClean="0"/>
              <a:t>"Kapacita" je maximální počet osob, které může podpořená služba v danou chvíli obsloužit. Toto číslo bývá omezeno velikostí personálu či fyzickým místem.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97175-3EA8-447F-A8D7-17FBF2AE666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6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3"/>
          </p:nvPr>
        </p:nvSpPr>
        <p:spPr>
          <a:xfrm>
            <a:off x="4033838" y="6356350"/>
            <a:ext cx="4114800" cy="36512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26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28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2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28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70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4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3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9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ABB2-CCFD-466F-878B-BA7A8CFC5BF1}" type="datetimeFigureOut">
              <a:rPr lang="cs-CZ" smtClean="0"/>
              <a:t>28.01.2022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BC9B-7730-439E-AFC1-9600EA67F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7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yjovske-slovacko.com/cs/kdo-jsme" TargetMode="External"/><Relationship Id="rId2" Type="http://schemas.openxmlformats.org/officeDocument/2006/relationships/hyperlink" Target="http://nsmascr.cz/o-nas/mistni-akcni-skupin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yjovske-slovacko.com/cs/aktivity-partnerskych-organizaci-v-opz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kolarik@kyjovske-slovacko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4377248"/>
            <a:ext cx="12192000" cy="2642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288" y="224528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 smtClean="0"/>
              <a:t>Seminář pro žadatele</a:t>
            </a:r>
            <a:endParaRPr lang="cs-CZ" sz="5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288" y="1803706"/>
            <a:ext cx="1036906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200" b="1" dirty="0"/>
              <a:t>Výzva - </a:t>
            </a:r>
            <a:r>
              <a:rPr lang="cs-CZ" sz="3200" b="1" dirty="0" smtClean="0"/>
              <a:t>Aktivity </a:t>
            </a:r>
            <a:r>
              <a:rPr lang="cs-CZ" sz="3200" b="1" dirty="0"/>
              <a:t>partnerských organizací v OPZ+ </a:t>
            </a:r>
            <a:endParaRPr lang="cs-CZ" dirty="0" smtClean="0"/>
          </a:p>
          <a:p>
            <a:endParaRPr lang="cs-CZ" dirty="0"/>
          </a:p>
          <a:p>
            <a:r>
              <a:rPr lang="cs-CZ" sz="2000" b="1" dirty="0"/>
              <a:t> Výběr partnerských organizací pro projekt Kyjovského Slovácka v pohybu, z.s. do OPZ+. </a:t>
            </a:r>
            <a:r>
              <a:rPr lang="cs-CZ" dirty="0"/>
              <a:t>	</a:t>
            </a:r>
          </a:p>
          <a:p>
            <a:r>
              <a:rPr lang="cs-CZ" sz="3200" b="1" dirty="0"/>
              <a:t>	</a:t>
            </a:r>
          </a:p>
          <a:p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552460" y="6024312"/>
            <a:ext cx="248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31</a:t>
            </a:r>
            <a:r>
              <a:rPr lang="cs-CZ" sz="3200" dirty="0" smtClean="0"/>
              <a:t>. 1. 2022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1" y="4442589"/>
            <a:ext cx="4773084" cy="2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Základní údaje: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885" y="1325563"/>
            <a:ext cx="11682662" cy="543618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Míra podpory: </a:t>
            </a:r>
            <a:r>
              <a:rPr lang="cs-CZ" b="1" dirty="0" smtClean="0"/>
              <a:t>	=&gt; </a:t>
            </a:r>
            <a:r>
              <a:rPr lang="cs-CZ" dirty="0" smtClean="0"/>
              <a:t>100% dotace</a:t>
            </a:r>
          </a:p>
          <a:p>
            <a:endParaRPr lang="cs-CZ" dirty="0"/>
          </a:p>
          <a:p>
            <a:pPr>
              <a:spcAft>
                <a:spcPts val="600"/>
              </a:spcAft>
            </a:pPr>
            <a:r>
              <a:rPr lang="cs-CZ" b="1" dirty="0"/>
              <a:t>Maximální a minimální výše celkových způsobilých výdajů projektu </a:t>
            </a:r>
            <a:endParaRPr lang="cs-CZ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Maximální </a:t>
            </a:r>
            <a:r>
              <a:rPr lang="cs-CZ" dirty="0"/>
              <a:t>výše celkových způsobilých výdajů projektu je rozdělena na 2 období odpovídající datu realizace aktivit partnerských organizací.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/>
              <a:t>V 1. období realizace: </a:t>
            </a:r>
            <a:r>
              <a:rPr lang="cs-CZ" sz="2600" dirty="0">
                <a:solidFill>
                  <a:srgbClr val="FF0000"/>
                </a:solidFill>
              </a:rPr>
              <a:t>1. 1. 2023 – 31. 12. 2</a:t>
            </a:r>
            <a:r>
              <a:rPr lang="cs-CZ" sz="2600" dirty="0"/>
              <a:t>025 je maximální výše celkových způsobilých výdajů projektu </a:t>
            </a:r>
            <a:r>
              <a:rPr lang="cs-CZ" sz="2600" dirty="0">
                <a:solidFill>
                  <a:srgbClr val="FF0000"/>
                </a:solidFill>
              </a:rPr>
              <a:t>1 200 000 Kč. </a:t>
            </a:r>
            <a:endParaRPr lang="cs-CZ" sz="26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600" dirty="0" smtClean="0"/>
              <a:t>Ve </a:t>
            </a:r>
            <a:r>
              <a:rPr lang="cs-CZ" sz="2600" dirty="0"/>
              <a:t>2. období realizace: </a:t>
            </a:r>
            <a:r>
              <a:rPr lang="cs-CZ" sz="2600" dirty="0">
                <a:solidFill>
                  <a:srgbClr val="FF0000"/>
                </a:solidFill>
              </a:rPr>
              <a:t>1. 1. 2026 – 31. 12. 2027 </a:t>
            </a:r>
            <a:r>
              <a:rPr lang="cs-CZ" sz="2600" dirty="0"/>
              <a:t>je maximální výše celkových způsobilých výdajů projektu </a:t>
            </a:r>
            <a:r>
              <a:rPr lang="cs-CZ" sz="2600" dirty="0">
                <a:solidFill>
                  <a:srgbClr val="FF0000"/>
                </a:solidFill>
              </a:rPr>
              <a:t>800 000 Kč. </a:t>
            </a:r>
            <a:endParaRPr lang="cs-CZ" sz="2600" dirty="0">
              <a:solidFill>
                <a:srgbClr val="FF0000"/>
              </a:solidFill>
            </a:endParaRPr>
          </a:p>
          <a:p>
            <a:pPr marL="8413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800" dirty="0"/>
              <a:t>Výdaje </a:t>
            </a:r>
            <a:r>
              <a:rPr lang="cs-CZ" sz="2800" dirty="0"/>
              <a:t>je třeba plánovat vždy ke konkrétnímu období a nesmí překročit maximální výši pro dané období.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Minimální výše celkových způsobilých výdajů projektu je 400 000 Kč.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Způsob podání </a:t>
            </a:r>
            <a:r>
              <a:rPr lang="cs-CZ" b="1" dirty="0" smtClean="0"/>
              <a:t>Žádosti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36399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 </a:t>
            </a:r>
            <a:r>
              <a:rPr lang="cs-CZ" dirty="0"/>
              <a:t>Žádost o podporu se zpracovává </a:t>
            </a:r>
            <a:r>
              <a:rPr lang="cs-CZ" dirty="0">
                <a:solidFill>
                  <a:srgbClr val="FF0000"/>
                </a:solidFill>
              </a:rPr>
              <a:t>v elektronickém formuláři</a:t>
            </a:r>
            <a:r>
              <a:rPr lang="cs-CZ" dirty="0"/>
              <a:t>, který je přílohou této výzvy. Elektronický formulář žádosti o podporu naleznete na adrese https://www.kyjovske-slovacko.com/</a:t>
            </a:r>
            <a:r>
              <a:rPr lang="cs-CZ" dirty="0" err="1"/>
              <a:t>cs</a:t>
            </a:r>
            <a:r>
              <a:rPr lang="cs-CZ" dirty="0"/>
              <a:t>/aktivity-</a:t>
            </a:r>
            <a:r>
              <a:rPr lang="cs-CZ" dirty="0" err="1"/>
              <a:t>partnerskych</a:t>
            </a:r>
            <a:r>
              <a:rPr lang="cs-CZ" dirty="0"/>
              <a:t>-organizaci-v-</a:t>
            </a:r>
            <a:r>
              <a:rPr lang="cs-CZ" dirty="0" err="1"/>
              <a:t>opz</a:t>
            </a:r>
            <a:r>
              <a:rPr lang="cs-CZ" dirty="0"/>
              <a:t>. </a:t>
            </a:r>
          </a:p>
          <a:p>
            <a:r>
              <a:rPr lang="cs-CZ" dirty="0"/>
              <a:t>Žádost o podporu zpracovávejte v českém jazyce. Žádost doporučujeme </a:t>
            </a:r>
            <a:r>
              <a:rPr lang="cs-CZ" dirty="0">
                <a:solidFill>
                  <a:srgbClr val="FF0000"/>
                </a:solidFill>
              </a:rPr>
              <a:t>zpracovávat v programu Microsoft Excel</a:t>
            </a:r>
            <a:r>
              <a:rPr lang="cs-CZ" dirty="0"/>
              <a:t> od verze 2016 a výše. Při zpracování v jiných programech se mohou vyskytovat problémy. Součástí žádosti je návod pro vyplnění, který Vás podrobně provede všemi částmi žádosti. </a:t>
            </a:r>
          </a:p>
          <a:p>
            <a:r>
              <a:rPr lang="cs-CZ" dirty="0"/>
              <a:t>Pro podání Žádosti </a:t>
            </a:r>
            <a:r>
              <a:rPr lang="cs-CZ" dirty="0">
                <a:solidFill>
                  <a:srgbClr val="FF0000"/>
                </a:solidFill>
              </a:rPr>
              <a:t>zašlete Žádost </a:t>
            </a:r>
            <a:r>
              <a:rPr lang="cs-CZ" dirty="0" smtClean="0">
                <a:solidFill>
                  <a:srgbClr val="FF0000"/>
                </a:solidFill>
              </a:rPr>
              <a:t>v </a:t>
            </a:r>
            <a:r>
              <a:rPr lang="cs-CZ" dirty="0">
                <a:solidFill>
                  <a:srgbClr val="FF0000"/>
                </a:solidFill>
              </a:rPr>
              <a:t>el. podobě </a:t>
            </a:r>
            <a:r>
              <a:rPr lang="cs-CZ" dirty="0"/>
              <a:t>do data ukončení příjmu žádostí na e-mail: tomaskolarik@kyjovske-slovacko.com a do kopie přidejte e-mail: hanahornakova@kyjovske-slovacko.com. </a:t>
            </a:r>
            <a:r>
              <a:rPr lang="cs-CZ" dirty="0">
                <a:solidFill>
                  <a:srgbClr val="FF0000"/>
                </a:solidFill>
              </a:rPr>
              <a:t>Žádost ani přílohy není třeba podepisovat, mohou být zaslány v editovatelné podobě programu Microsoft Excel. </a:t>
            </a:r>
          </a:p>
          <a:p>
            <a:r>
              <a:rPr lang="cs-CZ" dirty="0"/>
              <a:t>V případě zaslání jednoho projektu vícekrát, bude za finální verzi žádosti považována verze žádosti, zaslána blíže k datu ukončení příjmu žádostí.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7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750" y="69851"/>
            <a:ext cx="10515600" cy="109188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žadatelé: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326" y="1362666"/>
            <a:ext cx="11333747" cy="530282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dirty="0"/>
              <a:t>Obecně může být oprávněným žadatelem pouze: </a:t>
            </a:r>
          </a:p>
          <a:p>
            <a:pPr lvl="1"/>
            <a:r>
              <a:rPr lang="cs-CZ" dirty="0" smtClean="0"/>
              <a:t>osoba </a:t>
            </a:r>
            <a:r>
              <a:rPr lang="cs-CZ" dirty="0"/>
              <a:t>(právnická nebo fyzická), která je registrovaným subjektem v ČR, tj. osoba, která má vlastní identifikační číslo (tzv. </a:t>
            </a:r>
            <a:r>
              <a:rPr lang="cs-CZ" dirty="0">
                <a:solidFill>
                  <a:srgbClr val="FF0000"/>
                </a:solidFill>
              </a:rPr>
              <a:t>IČO</a:t>
            </a:r>
            <a:r>
              <a:rPr lang="cs-CZ" dirty="0"/>
              <a:t> někdy také IČ); </a:t>
            </a:r>
          </a:p>
          <a:p>
            <a:pPr lvl="1"/>
            <a:r>
              <a:rPr lang="cs-CZ" dirty="0" smtClean="0"/>
              <a:t>registrovaný </a:t>
            </a:r>
            <a:r>
              <a:rPr lang="cs-CZ" dirty="0"/>
              <a:t>subjekt, který </a:t>
            </a:r>
            <a:r>
              <a:rPr lang="cs-CZ" dirty="0">
                <a:solidFill>
                  <a:srgbClr val="FF0000"/>
                </a:solidFill>
              </a:rPr>
              <a:t>k 1. 1. 2023, se bude schopen prokázat minimálně tříletou historií</a:t>
            </a:r>
            <a:r>
              <a:rPr lang="cs-CZ" dirty="0"/>
              <a:t>, ve výjimečných a náležitě odůvodněných případech je možné připustit i subjekt s kratší historií (podmínkou je řádné odůvodnění nezbytnosti takového partnera pro realizaci projektu)1 </a:t>
            </a:r>
          </a:p>
          <a:p>
            <a:pPr lvl="1"/>
            <a:r>
              <a:rPr lang="cs-CZ" dirty="0" smtClean="0"/>
              <a:t>registrovaný </a:t>
            </a:r>
            <a:r>
              <a:rPr lang="cs-CZ" dirty="0"/>
              <a:t>subjekt musí být prokazatelně </a:t>
            </a:r>
            <a:r>
              <a:rPr lang="cs-CZ" dirty="0">
                <a:solidFill>
                  <a:srgbClr val="FF0000"/>
                </a:solidFill>
              </a:rPr>
              <a:t>aktivní na území MAS</a:t>
            </a:r>
            <a:r>
              <a:rPr lang="cs-CZ" dirty="0"/>
              <a:t>. Území MAS je vymezeno katastrálními hranicemi obcí v působnosti MAS viz https://www.kyjovske-slovacko.com/cs/mapy-uzemi </a:t>
            </a:r>
          </a:p>
          <a:p>
            <a:pPr lvl="1"/>
            <a:r>
              <a:rPr lang="cs-CZ" dirty="0" smtClean="0"/>
              <a:t>osoba</a:t>
            </a:r>
            <a:r>
              <a:rPr lang="cs-CZ" dirty="0"/>
              <a:t>, která nepatří mezi subjekty, které se nemohou výzvy účastnit z důvodů insolvence, pokut, dluhu aj. dle následujícího odstavce. </a:t>
            </a:r>
          </a:p>
          <a:p>
            <a:endParaRPr lang="cs-CZ" sz="1800" dirty="0" smtClean="0"/>
          </a:p>
          <a:p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460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750" y="69851"/>
            <a:ext cx="10515600" cy="109188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Oprávnění žadatelé: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326" y="1362666"/>
            <a:ext cx="11333747" cy="5302829"/>
          </a:xfrm>
        </p:spPr>
        <p:txBody>
          <a:bodyPr>
            <a:noAutofit/>
          </a:bodyPr>
          <a:lstStyle/>
          <a:p>
            <a:r>
              <a:rPr lang="cs-CZ" dirty="0"/>
              <a:t>Obce</a:t>
            </a:r>
            <a:r>
              <a:rPr lang="cs-CZ" dirty="0" smtClean="0"/>
              <a:t>;</a:t>
            </a:r>
          </a:p>
          <a:p>
            <a:r>
              <a:rPr lang="cs-CZ" dirty="0" smtClean="0"/>
              <a:t> </a:t>
            </a:r>
            <a:r>
              <a:rPr lang="cs-CZ" dirty="0"/>
              <a:t>Příspěvkové organizace obcí; </a:t>
            </a:r>
            <a:endParaRPr lang="cs-CZ" dirty="0" smtClean="0"/>
          </a:p>
          <a:p>
            <a:r>
              <a:rPr lang="cs-CZ" dirty="0" smtClean="0"/>
              <a:t>Dobrovolné </a:t>
            </a:r>
            <a:r>
              <a:rPr lang="cs-CZ" dirty="0"/>
              <a:t>svazky obcí; </a:t>
            </a:r>
            <a:endParaRPr lang="cs-CZ" dirty="0" smtClean="0"/>
          </a:p>
          <a:p>
            <a:r>
              <a:rPr lang="cs-CZ" dirty="0" smtClean="0"/>
              <a:t>Nestátní </a:t>
            </a:r>
            <a:r>
              <a:rPr lang="cs-CZ" dirty="0"/>
              <a:t>neziskové organizace; </a:t>
            </a:r>
            <a:endParaRPr lang="cs-CZ" dirty="0" smtClean="0"/>
          </a:p>
          <a:p>
            <a:r>
              <a:rPr lang="cs-CZ" dirty="0" smtClean="0"/>
              <a:t>Poskytovatelé </a:t>
            </a:r>
            <a:r>
              <a:rPr lang="cs-CZ" dirty="0"/>
              <a:t>sociálních služeb.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Jeden </a:t>
            </a:r>
            <a:r>
              <a:rPr lang="cs-CZ" dirty="0"/>
              <a:t>žadatel může podat více projektů. Jeden projekt může být zaměřen na více podporovaných aktivit. </a:t>
            </a:r>
            <a:endParaRPr lang="cs-CZ" sz="1800" dirty="0" smtClean="0"/>
          </a:p>
          <a:p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3682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Území realizace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Území Kyjovského Slovácka v pohybu, </a:t>
            </a:r>
            <a:r>
              <a:rPr lang="cs-CZ" dirty="0" smtClean="0"/>
              <a:t>z.s.</a:t>
            </a:r>
            <a:endParaRPr lang="cs-CZ" dirty="0" smtClean="0"/>
          </a:p>
          <a:p>
            <a:r>
              <a:rPr lang="cs-CZ" dirty="0" smtClean="0"/>
              <a:t>Výdaje spojené s realizací projektu za hranicí území MAS jsou vždy nezpůsobilé.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00" y="3078387"/>
            <a:ext cx="5349499" cy="34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947" y="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Cílové skupiny: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4852" y="1325563"/>
            <a:ext cx="11722769" cy="518352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/>
              <a:t>děti </a:t>
            </a:r>
            <a:r>
              <a:rPr lang="cs-CZ" sz="2400" dirty="0"/>
              <a:t>a dospívající 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rodiny </a:t>
            </a:r>
            <a:r>
              <a:rPr lang="cs-CZ" sz="2400" dirty="0"/>
              <a:t>s dětmi 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dospělí </a:t>
            </a:r>
            <a:r>
              <a:rPr lang="cs-CZ" sz="2400" dirty="0"/>
              <a:t>se zdravotním či sociálním znevýhodněním 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osoby </a:t>
            </a:r>
            <a:r>
              <a:rPr lang="cs-CZ" sz="2400" dirty="0"/>
              <a:t>v postproduktivním věku a senioři 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pečující </a:t>
            </a:r>
            <a:r>
              <a:rPr lang="cs-CZ" sz="2400" dirty="0"/>
              <a:t>osoby </a:t>
            </a:r>
          </a:p>
          <a:p>
            <a:pPr>
              <a:spcAft>
                <a:spcPts val="600"/>
              </a:spcAft>
            </a:pPr>
            <a:r>
              <a:rPr lang="pl-PL" sz="2400" dirty="0" smtClean="0"/>
              <a:t>osoby </a:t>
            </a:r>
            <a:r>
              <a:rPr lang="pl-PL" sz="2400" dirty="0"/>
              <a:t>s vysokou mírou chudoby nebo zadlužení 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osoby </a:t>
            </a:r>
            <a:r>
              <a:rPr lang="cs-CZ" sz="2400" dirty="0"/>
              <a:t>s nízkou sociální úrovní a s vysokou mírou izolace </a:t>
            </a:r>
          </a:p>
          <a:p>
            <a:pPr>
              <a:spcAft>
                <a:spcPts val="600"/>
              </a:spcAft>
            </a:pPr>
            <a:r>
              <a:rPr lang="cs-CZ" sz="2400" dirty="0" err="1" smtClean="0"/>
              <a:t>nízkokvalifikované</a:t>
            </a:r>
            <a:r>
              <a:rPr lang="cs-CZ" sz="2400" dirty="0" smtClean="0"/>
              <a:t> </a:t>
            </a:r>
            <a:r>
              <a:rPr lang="cs-CZ" sz="2400" dirty="0"/>
              <a:t>osoby a osoby obtížně (hůře) uplatnitelné na trhu práce 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odborní </a:t>
            </a:r>
            <a:r>
              <a:rPr lang="cs-CZ" sz="2400" dirty="0"/>
              <a:t>pracovníci místních NNO, obcí, dobrovolných spolků, zaměstnavatelů a podnikatelů </a:t>
            </a:r>
          </a:p>
          <a:p>
            <a:pPr>
              <a:spcAft>
                <a:spcPts val="600"/>
              </a:spcAft>
            </a:pPr>
            <a:r>
              <a:rPr lang="cs-CZ" sz="2400" dirty="0" smtClean="0"/>
              <a:t>participující </a:t>
            </a:r>
            <a:r>
              <a:rPr lang="cs-CZ" sz="2400" dirty="0"/>
              <a:t>členové komunity </a:t>
            </a:r>
          </a:p>
        </p:txBody>
      </p:sp>
    </p:spTree>
    <p:extLst>
      <p:ext uri="{BB962C8B-B14F-4D97-AF65-F5344CB8AC3E}">
        <p14:creationId xmlns:p14="http://schemas.microsoft.com/office/powerpoint/2010/main" val="35530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u="sng" dirty="0" smtClean="0"/>
              <a:t>Obecné informace/požadavky</a:t>
            </a:r>
            <a:r>
              <a:rPr lang="cs-CZ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konkrétní podpora cílové skupině (</a:t>
            </a:r>
            <a:r>
              <a:rPr lang="cs-CZ" dirty="0"/>
              <a:t>nikoli na anonymní klienty, které teprve po zahájení realizace příjemce vyhledává a oslovuje k účasti v projektu)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realizace aktivit v přirozeném prostřed</a:t>
            </a:r>
            <a:r>
              <a:rPr lang="cs-CZ" dirty="0" smtClean="0"/>
              <a:t>í cílové skupiny s přímým dopadem na cílovou skupinu (přímá práce s cílovou skupinou v místě kde žijí)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/>
              <a:t> Projekty mají postihnout specifickou problematiku v širším území celé MAS.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/>
              <a:t>aktivity lze </a:t>
            </a:r>
            <a:r>
              <a:rPr lang="cs-CZ" dirty="0" smtClean="0"/>
              <a:t>mezi </a:t>
            </a:r>
            <a:r>
              <a:rPr lang="cs-CZ" dirty="0"/>
              <a:t>sebou navzájem kombinovat 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8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Nepodporované </a:t>
            </a:r>
            <a:r>
              <a:rPr lang="cs-CZ" b="1" dirty="0" smtClean="0"/>
              <a:t>aktivity: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3933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b="1" dirty="0"/>
              <a:t>Nebudou podporovány: 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 smtClean="0"/>
              <a:t>sociální </a:t>
            </a:r>
            <a:r>
              <a:rPr lang="cs-CZ" dirty="0"/>
              <a:t>služby v rozsahu základních činností podle zákona č. 108/2006 Sb., o sociálních službách,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nástroje </a:t>
            </a:r>
            <a:r>
              <a:rPr lang="cs-CZ" dirty="0"/>
              <a:t>aktivní politiky zaměstnanosti podle zákona č. 435/2004 Sb., o zaměstnanosti,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sociální </a:t>
            </a:r>
            <a:r>
              <a:rPr lang="cs-CZ" dirty="0"/>
              <a:t>podniky ve smyslu připravovaného zákona o sociálním podnikání a ve smyslu podmínek v hlavních výzvách,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dětské </a:t>
            </a:r>
            <a:r>
              <a:rPr lang="cs-CZ" dirty="0"/>
              <a:t>skupiny podle zákona č. 247/2014 Sb., o poskytování služby péče o děti v dětské skupině za účelem zapojení rodičů do pracovního procesu,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příměstské </a:t>
            </a:r>
            <a:r>
              <a:rPr lang="cs-CZ" dirty="0"/>
              <a:t>tábory realizované za účelem slaďování rodinného a pracovního života v režimu aktivit současné 1.2 OPZ.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4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905" y="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Podporované aktivity: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88532"/>
              </p:ext>
            </p:extLst>
          </p:nvPr>
        </p:nvGraphicFramePr>
        <p:xfrm>
          <a:off x="541421" y="1191126"/>
          <a:ext cx="11261558" cy="5113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1558">
                  <a:extLst>
                    <a:ext uri="{9D8B030D-6E8A-4147-A177-3AD203B41FA5}">
                      <a16:colId xmlns:a16="http://schemas.microsoft.com/office/drawing/2014/main" val="3094942640"/>
                    </a:ext>
                  </a:extLst>
                </a:gridCol>
              </a:tblGrid>
              <a:tr h="1122722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u="none" strike="noStrike">
                          <a:effectLst/>
                        </a:rPr>
                        <a:t>1.1 Aktivizace a participace cílových skupin a jejich zapojování do života v obci/komunitě. Komunitní sociální práce včetně vzniku, fungování a rozvoje komunitních center.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5815628"/>
                  </a:ext>
                </a:extLst>
              </a:tr>
              <a:tr h="1002209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1.2 Podpora sociální práce na území MAS s důrazem na posílení kompetencí obcí v přístupu k cílové skupině.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2065175"/>
                  </a:ext>
                </a:extLst>
              </a:tr>
              <a:tr h="1351294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1.3 Aktivity podporující rozvoj a posilování prvků svépomoci, vzájemné pomoci, sousedské výpomoci, sdílení a výměny zkušeností, podpora dobrovolnictví a mezigenerační výměny a výpomoci.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7992540"/>
                  </a:ext>
                </a:extLst>
              </a:tr>
              <a:tr h="751061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1.4 Podpora sdílené a neformální péče, včetně paliativní a domácí hospicové péče a zajištění její dostupnosti.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7625910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1.5 Zaměstnaností programy s cílem přispět ke snížení lokální nezaměstnanosti.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0223230"/>
                  </a:ext>
                </a:extLst>
              </a:tr>
              <a:tr h="379401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1.6 Posilování rodinných vazeb s cílem podpořit soudržnost a funkčnost rodiny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103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0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527" y="469232"/>
            <a:ext cx="11125200" cy="132556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1.1 Aktivizace a participace cílových skupin a jejich zapojování do života v obci/komunitě. Komunitní sociální práce včetně vzniku, fungování a rozvoje komunitních center.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4795"/>
            <a:ext cx="10700084" cy="44977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dirty="0"/>
              <a:t>Programy směřující k </a:t>
            </a:r>
            <a:r>
              <a:rPr lang="cs-CZ" b="1" dirty="0"/>
              <a:t>aktivizaci a participaci </a:t>
            </a:r>
            <a:r>
              <a:rPr lang="cs-CZ" dirty="0"/>
              <a:t>cílových skupin a zvyšující jejich </a:t>
            </a:r>
            <a:r>
              <a:rPr lang="cs-CZ" b="1" dirty="0"/>
              <a:t>zapojování se </a:t>
            </a:r>
            <a:r>
              <a:rPr lang="cs-CZ" dirty="0"/>
              <a:t>do života v obci/ komunitě – posilování sebedůvěry členů komunity a jejich schopností, ochoty a motivace podílet se aktivně na správě místa, kde žijí, vytváření podmínek pro aktivní participaci lidí na věcech veřejných, pro zplnomocňování, sdílení zodpovědnosti a zapojování do plánování změn, do rozhodování a do přímé realizace opatření na úrovni sousedství, dané lokality, obce, města, mikroregionu dle individuálních schopností</a:t>
            </a:r>
            <a:r>
              <a:rPr lang="cs-CZ" dirty="0" smtClean="0"/>
              <a:t>;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cs-CZ" dirty="0"/>
              <a:t>podpora </a:t>
            </a:r>
            <a:r>
              <a:rPr lang="cs-CZ" b="1" dirty="0"/>
              <a:t>komunitní (sociální) </a:t>
            </a:r>
            <a:r>
              <a:rPr lang="cs-CZ" b="1" dirty="0" smtClean="0"/>
              <a:t>práce </a:t>
            </a:r>
            <a:r>
              <a:rPr lang="cs-CZ" b="1" dirty="0"/>
              <a:t>včetně vzniku, fungování a rozvoje komunitních </a:t>
            </a:r>
            <a:r>
              <a:rPr lang="cs-CZ" b="1" dirty="0" smtClean="0"/>
              <a:t>center </a:t>
            </a:r>
            <a:r>
              <a:rPr lang="cs-CZ" dirty="0"/>
              <a:t>jako neutrálního a otevřeného prostoru, který umožňuje lidem scházet se, společně vytvářet aktivity a řešit sdílené problémy (členové komunity se aktivně účastní na všech procesech v rámci KC včetně jeho řízení a zajištění běžného provozu) – je kladen důraz na </a:t>
            </a:r>
            <a:r>
              <a:rPr lang="cs-CZ" b="1" dirty="0"/>
              <a:t>práci celého společenství, </a:t>
            </a:r>
            <a:r>
              <a:rPr lang="cs-CZ" dirty="0"/>
              <a:t>na kterém se podílejí všichni relevantní aktéři z komunity všech věkových kategorií včetně seniorů a dětí za podpory komunitního (sociálního) </a:t>
            </a:r>
            <a:r>
              <a:rPr lang="cs-CZ" dirty="0" smtClean="0"/>
              <a:t>pracovníka, </a:t>
            </a:r>
            <a:r>
              <a:rPr lang="cs-CZ" dirty="0"/>
              <a:t>který k tomuto účelu může využívat širokou škálu metod (motivování, zvyšování sebedůvěry, podpora vzájemné spolupráce či </a:t>
            </a:r>
            <a:r>
              <a:rPr lang="cs-CZ" dirty="0" err="1"/>
              <a:t>samoorganizování</a:t>
            </a:r>
            <a:r>
              <a:rPr lang="cs-CZ" dirty="0"/>
              <a:t> členů komunity a jejich zapojování do komunitního plánování rozvoje lokality či do iniciace příslušných legislativních změn)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4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/>
              <a:t>Program semináře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Zahájení </a:t>
            </a:r>
            <a:endParaRPr lang="cs-CZ" dirty="0"/>
          </a:p>
          <a:p>
            <a:r>
              <a:rPr lang="cs-CZ" dirty="0" smtClean="0"/>
              <a:t>Představení </a:t>
            </a:r>
            <a:r>
              <a:rPr lang="cs-CZ" dirty="0"/>
              <a:t>MAS Kyjovské Slovácko v pohybu, z.s. </a:t>
            </a:r>
          </a:p>
          <a:p>
            <a:r>
              <a:rPr lang="cs-CZ" dirty="0" smtClean="0"/>
              <a:t>Zaměření </a:t>
            </a:r>
            <a:r>
              <a:rPr lang="cs-CZ" dirty="0"/>
              <a:t>výzvy - parametry výzvy, podporované aktivity, způsobilé výdaje, </a:t>
            </a:r>
            <a:endParaRPr lang="cs-CZ" dirty="0" smtClean="0"/>
          </a:p>
          <a:p>
            <a:r>
              <a:rPr lang="cs-CZ" dirty="0" smtClean="0"/>
              <a:t>Podání </a:t>
            </a:r>
            <a:r>
              <a:rPr lang="cs-CZ" dirty="0"/>
              <a:t>žádosti o </a:t>
            </a:r>
            <a:r>
              <a:rPr lang="cs-CZ" dirty="0" smtClean="0"/>
              <a:t>dotaci</a:t>
            </a:r>
            <a:endParaRPr lang="cs-CZ" dirty="0"/>
          </a:p>
          <a:p>
            <a:r>
              <a:rPr lang="cs-CZ" dirty="0" smtClean="0"/>
              <a:t>Způsob </a:t>
            </a:r>
            <a:r>
              <a:rPr lang="cs-CZ" dirty="0"/>
              <a:t>hodnocení a výběru projektů </a:t>
            </a:r>
          </a:p>
          <a:p>
            <a:r>
              <a:rPr lang="cs-CZ" dirty="0" smtClean="0"/>
              <a:t>Dotazy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87667"/>
            <a:ext cx="5885675" cy="9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0588"/>
            <a:ext cx="10515600" cy="838033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</a:rPr>
              <a:t>1.1 – příklady: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98620"/>
            <a:ext cx="10515600" cy="5678905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cs-CZ" sz="2000" b="1" dirty="0" smtClean="0"/>
              <a:t>kulturní</a:t>
            </a:r>
            <a:r>
              <a:rPr lang="cs-CZ" sz="2000" b="1" dirty="0"/>
              <a:t>/ multikulturní aktivity </a:t>
            </a:r>
            <a:r>
              <a:rPr lang="cs-CZ" sz="2000" dirty="0"/>
              <a:t>realizované „samosprávně“, tj. </a:t>
            </a:r>
            <a:r>
              <a:rPr lang="cs-CZ" sz="2000" dirty="0" err="1"/>
              <a:t>sebeorganizované</a:t>
            </a:r>
            <a:r>
              <a:rPr lang="cs-CZ" sz="2000" dirty="0"/>
              <a:t> členy komunity (</a:t>
            </a:r>
            <a:r>
              <a:rPr lang="cs-CZ" sz="2000" dirty="0">
                <a:solidFill>
                  <a:srgbClr val="FF0000"/>
                </a:solidFill>
              </a:rPr>
              <a:t>divadelní představení či výstava fotografií místní mládeže na určitá témata, filmové kluby, </a:t>
            </a:r>
            <a:r>
              <a:rPr lang="cs-CZ" sz="2000" dirty="0"/>
              <a:t>specifická podpora členů komunity z pohledu kulturní identity, sebevědomí a překonávání traumat různého charakteru apod.) </a:t>
            </a:r>
          </a:p>
          <a:p>
            <a:pPr algn="just">
              <a:spcAft>
                <a:spcPts val="1200"/>
              </a:spcAft>
            </a:pPr>
            <a:r>
              <a:rPr lang="cs-CZ" sz="2000" b="1" dirty="0"/>
              <a:t>výchovně/ vzdělávací a edukační aktivity </a:t>
            </a:r>
            <a:r>
              <a:rPr lang="cs-CZ" sz="2000" dirty="0"/>
              <a:t>pro cílové skupiny a pro laickou i </a:t>
            </a:r>
            <a:r>
              <a:rPr lang="cs-CZ" sz="2000" dirty="0" smtClean="0"/>
              <a:t>odbornou </a:t>
            </a:r>
            <a:r>
              <a:rPr lang="cs-CZ" sz="2000" dirty="0"/>
              <a:t>veřejnost s cílem posilovat vzdělávání v informační společnosti a přispívat k rozvíjení schopnosti dobře se orientovat v rychle měnícím se světě (</a:t>
            </a:r>
            <a:r>
              <a:rPr lang="cs-CZ" sz="2000" dirty="0">
                <a:solidFill>
                  <a:srgbClr val="FF0000"/>
                </a:solidFill>
              </a:rPr>
              <a:t>komunitní knihovny, doučování, motivační semináře pro mládež zaměřené na budoucí uplatnění na trhu práce</a:t>
            </a:r>
            <a:r>
              <a:rPr lang="cs-CZ" sz="2000" dirty="0"/>
              <a:t>, výchova k občanství, podpora zvyšování dovedností pracovat s místní komunitou, </a:t>
            </a:r>
            <a:r>
              <a:rPr lang="cs-CZ" sz="2000" dirty="0">
                <a:solidFill>
                  <a:srgbClr val="FF0000"/>
                </a:solidFill>
              </a:rPr>
              <a:t>přednášky a besedy s odborníky s cílem informovat o možnostech, diskutovat o účinných vylepšeních či místních inovacích, podvečerní kluby, </a:t>
            </a:r>
            <a:r>
              <a:rPr lang="cs-CZ" sz="2000" dirty="0" err="1">
                <a:solidFill>
                  <a:srgbClr val="FF0000"/>
                </a:solidFill>
              </a:rPr>
              <a:t>sdílecí</a:t>
            </a:r>
            <a:r>
              <a:rPr lang="cs-CZ" sz="2000" dirty="0">
                <a:solidFill>
                  <a:srgbClr val="FF0000"/>
                </a:solidFill>
              </a:rPr>
              <a:t> kruhy, promítání filmů, točení dokumentů </a:t>
            </a:r>
            <a:r>
              <a:rPr lang="cs-CZ" sz="2000" dirty="0"/>
              <a:t>apod</a:t>
            </a:r>
            <a:r>
              <a:rPr lang="cs-CZ" sz="2000" dirty="0" smtClean="0"/>
              <a:t>.)</a:t>
            </a:r>
            <a:endParaRPr lang="cs-CZ" dirty="0"/>
          </a:p>
          <a:p>
            <a:pPr algn="just">
              <a:spcAft>
                <a:spcPts val="1200"/>
              </a:spcAft>
            </a:pPr>
            <a:r>
              <a:rPr lang="cs-CZ" sz="2100" dirty="0"/>
              <a:t>aktivity neformálních skupin veřejnosti a občanských iniciativ vzniklých na základě </a:t>
            </a:r>
            <a:r>
              <a:rPr lang="cs-CZ" sz="2100" b="1" dirty="0"/>
              <a:t>zplnomocňujících metod práce </a:t>
            </a:r>
            <a:r>
              <a:rPr lang="cs-CZ" sz="2100" dirty="0"/>
              <a:t>směřujících k řešení místních problémů (</a:t>
            </a:r>
            <a:r>
              <a:rPr lang="cs-CZ" sz="2100" dirty="0">
                <a:solidFill>
                  <a:srgbClr val="FF0000"/>
                </a:solidFill>
              </a:rPr>
              <a:t>rada starších či dospívajících přináší zastupitelstvu náměty na zlepšení kvality života v obci</a:t>
            </a:r>
            <a:r>
              <a:rPr lang="cs-CZ" sz="2100" dirty="0"/>
              <a:t>, občansky vedené procesy a projekty, rozvoj zájmových skupin a sítí v sousedstvích přinášející pomoc místním občanům v řešení potřeb a problémů ovlivňujících kvalitu jejich života s dopadem na sociální začleňování a vstup na trh práce, podpora místních lídrů/ autorit z řad členů komunity apod.) </a:t>
            </a:r>
          </a:p>
          <a:p>
            <a:endParaRPr lang="cs-CZ" sz="2000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8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0588"/>
            <a:ext cx="10515600" cy="838033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</a:rPr>
              <a:t>1.1 – příklady: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98620"/>
            <a:ext cx="10515600" cy="5678905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/>
              <a:t>environmentální </a:t>
            </a:r>
            <a:r>
              <a:rPr lang="cs-CZ" sz="2000" b="1" dirty="0"/>
              <a:t>aktivity </a:t>
            </a:r>
            <a:r>
              <a:rPr lang="cs-CZ" sz="2000" dirty="0"/>
              <a:t>a podpora jejich využití (aktivity zaměřené na </a:t>
            </a:r>
            <a:r>
              <a:rPr lang="cs-CZ" sz="2000" dirty="0">
                <a:solidFill>
                  <a:srgbClr val="FF0000"/>
                </a:solidFill>
              </a:rPr>
              <a:t>zvelebování životního prostředí komunity, sběr odpadků, společná kultivace veřejných ploch, komunitní zahrada/ dílna/ doprava </a:t>
            </a:r>
            <a:r>
              <a:rPr lang="cs-CZ" sz="2000" dirty="0"/>
              <a:t>atd.) </a:t>
            </a:r>
          </a:p>
          <a:p>
            <a:pPr algn="just"/>
            <a:r>
              <a:rPr lang="cs-CZ" sz="2000" dirty="0"/>
              <a:t>- </a:t>
            </a:r>
            <a:r>
              <a:rPr lang="cs-CZ" sz="2000" b="1" dirty="0"/>
              <a:t>aktivity podporující zapojování cílových skupin do dobrovolnické činnosti </a:t>
            </a:r>
            <a:r>
              <a:rPr lang="cs-CZ" sz="2000" dirty="0"/>
              <a:t>(péče potřebným spoluobčanům na bázi </a:t>
            </a:r>
            <a:r>
              <a:rPr lang="cs-CZ" sz="2000" dirty="0">
                <a:solidFill>
                  <a:srgbClr val="FF0000"/>
                </a:solidFill>
              </a:rPr>
              <a:t>sousedské či generační výpomoci</a:t>
            </a:r>
            <a:r>
              <a:rPr lang="cs-CZ" sz="2000" dirty="0"/>
              <a:t>, podpora </a:t>
            </a:r>
            <a:r>
              <a:rPr lang="cs-CZ" sz="2000" dirty="0">
                <a:solidFill>
                  <a:srgbClr val="FF0000"/>
                </a:solidFill>
              </a:rPr>
              <a:t>mezigeneračního setkávání</a:t>
            </a:r>
            <a:r>
              <a:rPr lang="cs-CZ" sz="2000" dirty="0"/>
              <a:t>, soužití a spolupráce, dobrovolnické komunitní kluby jako prevence sociálního vyloučení, </a:t>
            </a:r>
            <a:r>
              <a:rPr lang="cs-CZ" sz="2000" dirty="0">
                <a:solidFill>
                  <a:srgbClr val="FF0000"/>
                </a:solidFill>
              </a:rPr>
              <a:t>sousedský jarmark</a:t>
            </a:r>
            <a:r>
              <a:rPr lang="cs-CZ" sz="2000" dirty="0"/>
              <a:t>, komunitní kavárna či </a:t>
            </a:r>
            <a:r>
              <a:rPr lang="cs-CZ" sz="2000" dirty="0">
                <a:solidFill>
                  <a:srgbClr val="FF0000"/>
                </a:solidFill>
              </a:rPr>
              <a:t>sdílená kuchyň nebo jídelna, spižírna, lokální potravinová banka včetně zajištění distribuce jídla, pomůcek, potřeb pro domácnost nebo ošacení, bazar, sociální šatník</a:t>
            </a:r>
            <a:r>
              <a:rPr lang="cs-CZ" sz="2000" dirty="0"/>
              <a:t> a pomoc v nouzi, pořádání veřejných sbírek za účelem podpory těch nejpotřebnějších v obci atd.) </a:t>
            </a:r>
          </a:p>
          <a:p>
            <a:endParaRPr lang="cs-CZ" sz="2000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9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3979" y="0"/>
            <a:ext cx="10515600" cy="1325563"/>
          </a:xfrm>
        </p:spPr>
        <p:txBody>
          <a:bodyPr>
            <a:noAutofit/>
          </a:bodyPr>
          <a:lstStyle/>
          <a:p>
            <a:pPr fontAlgn="ctr"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FF0000"/>
                </a:solidFill>
              </a:rPr>
              <a:t>1.2 Podpora sociální práce na území MAS s důrazem na posílení kompetencí obcí v přístupu k cílové skupině.</a:t>
            </a:r>
            <a:endParaRPr lang="cs-CZ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25994"/>
            <a:ext cx="10916653" cy="52996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cs-CZ" sz="2400" b="1" dirty="0"/>
              <a:t>Podpora sociální práce na území </a:t>
            </a:r>
            <a:r>
              <a:rPr lang="cs-CZ" sz="2400" b="1" dirty="0" smtClean="0"/>
              <a:t>s </a:t>
            </a:r>
            <a:r>
              <a:rPr lang="cs-CZ" sz="2400" b="1" dirty="0"/>
              <a:t>důrazem na posílení kompetencí obcí </a:t>
            </a:r>
            <a:r>
              <a:rPr lang="cs-CZ" sz="2400" dirty="0"/>
              <a:t>v přístupu k sociálně slabším a znevýhodněným občanům a zvýšení míry zapojení a aktivní participace obcí na řešení jejich </a:t>
            </a:r>
            <a:r>
              <a:rPr lang="cs-CZ" sz="2400" dirty="0" smtClean="0"/>
              <a:t>situace.</a:t>
            </a:r>
          </a:p>
          <a:p>
            <a:pPr marL="0" indent="0" algn="just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1.2 </a:t>
            </a:r>
            <a:r>
              <a:rPr lang="cs-CZ" sz="2400" b="1" dirty="0">
                <a:solidFill>
                  <a:srgbClr val="FF0000"/>
                </a:solidFill>
              </a:rPr>
              <a:t>– příklady</a:t>
            </a:r>
            <a:r>
              <a:rPr lang="cs-CZ" sz="24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cs-CZ" sz="2200" dirty="0" smtClean="0"/>
              <a:t>zavedení </a:t>
            </a:r>
            <a:r>
              <a:rPr lang="cs-CZ" sz="2200" dirty="0"/>
              <a:t>či posílení </a:t>
            </a:r>
            <a:r>
              <a:rPr lang="cs-CZ" sz="2200" b="1" dirty="0"/>
              <a:t>sociální práce na obcích </a:t>
            </a:r>
            <a:r>
              <a:rPr lang="cs-CZ" sz="2200" dirty="0"/>
              <a:t>tam, kde to situace vyžaduje, podpora spolupráce v oblasti sociální práce na území DSO či MAS, např. </a:t>
            </a:r>
            <a:r>
              <a:rPr lang="cs-CZ" sz="2200" dirty="0">
                <a:solidFill>
                  <a:srgbClr val="FF0000"/>
                </a:solidFill>
              </a:rPr>
              <a:t>sdílený sociální pracovník pro více obcí, mobilní týmy zajišťující výpomoc starším a osamělým občanům</a:t>
            </a:r>
            <a:r>
              <a:rPr lang="cs-CZ" sz="2200" dirty="0"/>
              <a:t> apod. </a:t>
            </a:r>
          </a:p>
          <a:p>
            <a:pPr algn="just"/>
            <a:r>
              <a:rPr lang="cs-CZ" sz="2200" dirty="0" smtClean="0"/>
              <a:t>aktivity </a:t>
            </a:r>
            <a:r>
              <a:rPr lang="cs-CZ" sz="2200" dirty="0"/>
              <a:t>zaměřené na podporu </a:t>
            </a:r>
            <a:r>
              <a:rPr lang="cs-CZ" sz="2200" b="1" dirty="0"/>
              <a:t>sociálního/ dostupného/ podporovaného/ prostupného bydlení nebo krizového bydlení </a:t>
            </a:r>
            <a:r>
              <a:rPr lang="cs-CZ" sz="2200" dirty="0"/>
              <a:t>(ve smyslu komplexní individuálně cílené </a:t>
            </a:r>
            <a:r>
              <a:rPr lang="cs-CZ" sz="2200" dirty="0">
                <a:solidFill>
                  <a:srgbClr val="FF0000"/>
                </a:solidFill>
              </a:rPr>
              <a:t>podpory pro osoby žijící v takovém typu bydlení</a:t>
            </a:r>
            <a:r>
              <a:rPr lang="cs-CZ" sz="2200" dirty="0"/>
              <a:t>) </a:t>
            </a:r>
          </a:p>
          <a:p>
            <a:pPr algn="just"/>
            <a:r>
              <a:rPr lang="cs-CZ" sz="2200" dirty="0" smtClean="0"/>
              <a:t>zvýšení </a:t>
            </a:r>
            <a:r>
              <a:rPr lang="cs-CZ" sz="2200" dirty="0"/>
              <a:t>míry </a:t>
            </a:r>
            <a:r>
              <a:rPr lang="cs-CZ" sz="2200" b="1" dirty="0"/>
              <a:t>vzájemné spolupráce a účinné komunikace </a:t>
            </a:r>
            <a:r>
              <a:rPr lang="cs-CZ" sz="2200" dirty="0"/>
              <a:t>obcí a jejich zastupitelstev s dalšími aktéry/ organizacemi/ službami v území (může se jednat o různé formy spolupráce a komunikace – </a:t>
            </a:r>
            <a:r>
              <a:rPr lang="cs-CZ" sz="2200" dirty="0">
                <a:solidFill>
                  <a:srgbClr val="FF0000"/>
                </a:solidFill>
              </a:rPr>
              <a:t>založení nových pracovních skupin, platforem, případové konference, </a:t>
            </a:r>
            <a:r>
              <a:rPr lang="cs-CZ" sz="2200" dirty="0" err="1">
                <a:solidFill>
                  <a:srgbClr val="FF0000"/>
                </a:solidFill>
              </a:rPr>
              <a:t>fokusní</a:t>
            </a:r>
            <a:r>
              <a:rPr lang="cs-CZ" sz="2200" dirty="0">
                <a:solidFill>
                  <a:srgbClr val="FF0000"/>
                </a:solidFill>
              </a:rPr>
              <a:t> skupiny</a:t>
            </a:r>
            <a:r>
              <a:rPr lang="cs-CZ" sz="2200" dirty="0"/>
              <a:t>, či zapojení se do již existující platformy) </a:t>
            </a:r>
            <a:endParaRPr lang="cs-CZ" sz="3000" dirty="0"/>
          </a:p>
          <a:p>
            <a:pPr algn="just"/>
            <a:r>
              <a:rPr lang="cs-CZ" sz="2200" dirty="0"/>
              <a:t>podpora </a:t>
            </a:r>
            <a:r>
              <a:rPr lang="cs-CZ" sz="2200" b="1" dirty="0"/>
              <a:t>lokální koncepční, strategické či metodické činnosti </a:t>
            </a:r>
            <a:r>
              <a:rPr lang="cs-CZ" sz="2200" dirty="0"/>
              <a:t>obcí v oblasti sociálního začleňování ve spolupráci s dalšími subjekty, např. při </a:t>
            </a:r>
            <a:r>
              <a:rPr lang="cs-CZ" sz="2200" b="1" dirty="0"/>
              <a:t>aktivním zjišťování potřeb </a:t>
            </a:r>
            <a:r>
              <a:rPr lang="cs-CZ" sz="2200" dirty="0"/>
              <a:t>v obci (</a:t>
            </a:r>
            <a:r>
              <a:rPr lang="cs-CZ" sz="2200" dirty="0">
                <a:solidFill>
                  <a:srgbClr val="FF0000"/>
                </a:solidFill>
              </a:rPr>
              <a:t>průzkumy a šetření lokálního charakteru</a:t>
            </a:r>
            <a:r>
              <a:rPr lang="cs-CZ" sz="2200" dirty="0"/>
              <a:t>) nebo při zavádění </a:t>
            </a:r>
            <a:r>
              <a:rPr lang="cs-CZ" sz="2200" b="1" dirty="0"/>
              <a:t>koordinovaného přístupu k řešení dané problematiky v území </a:t>
            </a:r>
            <a:r>
              <a:rPr lang="cs-CZ" sz="2200" dirty="0"/>
              <a:t>(</a:t>
            </a:r>
            <a:r>
              <a:rPr lang="cs-CZ" sz="2200" dirty="0">
                <a:solidFill>
                  <a:srgbClr val="FF0000"/>
                </a:solidFill>
              </a:rPr>
              <a:t>koordinace a síťování</a:t>
            </a:r>
            <a:r>
              <a:rPr lang="cs-CZ" sz="2200" dirty="0"/>
              <a:t>), např. tvorba obecních plánů prevence rizikových sociálních jevů a krizových plánů obce pro oblast sociálního začleňování 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567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83" y="256840"/>
            <a:ext cx="11626516" cy="18366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100" dirty="0">
                <a:solidFill>
                  <a:srgbClr val="FF0000"/>
                </a:solidFill>
              </a:rPr>
              <a:t>1.3 Aktivity podporující rozvoj a posilování prvků svépomoci, vzájemné pomoci, sousedské výpomoci, sdílení a výměny zkušeností, podpora dobrovolnictví a mezigenerační výměny </a:t>
            </a:r>
            <a:r>
              <a:rPr lang="cs-CZ" sz="3100" dirty="0">
                <a:solidFill>
                  <a:srgbClr val="FF0000"/>
                </a:solidFill>
              </a:rPr>
              <a:t>a výpomoci</a:t>
            </a:r>
            <a:r>
              <a:rPr lang="cs-CZ" sz="3100" dirty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483" y="1792705"/>
            <a:ext cx="11177337" cy="5257799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3100" dirty="0"/>
              <a:t>Aktivity podporující rozvoj a posilování prvků </a:t>
            </a:r>
            <a:r>
              <a:rPr lang="cs-CZ" sz="3100" b="1" dirty="0"/>
              <a:t>svépomoci, vzájemné pomoci, sousedské výpomoci, sdílení a výměny zkušeností, </a:t>
            </a:r>
            <a:r>
              <a:rPr lang="cs-CZ" sz="3100" dirty="0"/>
              <a:t>podpora </a:t>
            </a:r>
            <a:r>
              <a:rPr lang="cs-CZ" sz="3100" b="1" dirty="0"/>
              <a:t>dobrovolnictví a mezigenerační výměny a </a:t>
            </a:r>
            <a:r>
              <a:rPr lang="cs-CZ" sz="3100" b="1" dirty="0" smtClean="0"/>
              <a:t>výpomoci:</a:t>
            </a:r>
          </a:p>
          <a:p>
            <a:pPr marL="0" indent="0">
              <a:buNone/>
            </a:pPr>
            <a:r>
              <a:rPr lang="cs-CZ" sz="3100" b="1" dirty="0" smtClean="0">
                <a:solidFill>
                  <a:srgbClr val="FF0000"/>
                </a:solidFill>
              </a:rPr>
              <a:t>1.3 </a:t>
            </a:r>
            <a:r>
              <a:rPr lang="cs-CZ" sz="3100" b="1" dirty="0">
                <a:solidFill>
                  <a:srgbClr val="FF0000"/>
                </a:solidFill>
              </a:rPr>
              <a:t>– příklady</a:t>
            </a:r>
            <a:r>
              <a:rPr lang="cs-CZ" sz="31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sz="2900" b="1" dirty="0" smtClean="0"/>
              <a:t>komunitní </a:t>
            </a:r>
            <a:r>
              <a:rPr lang="cs-CZ" sz="2900" b="1" dirty="0"/>
              <a:t>projekty propojující lidi s obdobnými problémy, </a:t>
            </a:r>
            <a:r>
              <a:rPr lang="cs-CZ" sz="2900" dirty="0"/>
              <a:t>např. </a:t>
            </a:r>
            <a:r>
              <a:rPr lang="cs-CZ" sz="2900" dirty="0">
                <a:solidFill>
                  <a:srgbClr val="FF0000"/>
                </a:solidFill>
              </a:rPr>
              <a:t>rodiče s dětmi s hendikepem či rodiče samoživitelé, svépomocné a podpůrné skupiny rodičů, sdružení pečujících, kluby seniorů, </a:t>
            </a:r>
            <a:r>
              <a:rPr lang="cs-CZ" sz="2900" dirty="0"/>
              <a:t>skupinové kluby s přesahem do rozvoje kompetencí, osvojování si nových návyků a zvyklostí, rozšiřování si obzorů v různých disciplínách (projekt může zahrnovat např. vzdělávání, konzultace, facilitace, výjezdové pobyty apod.) </a:t>
            </a:r>
          </a:p>
          <a:p>
            <a:r>
              <a:rPr lang="cs-CZ" sz="2900" b="1" dirty="0" smtClean="0"/>
              <a:t>sdílení </a:t>
            </a:r>
            <a:r>
              <a:rPr lang="cs-CZ" sz="2900" b="1" dirty="0"/>
              <a:t>péče formou tzv. </a:t>
            </a:r>
            <a:r>
              <a:rPr lang="cs-CZ" sz="2900" b="1" dirty="0" err="1"/>
              <a:t>homesharingu</a:t>
            </a:r>
            <a:r>
              <a:rPr lang="cs-CZ" sz="2900" b="1" dirty="0"/>
              <a:t>, </a:t>
            </a:r>
            <a:r>
              <a:rPr lang="cs-CZ" sz="2900" dirty="0"/>
              <a:t>který podporuje integraci lidí se specifickými potřebami do většinové společnosti a zdravou separaci dětí a pečujícím dává příležitost proniknout do jejich světa a učit se vidět ho jinýma očima (projekt může zahrnovat nezbytné </a:t>
            </a:r>
            <a:r>
              <a:rPr lang="cs-CZ" sz="2900" dirty="0">
                <a:solidFill>
                  <a:srgbClr val="FF0000"/>
                </a:solidFill>
              </a:rPr>
              <a:t>vzdělávání a proškolování hostitelských rodin</a:t>
            </a:r>
            <a:r>
              <a:rPr lang="cs-CZ" sz="2900" dirty="0"/>
              <a:t> dle individuálních potřeb podporované cílové skupiny, příspěvky hostitelským rodinám na drobné výdaje spojené s </a:t>
            </a:r>
            <a:r>
              <a:rPr lang="cs-CZ" sz="2900" dirty="0" err="1"/>
              <a:t>homesharingem</a:t>
            </a:r>
            <a:r>
              <a:rPr lang="cs-CZ" sz="2900" dirty="0"/>
              <a:t>, pojistné hostitelské rodiny apod.) </a:t>
            </a:r>
          </a:p>
          <a:p>
            <a:r>
              <a:rPr lang="cs-CZ" sz="2900" b="1" dirty="0" smtClean="0"/>
              <a:t>mezigenerační </a:t>
            </a:r>
            <a:r>
              <a:rPr lang="cs-CZ" sz="2900" b="1" dirty="0"/>
              <a:t>projekty, </a:t>
            </a:r>
            <a:r>
              <a:rPr lang="cs-CZ" sz="2900" dirty="0"/>
              <a:t>např. </a:t>
            </a:r>
            <a:r>
              <a:rPr lang="cs-CZ" sz="2900" dirty="0">
                <a:solidFill>
                  <a:srgbClr val="FF0000"/>
                </a:solidFill>
              </a:rPr>
              <a:t>hlídání a vyzvedávání dětí aktivními seniory </a:t>
            </a:r>
            <a:r>
              <a:rPr lang="cs-CZ" sz="2900" dirty="0"/>
              <a:t>nebo staršími vrstevníky dětí, navštěvování seniorů, osamělých občanů a lidí žijící v izolaci místními dobrovolníky s cílem posilování dobrých vztahů a rozšiřování pocitu sounáležitosti, programy podporující mezigenerační dialog a soužití (projekty mohou být postavené na práci </a:t>
            </a:r>
            <a:r>
              <a:rPr lang="cs-CZ" sz="2900" dirty="0">
                <a:solidFill>
                  <a:srgbClr val="FF0000"/>
                </a:solidFill>
              </a:rPr>
              <a:t>koordinátora, který zajišťuje podporu pro rozvoj těchto aktivit,</a:t>
            </a:r>
            <a:r>
              <a:rPr lang="cs-CZ" sz="2900" dirty="0"/>
              <a:t> způsobilým výdajem může být i pojištění dobrovolníků a drobné výdaje spojené např. s dopravou apod.) 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785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35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1.4 Podpora sdílené a neformální péče, včetně paliativní a domácí hospicové péče a zajištění její dostupnosti.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8711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Podpora </a:t>
            </a:r>
            <a:r>
              <a:rPr lang="cs-CZ" sz="2200" b="1" dirty="0"/>
              <a:t>sdílené a neformální </a:t>
            </a:r>
            <a:r>
              <a:rPr lang="cs-CZ" sz="2200" b="1" dirty="0" smtClean="0"/>
              <a:t>péče, </a:t>
            </a:r>
            <a:r>
              <a:rPr lang="cs-CZ" sz="2200" b="1" dirty="0"/>
              <a:t>včetně paliativní a domácí hospicové péče </a:t>
            </a:r>
            <a:r>
              <a:rPr lang="cs-CZ" sz="2200" dirty="0"/>
              <a:t>a zajištění její dostupnosti i v malých obcích a v odlehlých venkovských regionech </a:t>
            </a:r>
          </a:p>
          <a:p>
            <a:pPr marL="0" indent="0"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1.4 – příklady:</a:t>
            </a:r>
          </a:p>
          <a:p>
            <a:r>
              <a:rPr lang="cs-CZ" dirty="0" smtClean="0"/>
              <a:t> </a:t>
            </a:r>
            <a:r>
              <a:rPr lang="cs-CZ" sz="2000" dirty="0" smtClean="0"/>
              <a:t>doprovázení, edukace, poradenství, terapie, asistence a spirituální podpora pro rodinné příslušníky a další blízké a pečující osoby s cílem pomoci jim porozumět situaci, stabilizovat sociální zázemí a hledat dobrý smysluplný cíl intervencí, který je v souladu s jejich hodnotovými představami </a:t>
            </a:r>
          </a:p>
          <a:p>
            <a:r>
              <a:rPr lang="cs-CZ" sz="2000" dirty="0" smtClean="0"/>
              <a:t>zapůjčování kompenzačních a </a:t>
            </a:r>
            <a:r>
              <a:rPr lang="cs-CZ" sz="2000" dirty="0" err="1" smtClean="0"/>
              <a:t>asistivních</a:t>
            </a:r>
            <a:r>
              <a:rPr lang="cs-CZ" sz="2000" dirty="0" smtClean="0"/>
              <a:t> pomůcek usnadňujících péči v domácím prostředí </a:t>
            </a:r>
          </a:p>
          <a:p>
            <a:r>
              <a:rPr lang="cs-CZ" sz="2000" dirty="0" smtClean="0"/>
              <a:t>podpora odborných pracovníků poskytovatelů těchto služeb (supervize, vzdělávání, duševní hygiena a prevence vyhoření atd.)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8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1.5 Zaměstnaností programy s cílem přispět ke snížení lokální nezaměstnanosti.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3632"/>
            <a:ext cx="10820400" cy="529389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000" b="1" dirty="0"/>
              <a:t>Zaměstnanostní programy </a:t>
            </a:r>
            <a:r>
              <a:rPr lang="cs-CZ" sz="2000" dirty="0"/>
              <a:t>(s výjimkou programů aktivní politiky zaměstnanosti) s cílem přispět ke snížení lokální nezaměstnanosti. </a:t>
            </a:r>
            <a:endParaRPr lang="cs-CZ" sz="2000" dirty="0" smtClean="0"/>
          </a:p>
          <a:p>
            <a:pPr algn="just"/>
            <a:r>
              <a:rPr lang="cs-CZ" sz="2000" dirty="0" smtClean="0"/>
              <a:t>Podporovány </a:t>
            </a:r>
            <a:r>
              <a:rPr lang="cs-CZ" sz="2000" dirty="0"/>
              <a:t>budou zejména tyto </a:t>
            </a:r>
            <a:r>
              <a:rPr lang="cs-CZ" sz="2000" b="1" dirty="0">
                <a:solidFill>
                  <a:srgbClr val="FF0000"/>
                </a:solidFill>
              </a:rPr>
              <a:t>cílové skupiny</a:t>
            </a:r>
            <a:r>
              <a:rPr lang="cs-CZ" sz="2000" dirty="0"/>
              <a:t>: </a:t>
            </a:r>
            <a:r>
              <a:rPr lang="cs-CZ" sz="2000" dirty="0">
                <a:solidFill>
                  <a:srgbClr val="FF0000"/>
                </a:solidFill>
              </a:rPr>
              <a:t>osoby dlouhodobě či opakovaně nezaměstnané, osoby s kumulací hendikepů na trhu práce, osoby s nízkou úrovní kvalifikace, osoby se zdravotním postižením, osoby pečující o jiné závislé osoby, osoby pečující o malé děti a vracející se na trh práce z mateřské/rodičovské dovolené, samoživitelé, osoby s jinými znevýhodněními na trhu práce </a:t>
            </a:r>
            <a:r>
              <a:rPr lang="cs-CZ" sz="2000" dirty="0"/>
              <a:t>(osoby v hmotné nouzi, s dluhy a exekucemi, ze sociálně vyloučených či odlehlých lokalit, osoby s duševním onemocněním, se záznamem v rejstříku trestů, osoby opouštějící zařízení výkonu trestu odnětí svobody a ústavní zařízení apod.), </a:t>
            </a:r>
            <a:r>
              <a:rPr lang="cs-CZ" sz="2000" dirty="0">
                <a:solidFill>
                  <a:srgbClr val="FF0000"/>
                </a:solidFill>
              </a:rPr>
              <a:t>studenti a žáci posledních ročníků, absolventi, u kterých jsou identifikovány problémy s přechodem do zaměstnání, osoby mladší 30 let, opouštějící předčasně studium a mladí lidé do 30 let bez praxe, osoby ve věku 50+, zaměstnanci aktuálně ohrožení ztrátou zaměstnání </a:t>
            </a:r>
            <a:r>
              <a:rPr lang="cs-CZ" sz="2000" dirty="0"/>
              <a:t>apod. </a:t>
            </a:r>
            <a:endParaRPr lang="cs-CZ" sz="2000" dirty="0" smtClean="0"/>
          </a:p>
          <a:p>
            <a:pPr algn="just"/>
            <a:r>
              <a:rPr lang="cs-CZ" sz="2000" dirty="0" smtClean="0"/>
              <a:t>Cílem </a:t>
            </a:r>
            <a:r>
              <a:rPr lang="cs-CZ" sz="2000" dirty="0"/>
              <a:t>je také umožnit uplatnění kreativních jedinců ve prospěch komunity (např. koordinátoři pro oblast zaměstnanosti v rámci jednotlivých MAS); snaha o úzké propojení s PRV (článek 20 - základní služby a obnova vesnic ve venkovských oblastech). </a:t>
            </a:r>
            <a:endParaRPr lang="cs-CZ" sz="2000" dirty="0" smtClean="0"/>
          </a:p>
          <a:p>
            <a:pPr algn="just"/>
            <a:r>
              <a:rPr lang="cs-CZ" sz="2000" dirty="0" smtClean="0"/>
              <a:t>Projekty </a:t>
            </a:r>
            <a:r>
              <a:rPr lang="cs-CZ" sz="2000" dirty="0"/>
              <a:t>musí být </a:t>
            </a:r>
            <a:r>
              <a:rPr lang="cs-CZ" sz="2000" dirty="0">
                <a:solidFill>
                  <a:srgbClr val="FF0000"/>
                </a:solidFill>
              </a:rPr>
              <a:t>primárně zaměřeny na podporu zapojení osob z cílových skupin na trh práce</a:t>
            </a:r>
            <a:r>
              <a:rPr lang="cs-CZ" sz="2000" dirty="0"/>
              <a:t>, doplňkově mohou být zaměřeny také na koordinaci a síťování služeb zaměstnanosti (propojování veřejných služeb zaměstnanosti se zaměstnavateli, NNO, obcemi a školami), osvětu zaměstnavatelů a vzdělávání členů realizačního týmu, a to zejména v práci s osobami z cílových skupin.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44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664" y="324853"/>
            <a:ext cx="11205410" cy="63767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b="1" dirty="0" smtClean="0">
                <a:solidFill>
                  <a:srgbClr val="FF0000"/>
                </a:solidFill>
              </a:rPr>
              <a:t>1.5 </a:t>
            </a:r>
            <a:r>
              <a:rPr lang="cs-CZ" b="1" dirty="0">
                <a:solidFill>
                  <a:srgbClr val="FF0000"/>
                </a:solidFill>
              </a:rPr>
              <a:t>– příklady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cs-CZ" sz="2600" dirty="0" smtClean="0"/>
              <a:t>komunitní </a:t>
            </a:r>
            <a:r>
              <a:rPr lang="cs-CZ" sz="2600" dirty="0"/>
              <a:t>projekty postavené na </a:t>
            </a:r>
            <a:r>
              <a:rPr lang="cs-CZ" sz="2600" b="1" dirty="0"/>
              <a:t>sdílení pracovníků, prostor, vybavení, pomůcek </a:t>
            </a:r>
            <a:r>
              <a:rPr lang="cs-CZ" sz="2600" dirty="0"/>
              <a:t>(</a:t>
            </a:r>
            <a:r>
              <a:rPr lang="cs-CZ" sz="2600" dirty="0">
                <a:solidFill>
                  <a:srgbClr val="FF0000"/>
                </a:solidFill>
              </a:rPr>
              <a:t>sdílené dílny, zahrady, zpracovny ovoce, zeleniny, medu, moštárny, zajištění údržby veřejných prostranství </a:t>
            </a:r>
            <a:r>
              <a:rPr lang="cs-CZ" sz="2600" dirty="0"/>
              <a:t>apod.), např. projekty realizované MAS, DSO či družstvy (</a:t>
            </a:r>
            <a:r>
              <a:rPr lang="cs-CZ" sz="2600" i="1" dirty="0"/>
              <a:t>tato aktivita je totožná s aktivitou zahrnutou v části 1.1 komunitní (sociální) práce) </a:t>
            </a:r>
            <a:endParaRPr lang="cs-CZ" sz="2600" dirty="0"/>
          </a:p>
          <a:p>
            <a:pPr algn="just"/>
            <a:r>
              <a:rPr lang="cs-CZ" sz="2600" b="1" dirty="0" smtClean="0"/>
              <a:t>flexibilní </a:t>
            </a:r>
            <a:r>
              <a:rPr lang="cs-CZ" sz="2600" b="1" dirty="0"/>
              <a:t>formy zaměstnávání </a:t>
            </a:r>
            <a:r>
              <a:rPr lang="cs-CZ" sz="2600" dirty="0"/>
              <a:t>v lokálním kontextu (zkrácené úvazky, rotace na pracovním místě, sdílení pracovního místa, práce na dálku z domova – vhodné zejména pro rodiče s malými dětmi) </a:t>
            </a:r>
          </a:p>
          <a:p>
            <a:pPr algn="just"/>
            <a:r>
              <a:rPr lang="cs-CZ" sz="2600" b="1" dirty="0" smtClean="0"/>
              <a:t>pracovní </a:t>
            </a:r>
            <a:r>
              <a:rPr lang="cs-CZ" sz="2600" b="1" dirty="0" err="1"/>
              <a:t>mentoring</a:t>
            </a:r>
            <a:r>
              <a:rPr lang="cs-CZ" sz="2600" b="1" dirty="0"/>
              <a:t>, mezigenerační tandemy na pracovištích </a:t>
            </a:r>
            <a:r>
              <a:rPr lang="cs-CZ" sz="2600" dirty="0"/>
              <a:t>(mladí se učí od pracovníků v předdůchodovém věku, nezkušení od zkušených) </a:t>
            </a:r>
          </a:p>
          <a:p>
            <a:pPr algn="just"/>
            <a:r>
              <a:rPr lang="cs-CZ" sz="2600" dirty="0" smtClean="0"/>
              <a:t>lokální </a:t>
            </a:r>
            <a:r>
              <a:rPr lang="cs-CZ" sz="2600" dirty="0"/>
              <a:t>aktivizační </a:t>
            </a:r>
            <a:r>
              <a:rPr lang="cs-CZ" sz="2600" b="1" dirty="0"/>
              <a:t>tréninková pracovní místa, stáže </a:t>
            </a:r>
            <a:r>
              <a:rPr lang="cs-CZ" sz="2600" dirty="0"/>
              <a:t>u zaměstnavatelů (otázka atraktivity pracovního místa a jeho společenské užitečnosti a hodnoty – cílem by mělo být oslovit a přilákat mladé lidi, aby mohli zažít pocit uspokojení, naplnění a hrdosti na to, co dělají a jak se živí), např. </a:t>
            </a:r>
            <a:r>
              <a:rPr lang="cs-CZ" sz="2600" dirty="0">
                <a:solidFill>
                  <a:srgbClr val="FF0000"/>
                </a:solidFill>
              </a:rPr>
              <a:t>motivační a tranzitní pracovní programy pro absolventy a mladé nekvalifikované neaktivní osoby bez praxe</a:t>
            </a:r>
            <a:r>
              <a:rPr lang="cs-CZ" sz="2600" dirty="0"/>
              <a:t>, včetně exkurzí a rekvalifikací, s cílem dokončení alespoň základního či středního vzdělání, zamezení předčasných odchodů ze studia, návratu do vzdělávání, získání pracovních zkušeností a zvýšení jejich šance na následné uplatnění na trhu práce </a:t>
            </a:r>
          </a:p>
          <a:p>
            <a:pPr algn="just"/>
            <a:r>
              <a:rPr lang="cs-CZ" sz="2600" b="1" dirty="0" smtClean="0"/>
              <a:t>prostupné </a:t>
            </a:r>
            <a:r>
              <a:rPr lang="cs-CZ" sz="2600" b="1" dirty="0"/>
              <a:t>zaměstnávání </a:t>
            </a:r>
            <a:r>
              <a:rPr lang="cs-CZ" sz="2600" dirty="0"/>
              <a:t>s důrazem na podporu osob dlouhodobě nezaměstnaných v obci, na území svazku obcí či MAS (s vazbou na řešení dalších rodinných a komunitních problémů) a s důrazem na zapojení veřejně/komunitně prospěšných zaměstnavatelů (obce, NNO, MAS, DSO) – zácvik/ trénink pracovních dovedností a </a:t>
            </a:r>
            <a:r>
              <a:rPr lang="cs-CZ" sz="2600" dirty="0" smtClean="0"/>
              <a:t>návyků </a:t>
            </a:r>
            <a:r>
              <a:rPr lang="cs-CZ" sz="2600" dirty="0"/>
              <a:t>pod dohledem mentora a psychosociálního pracovníka a následně zapojení soukromé sféry (udržitelná pracovní místa na volném/otevřeném trhu práce) </a:t>
            </a:r>
            <a:r>
              <a:rPr lang="cs-CZ" sz="2600" dirty="0" smtClean="0"/>
              <a:t>podpůrné </a:t>
            </a:r>
            <a:r>
              <a:rPr lang="cs-CZ" sz="2600" dirty="0"/>
              <a:t>aktivity zajistí MAS nebo NNO, které umí pracovat s osobami z cílových skupin, nutná spolupráce s aktéry v území (tj. komplexnější projekty se zapojením řady subjektů, síť soukromých zaměstnavatelů, NNO, veřejně prospěšní zaměstnavatelé, poskytovatelé rekvalifikací, nezbytné služby – dluhové poradenství včetně oddlužení, motivující mzdové ohodnocení, sociální bydlení, psychosociální podpora apod.) Primárním cílem nemělo být jen samotné zaměstnání, ale celkový rozvoj a zlepšení situace těchto osob. </a:t>
            </a:r>
          </a:p>
          <a:p>
            <a:endParaRPr lang="cs-CZ" dirty="0"/>
          </a:p>
          <a:p>
            <a:endParaRPr lang="cs-CZ" sz="2200" dirty="0"/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1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17357"/>
            <a:ext cx="10515600" cy="5895475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3500" b="1" dirty="0">
                <a:solidFill>
                  <a:srgbClr val="FF0000"/>
                </a:solidFill>
              </a:rPr>
              <a:t>1.5 – příklady</a:t>
            </a:r>
            <a:r>
              <a:rPr lang="cs-CZ" sz="3500" b="1" dirty="0" smtClean="0">
                <a:solidFill>
                  <a:srgbClr val="FF0000"/>
                </a:solidFill>
              </a:rPr>
              <a:t>:</a:t>
            </a:r>
            <a:endParaRPr lang="cs-CZ" dirty="0"/>
          </a:p>
          <a:p>
            <a:pPr algn="just"/>
            <a:r>
              <a:rPr lang="cs-CZ" sz="3200" b="1" dirty="0"/>
              <a:t>komunitně prospěšné </a:t>
            </a:r>
            <a:r>
              <a:rPr lang="cs-CZ" sz="3200" b="1" dirty="0" smtClean="0"/>
              <a:t>zaměstnávání </a:t>
            </a:r>
            <a:r>
              <a:rPr lang="cs-CZ" sz="3200" dirty="0"/>
              <a:t>s důrazem na podporu místních veřejně prospěšných zaměstnavatelů, kteří primárně uspokojují místní poptávku, nabízejí lokální výrobky a služby a zaměstnávají znevýhodněné cílové skupiny zejména na malých obcích (s cílem např. zachování místního obchodu, zajištění provozu pojízdné prodejny apod.); </a:t>
            </a:r>
            <a:r>
              <a:rPr lang="cs-CZ" sz="3200" i="1" dirty="0"/>
              <a:t>aktivita bude provázána s Programem rozvoje venkova, čl. 20 (investice). </a:t>
            </a:r>
            <a:r>
              <a:rPr lang="cs-CZ" sz="3200" dirty="0"/>
              <a:t>Nedílnou součástí projektu je komplexní individuální práce s osobami z cílových skupin (dluhové poradenství a motivující mzdové ohodnocení, rekvalifikace, </a:t>
            </a:r>
            <a:r>
              <a:rPr lang="cs-CZ" sz="3200" dirty="0" err="1"/>
              <a:t>mentoring</a:t>
            </a:r>
            <a:r>
              <a:rPr lang="cs-CZ" sz="3200" dirty="0"/>
              <a:t>, psychosociální podpora). Nelze podpořit projekt, kde nebude tato aktivita zastoupena (nemyslí se běžné zaučení na pracovišti). </a:t>
            </a:r>
            <a:r>
              <a:rPr lang="cs-CZ" sz="3200" dirty="0">
                <a:solidFill>
                  <a:srgbClr val="FF0000"/>
                </a:solidFill>
              </a:rPr>
              <a:t>Komunitně prospěšné zaměstnávání může být chápáno jako tréninkové pracovní místo, které umožní účastníkovi získat pracovní zkušenosti a v závěrečné fázi mu bude poskytnuta podpora při získávání návazného pracovního uplatnění</a:t>
            </a:r>
            <a:r>
              <a:rPr lang="cs-CZ" sz="3200" dirty="0"/>
              <a:t>, stejně tak je však možné další uplatnění u komunitně prospěšného zaměstnavatele, pokud se zaměstnanec se znevýhodněním osvědčí a pokud zaměstnavatel pro toto další uplatnění nalezne finanční prostředky. </a:t>
            </a:r>
          </a:p>
          <a:p>
            <a:pPr algn="just"/>
            <a:r>
              <a:rPr lang="cs-CZ" sz="3200" b="1" dirty="0" smtClean="0"/>
              <a:t>podnikatelské </a:t>
            </a:r>
            <a:r>
              <a:rPr lang="cs-CZ" sz="3200" b="1" dirty="0"/>
              <a:t>inkubátory </a:t>
            </a:r>
            <a:r>
              <a:rPr lang="cs-CZ" sz="3200" dirty="0"/>
              <a:t>a podpora </a:t>
            </a:r>
            <a:r>
              <a:rPr lang="cs-CZ" sz="3200" b="1" dirty="0"/>
              <a:t>podnikání na zkoušku </a:t>
            </a:r>
            <a:r>
              <a:rPr lang="cs-CZ" sz="3200" dirty="0"/>
              <a:t>(např. </a:t>
            </a:r>
            <a:r>
              <a:rPr lang="cs-CZ" sz="3200" dirty="0" err="1"/>
              <a:t>podnikatelsko</a:t>
            </a:r>
            <a:r>
              <a:rPr lang="cs-CZ" sz="3200" dirty="0"/>
              <a:t> – zaměstnanecká družstva – realizace vlastního podnikatelského záměru s případným finančním příspěvkem družstva); z projektu mohou být </a:t>
            </a:r>
            <a:r>
              <a:rPr lang="cs-CZ" sz="3200" dirty="0">
                <a:solidFill>
                  <a:srgbClr val="FF0000"/>
                </a:solidFill>
              </a:rPr>
              <a:t>hrazeny prostory, drobné vybavení, vzdělávání, poradenství vč. vytvoření podnikatelského plánu, rekvalifikace, diagnostika, zaměstnání pod hlavičkou příjemce</a:t>
            </a:r>
            <a:r>
              <a:rPr lang="cs-CZ" sz="3200" dirty="0"/>
              <a:t> (mzdové příspěvky – zaměstnanecká družstva), koordinátor zaměstnanosti, stáže, účast na veletrzích, hlídání dětí </a:t>
            </a:r>
          </a:p>
          <a:p>
            <a:pPr algn="just"/>
            <a:r>
              <a:rPr lang="cs-CZ" sz="3200" dirty="0" smtClean="0"/>
              <a:t>doplňkově </a:t>
            </a:r>
            <a:r>
              <a:rPr lang="cs-CZ" sz="3200" dirty="0"/>
              <a:t>koordinační aktivity a síťování v oblasti zaměstnanosti a osvěta zaměstnavatelů a vzdělávání členů realizačního týmu, a to zejména v práci s osobami z cílových skupin (včetně supervize)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0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>
                <a:solidFill>
                  <a:srgbClr val="FF0000"/>
                </a:solidFill>
              </a:rPr>
              <a:t>1.5 – </a:t>
            </a:r>
            <a:r>
              <a:rPr lang="cs-CZ" sz="2200" b="1" dirty="0" smtClean="0">
                <a:solidFill>
                  <a:srgbClr val="FF0000"/>
                </a:solidFill>
              </a:rPr>
              <a:t>není podporováno: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18936"/>
            <a:ext cx="10515600" cy="539014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2000" dirty="0" smtClean="0"/>
              <a:t>podpora </a:t>
            </a:r>
            <a:r>
              <a:rPr lang="cs-CZ" sz="2000" dirty="0"/>
              <a:t>stávajících zaměstnanců s výjimkou těch zaměstnanců, kteří jsou aktuálně (v řádu měsíců) ohroženi ztrátou zaměstnání 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podpora </a:t>
            </a:r>
            <a:r>
              <a:rPr lang="cs-CZ" sz="2000" dirty="0"/>
              <a:t>tvorby pracovních míst bez komplexní podpory a individuální sociální práce s osobami z cílových skupin (komplexní podporou a individuální sociální prací není myšlen pouze </a:t>
            </a:r>
            <a:r>
              <a:rPr lang="cs-CZ" sz="2000" dirty="0" err="1"/>
              <a:t>mentoring</a:t>
            </a:r>
            <a:r>
              <a:rPr lang="cs-CZ" sz="2000" dirty="0"/>
              <a:t> a další profesní vzdělávání osob z cílových skupin) 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další </a:t>
            </a:r>
            <a:r>
              <a:rPr lang="cs-CZ" sz="2000" dirty="0"/>
              <a:t>profesní vzdělávání bez další návaznosti na uplatnění na trhu práce 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nehospodárný </a:t>
            </a:r>
            <a:r>
              <a:rPr lang="cs-CZ" sz="2000" dirty="0"/>
              <a:t>nákup vybavení a zařízení pro osoby z cílových skupin (preference sdílení vybavení a zařízení na úrovni MAS či DSO, případně nákup investic z PRV) </a:t>
            </a:r>
          </a:p>
          <a:p>
            <a:pPr>
              <a:spcAft>
                <a:spcPts val="1200"/>
              </a:spcAft>
            </a:pPr>
            <a:r>
              <a:rPr lang="cs-CZ" sz="2000" dirty="0" smtClean="0"/>
              <a:t>nástroje </a:t>
            </a:r>
            <a:r>
              <a:rPr lang="cs-CZ" sz="2000" dirty="0"/>
              <a:t>aktivitní politiky zaměstnanosti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4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>
                <a:solidFill>
                  <a:srgbClr val="FF0000"/>
                </a:solidFill>
              </a:rPr>
              <a:t>1.6 Posilování rodinných vazeb s cílem podpořit soudržnost a funkčnost rodiny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075" y="1251284"/>
            <a:ext cx="11273588" cy="5438274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600" b="1" dirty="0"/>
              <a:t>Posilování rodinných vazeb </a:t>
            </a:r>
            <a:r>
              <a:rPr lang="cs-CZ" sz="2600" dirty="0"/>
              <a:t>s cílem podpořit soudržnost a funkčnost rodiny jako uskupení, které zásadním způsobem ovlivňuje životní cestu každého jednotlivce, utváří jeho osobnost a celkově předurčuje stupeň jeho bio-psycho-sociálního zdraví a pohody po celý život </a:t>
            </a:r>
            <a:endParaRPr lang="cs-CZ" sz="2600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1.6 </a:t>
            </a:r>
            <a:r>
              <a:rPr lang="cs-CZ" b="1" dirty="0">
                <a:solidFill>
                  <a:srgbClr val="FF0000"/>
                </a:solidFill>
              </a:rPr>
              <a:t>– příklady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sz="2600" dirty="0" smtClean="0"/>
              <a:t>podpora </a:t>
            </a:r>
            <a:r>
              <a:rPr lang="cs-CZ" sz="2600" dirty="0">
                <a:solidFill>
                  <a:srgbClr val="FF0000"/>
                </a:solidFill>
              </a:rPr>
              <a:t>sociálně či zdravotně znevýhodněných osob v rodinách </a:t>
            </a:r>
            <a:r>
              <a:rPr lang="cs-CZ" sz="2600" dirty="0"/>
              <a:t>včetně podpory dalších pečujících členů rodiny při naplňování jejich specifických potřeb </a:t>
            </a:r>
            <a:r>
              <a:rPr lang="cs-CZ" sz="2600" i="1" dirty="0"/>
              <a:t>(viz také podpora sdílené a neformální péče, včetně paliativní a domácí hospicové péče v části 1.4) </a:t>
            </a:r>
            <a:endParaRPr lang="cs-CZ" sz="2600" dirty="0"/>
          </a:p>
          <a:p>
            <a:r>
              <a:rPr lang="cs-CZ" sz="2600" dirty="0" smtClean="0"/>
              <a:t>vrstevnická </a:t>
            </a:r>
            <a:r>
              <a:rPr lang="cs-CZ" sz="2600" dirty="0"/>
              <a:t>výpomoc a peer programy (uznatelným nákladem je např. i </a:t>
            </a:r>
            <a:r>
              <a:rPr lang="cs-CZ" sz="2600" dirty="0">
                <a:solidFill>
                  <a:srgbClr val="FF0000"/>
                </a:solidFill>
              </a:rPr>
              <a:t>pojištění dobrovolníků a drobné výdaje spojené s dopravou </a:t>
            </a:r>
            <a:r>
              <a:rPr lang="cs-CZ" sz="2600" dirty="0"/>
              <a:t>apod.) </a:t>
            </a:r>
          </a:p>
          <a:p>
            <a:r>
              <a:rPr lang="cs-CZ" sz="2600" dirty="0" smtClean="0">
                <a:solidFill>
                  <a:srgbClr val="FF0000"/>
                </a:solidFill>
              </a:rPr>
              <a:t>komunitní </a:t>
            </a:r>
            <a:r>
              <a:rPr lang="cs-CZ" sz="2600" dirty="0">
                <a:solidFill>
                  <a:srgbClr val="FF0000"/>
                </a:solidFill>
              </a:rPr>
              <a:t>venkovské tábory, dětské kluby a jiné možnosti péče o děti s cílem podpořit a rozvíjet přirozené vazby v komunitě</a:t>
            </a:r>
            <a:r>
              <a:rPr lang="cs-CZ" sz="2600" dirty="0"/>
              <a:t> („sami sobě“) a s cílem zajistit podporu ve slaďování péče o děti s prací a výkonem své profese </a:t>
            </a:r>
          </a:p>
          <a:p>
            <a:r>
              <a:rPr lang="cs-CZ" sz="2600" dirty="0" smtClean="0"/>
              <a:t>motivační </a:t>
            </a:r>
            <a:r>
              <a:rPr lang="cs-CZ" sz="2600" dirty="0"/>
              <a:t>a tranzitní programy (vč. exkurzí) pro žáky a studenty posledních ročníků základních a středních škol a mladé nekvalifikované neaktivní osoby (NEEDS) s cílem dokončení alespoň základního či středního vzdělání, případně návrat do vzdělávání a </a:t>
            </a:r>
            <a:r>
              <a:rPr lang="cs-CZ" sz="2600" dirty="0" smtClean="0"/>
              <a:t>zvýšit </a:t>
            </a:r>
            <a:r>
              <a:rPr lang="cs-CZ" sz="2600" dirty="0"/>
              <a:t>jejich šance na uplatnění na trhu práce formou zaměstnání či zahájení podnikání včetně následné podpory </a:t>
            </a:r>
            <a:r>
              <a:rPr lang="cs-CZ" sz="2600" i="1" dirty="0"/>
              <a:t>(viz také část 1.5 Zaměstnanostní programy) </a:t>
            </a:r>
            <a:endParaRPr lang="cs-CZ" sz="2600" dirty="0"/>
          </a:p>
          <a:p>
            <a:endParaRPr lang="cs-CZ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343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Pojmy: MAS, Kyjovské Slovácko v pohybu, z.s.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MAS = Místní akční skupina </a:t>
            </a:r>
          </a:p>
          <a:p>
            <a:pPr lvl="1"/>
            <a:r>
              <a:rPr lang="cs-CZ" dirty="0" smtClean="0">
                <a:hlinkClick r:id="rId2"/>
              </a:rPr>
              <a:t>http://nsmascr.cz/o-nas/mistni-akcni-skupiny/</a:t>
            </a:r>
            <a:endParaRPr lang="cs-CZ" dirty="0" smtClean="0"/>
          </a:p>
          <a:p>
            <a:pPr lvl="1"/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800" dirty="0"/>
              <a:t>Kyjovské Slovácko v pohybu, z.s</a:t>
            </a:r>
            <a:r>
              <a:rPr lang="cs-CZ" sz="2800" dirty="0" smtClean="0"/>
              <a:t>.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neziskovou organizací 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/>
              <a:t>místní akční skupinou</a:t>
            </a:r>
          </a:p>
          <a:p>
            <a:pPr marL="685800" lvl="2">
              <a:spcBef>
                <a:spcPts val="1000"/>
              </a:spcBef>
            </a:pPr>
            <a:r>
              <a:rPr lang="cs-CZ" sz="2400" dirty="0" smtClean="0">
                <a:hlinkClick r:id="rId3"/>
              </a:rPr>
              <a:t>https://www.kyjovske-slovacko.com/cs/kdo-jsme</a:t>
            </a:r>
            <a:endParaRPr lang="cs-CZ" sz="2400" dirty="0" smtClean="0"/>
          </a:p>
          <a:p>
            <a:pPr marL="685800" lvl="2">
              <a:spcBef>
                <a:spcPts val="1000"/>
              </a:spcBef>
            </a:pPr>
            <a:endParaRPr lang="cs-CZ" sz="2400" dirty="0" smtClean="0"/>
          </a:p>
          <a:p>
            <a:pPr marL="685800" lvl="2">
              <a:spcBef>
                <a:spcPts val="1000"/>
              </a:spcBef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87667"/>
            <a:ext cx="5885675" cy="9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453" y="372979"/>
            <a:ext cx="10800347" cy="6232358"/>
          </a:xfrm>
        </p:spPr>
        <p:txBody>
          <a:bodyPr/>
          <a:lstStyle/>
          <a:p>
            <a:pPr marL="0" indent="0">
              <a:buNone/>
            </a:pPr>
            <a:r>
              <a:rPr lang="cs-CZ" sz="2200" b="1" dirty="0">
                <a:solidFill>
                  <a:srgbClr val="FF0000"/>
                </a:solidFill>
              </a:rPr>
              <a:t>1.6 – příklady:</a:t>
            </a:r>
          </a:p>
          <a:p>
            <a:r>
              <a:rPr lang="cs-CZ" sz="2000" dirty="0"/>
              <a:t>podpora ve slaďování péče o děti nebo stárnoucí rodiče s prací a s výkonem své profese </a:t>
            </a:r>
          </a:p>
          <a:p>
            <a:r>
              <a:rPr lang="pt-BR" sz="2000" dirty="0"/>
              <a:t>podpora v aktivním zapojování se seniorů do života v místní komunitě </a:t>
            </a:r>
          </a:p>
          <a:p>
            <a:r>
              <a:rPr lang="cs-CZ" sz="2000" dirty="0"/>
              <a:t>programy podporující mezigenerační dialog a soužití </a:t>
            </a:r>
            <a:r>
              <a:rPr lang="cs-CZ" sz="2000" i="1" dirty="0"/>
              <a:t>(viz také část 1.3 Aktivity podporující rozvoj a posilování prvků svépomoci, vzájemné pomoci, sousedské výpomoci, sdílení a výměny zkušeností, podpora dobrovolnictví a mezigenerační výměny a výpomoci)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8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5009"/>
            <a:ext cx="10515600" cy="1325563"/>
          </a:xfrm>
        </p:spPr>
        <p:txBody>
          <a:bodyPr/>
          <a:lstStyle/>
          <a:p>
            <a:r>
              <a:rPr lang="cs-CZ" b="1" dirty="0" smtClean="0"/>
              <a:t>Finanční část projektu: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05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Každá rozpočtová položka:</a:t>
            </a:r>
          </a:p>
          <a:p>
            <a:pPr lvl="1"/>
            <a:r>
              <a:rPr lang="cs-CZ" dirty="0" smtClean="0"/>
              <a:t>musí být v žádosti zdůvodněná (popis potřebnosti a nezbytnosti)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musí navazovat na konkrétní aktivitu projektu</a:t>
            </a:r>
          </a:p>
          <a:p>
            <a:pPr marL="0" lvl="1" indent="0">
              <a:buNone/>
            </a:pPr>
            <a:r>
              <a:rPr lang="cs-CZ" dirty="0" smtClean="0"/>
              <a:t>Pokud zdůvodnění chybí – může být navrženo krácení rozpočtu</a:t>
            </a:r>
          </a:p>
          <a:p>
            <a:pPr marL="0" lvl="1" indent="0">
              <a:buNone/>
            </a:pPr>
            <a:endParaRPr lang="cs-CZ" sz="2800" dirty="0" smtClean="0"/>
          </a:p>
          <a:p>
            <a:pPr marL="0" lvl="1" indent="0">
              <a:buNone/>
            </a:pPr>
            <a:r>
              <a:rPr lang="cs-CZ" sz="2800" dirty="0" smtClean="0"/>
              <a:t>Celkové způsobilé výdaje: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5312632"/>
              </p:ext>
            </p:extLst>
          </p:nvPr>
        </p:nvGraphicFramePr>
        <p:xfrm>
          <a:off x="4441288" y="3416968"/>
          <a:ext cx="7000744" cy="323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5468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Způsobilé výdaje – hlavní </a:t>
            </a:r>
            <a:r>
              <a:rPr lang="cs-CZ" b="1" dirty="0" smtClean="0"/>
              <a:t>aktivity – Přímé osobní náklady – 60 %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700"/>
            <a:ext cx="10896600" cy="49805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dirty="0"/>
              <a:t>Přímé osobní náklady jsou náklady pracovníků zapojených do projektu, realizujících aktivity projektu.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Může se jednat o pracovní pozice z následujícího výběru pracovních pozic: </a:t>
            </a:r>
          </a:p>
          <a:p>
            <a:r>
              <a:rPr lang="cs-CZ" sz="2400" dirty="0" smtClean="0"/>
              <a:t>Sociální </a:t>
            </a:r>
            <a:r>
              <a:rPr lang="cs-CZ" sz="2400" dirty="0"/>
              <a:t>pracovník/klíčový pracovník (realizuje soc. práci s jedincem, skupinou či komunitou) </a:t>
            </a:r>
          </a:p>
          <a:p>
            <a:r>
              <a:rPr lang="cs-CZ" sz="2400" dirty="0" smtClean="0"/>
              <a:t>Garant </a:t>
            </a:r>
            <a:r>
              <a:rPr lang="cs-CZ" sz="2400" dirty="0"/>
              <a:t>sociální práce (garantuje výkon soc. práce v rámci projektu) </a:t>
            </a:r>
          </a:p>
          <a:p>
            <a:r>
              <a:rPr lang="cs-CZ" sz="2400" dirty="0" smtClean="0"/>
              <a:t>Case </a:t>
            </a:r>
            <a:r>
              <a:rPr lang="cs-CZ" sz="2400" dirty="0" err="1"/>
              <a:t>manager</a:t>
            </a:r>
            <a:r>
              <a:rPr lang="cs-CZ" sz="2400" dirty="0"/>
              <a:t> - případový sociální pracovník (realizuje případovou soc. práci) </a:t>
            </a:r>
          </a:p>
          <a:p>
            <a:r>
              <a:rPr lang="cs-CZ" sz="2400" dirty="0" smtClean="0"/>
              <a:t>Pracovník </a:t>
            </a:r>
            <a:r>
              <a:rPr lang="cs-CZ" sz="2400" dirty="0"/>
              <a:t>v sociálních službách (pod dohledem soc. pracovníka vykonává některé činnosti spadající do náplně činnosti soc. pracovníka) </a:t>
            </a:r>
          </a:p>
          <a:p>
            <a:r>
              <a:rPr lang="cs-CZ" sz="2400" dirty="0" smtClean="0"/>
              <a:t>Terénní </a:t>
            </a:r>
            <a:r>
              <a:rPr lang="cs-CZ" sz="2400" dirty="0"/>
              <a:t>pracovník (vykonává přímou práci s osobami z CS v jejich přirozeném prostředí)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5468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Způsobilé výdaje – hlavní </a:t>
            </a:r>
            <a:r>
              <a:rPr lang="cs-CZ" b="1" dirty="0" smtClean="0"/>
              <a:t>aktivity – Přímé osobní náklady – 60 %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700"/>
            <a:ext cx="10896600" cy="498057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2600" dirty="0" smtClean="0"/>
              <a:t>Komunitní </a:t>
            </a:r>
            <a:r>
              <a:rPr lang="cs-CZ" sz="2600" dirty="0"/>
              <a:t>pracovník (realizuje komunitní práci v daném území) </a:t>
            </a:r>
          </a:p>
          <a:p>
            <a:pPr>
              <a:spcAft>
                <a:spcPts val="600"/>
              </a:spcAft>
            </a:pPr>
            <a:r>
              <a:rPr lang="cs-CZ" sz="2600" dirty="0" smtClean="0"/>
              <a:t>Pečující </a:t>
            </a:r>
            <a:r>
              <a:rPr lang="cs-CZ" sz="2600" dirty="0"/>
              <a:t>osoba (zajišťuje péči o děti na komunitních táborech a v dětských klubech) </a:t>
            </a:r>
          </a:p>
          <a:p>
            <a:pPr>
              <a:spcAft>
                <a:spcPts val="600"/>
              </a:spcAft>
            </a:pPr>
            <a:r>
              <a:rPr lang="cs-CZ" sz="2600" dirty="0" smtClean="0"/>
              <a:t>Pracovní </a:t>
            </a:r>
            <a:r>
              <a:rPr lang="cs-CZ" sz="2600" dirty="0"/>
              <a:t>poradce/klíčový pracovník (realizuje individuální či skupinovou práci v oblasti zaměstnanosti) </a:t>
            </a:r>
          </a:p>
          <a:p>
            <a:pPr>
              <a:spcAft>
                <a:spcPts val="600"/>
              </a:spcAft>
            </a:pPr>
            <a:r>
              <a:rPr lang="cs-CZ" sz="2600" dirty="0" smtClean="0"/>
              <a:t>Mentor </a:t>
            </a:r>
            <a:r>
              <a:rPr lang="cs-CZ" sz="2600" dirty="0"/>
              <a:t>(poskytuje podporu na tréninkovém pracovním místě, může být interní či externí) </a:t>
            </a:r>
          </a:p>
          <a:p>
            <a:pPr>
              <a:spcAft>
                <a:spcPts val="600"/>
              </a:spcAft>
            </a:pPr>
            <a:r>
              <a:rPr lang="cs-CZ" sz="2600" dirty="0" smtClean="0"/>
              <a:t>Psychosociální </a:t>
            </a:r>
            <a:r>
              <a:rPr lang="cs-CZ" sz="2600" dirty="0"/>
              <a:t>pracovník (poskytuje podporu CS na pracovišti či mimo ně; zpravidla se jedná o sociálního pracovníka nebo psychologa) </a:t>
            </a:r>
          </a:p>
          <a:p>
            <a:pPr>
              <a:spcAft>
                <a:spcPts val="600"/>
              </a:spcAft>
            </a:pPr>
            <a:r>
              <a:rPr lang="cs-CZ" sz="2600" dirty="0" smtClean="0"/>
              <a:t>Case </a:t>
            </a:r>
            <a:r>
              <a:rPr lang="cs-CZ" sz="2600" dirty="0" err="1"/>
              <a:t>manager</a:t>
            </a:r>
            <a:r>
              <a:rPr lang="cs-CZ" sz="2600" dirty="0"/>
              <a:t> (zajišťuje zapojení interních a externích aktérů v jednotlivých případech – v oblasti zaměstnanosti) </a:t>
            </a:r>
          </a:p>
          <a:p>
            <a:pPr>
              <a:spcAft>
                <a:spcPts val="600"/>
              </a:spcAft>
            </a:pPr>
            <a:r>
              <a:rPr lang="cs-CZ" sz="2600" dirty="0" smtClean="0"/>
              <a:t>Specialista </a:t>
            </a:r>
            <a:r>
              <a:rPr lang="cs-CZ" sz="2600" dirty="0"/>
              <a:t>pro podporu podnikání (realizuje individuální či skupinovou práci v oblasti podpory podnikání)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7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5468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Způsobilé výdaje – hlavní </a:t>
            </a:r>
            <a:r>
              <a:rPr lang="cs-CZ" b="1" dirty="0" smtClean="0"/>
              <a:t>aktivity – Přímé osobní náklady – 60 %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700"/>
            <a:ext cx="10896600" cy="498057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Kouč </a:t>
            </a:r>
            <a:r>
              <a:rPr lang="cs-CZ" dirty="0"/>
              <a:t>(koučuje začínající podnikatele) </a:t>
            </a:r>
          </a:p>
          <a:p>
            <a:r>
              <a:rPr lang="cs-CZ" dirty="0" smtClean="0"/>
              <a:t>Kariérní </a:t>
            </a:r>
            <a:r>
              <a:rPr lang="cs-CZ" dirty="0"/>
              <a:t>poradce (poskytuje individuální nebo skupinové poradenství zaměřené na volbu vzdělávací a profesní dráhy, na volbu prvního zaměstnání, na změnu zaměstnání, na další vzdělávání (vzdělávání dospělých, celoživotní učení), na návrat do pracovního procesu, případně i na změnu původní kvalifikace a původního povolání) </a:t>
            </a:r>
          </a:p>
          <a:p>
            <a:r>
              <a:rPr lang="cs-CZ" dirty="0" smtClean="0"/>
              <a:t>Expert/specialista/odborný </a:t>
            </a:r>
            <a:r>
              <a:rPr lang="cs-CZ" dirty="0"/>
              <a:t>pracovník/konzultant (v odůvodněných případech poskytuje expertní podporu či odborné konzultace v příslušném oboru): terapeut (psycho, ergo, </a:t>
            </a:r>
            <a:r>
              <a:rPr lang="cs-CZ" dirty="0" err="1"/>
              <a:t>arte</a:t>
            </a:r>
            <a:r>
              <a:rPr lang="cs-CZ" dirty="0"/>
              <a:t>, drama, muziko, </a:t>
            </a:r>
            <a:r>
              <a:rPr lang="cs-CZ" dirty="0" err="1"/>
              <a:t>canis</a:t>
            </a:r>
            <a:r>
              <a:rPr lang="cs-CZ" dirty="0"/>
              <a:t>), psychiatr, krizový intervent, </a:t>
            </a:r>
            <a:r>
              <a:rPr lang="cs-CZ" dirty="0" err="1"/>
              <a:t>adiktolog</a:t>
            </a:r>
            <a:r>
              <a:rPr lang="cs-CZ" dirty="0"/>
              <a:t>, komunitní zdravotní sestra, psychiatrická sestra, lékař paliativní medicíny, paliativní sestra, speciální pedagog, sociální pedagog, manželský a rodinný poradce, duchovní, dluhový/finanční poradce, právník, mediátor, sexuolog, </a:t>
            </a:r>
            <a:r>
              <a:rPr lang="cs-CZ" dirty="0" err="1"/>
              <a:t>wellbeing</a:t>
            </a:r>
            <a:r>
              <a:rPr lang="cs-CZ" dirty="0"/>
              <a:t> konzultant, supervizor, </a:t>
            </a:r>
            <a:r>
              <a:rPr lang="cs-CZ" dirty="0" err="1"/>
              <a:t>facilitátor</a:t>
            </a:r>
            <a:r>
              <a:rPr lang="cs-CZ" dirty="0"/>
              <a:t>, lektor, mentor, kariérní poradce, odborný garant, specialista trhu práce, zprostředkovatel zaměstnání, personalista, realizátor bilanční a pracovní diagnostiky a další odborní pracovníci v různých oborech (soc. začleňování, zemědělství, řemesla atd.)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8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05468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Způsobilé výdaje – hlavní </a:t>
            </a:r>
            <a:r>
              <a:rPr lang="cs-CZ" b="1" dirty="0" smtClean="0"/>
              <a:t>aktivity – Přímé osobní náklady – 60 %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700"/>
            <a:ext cx="10896600" cy="498057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dirty="0"/>
              <a:t>Peer pracovník (při práci využívá své vlastní zkušenosti se situacemi blízkými zkušenostem osob z CS) </a:t>
            </a:r>
          </a:p>
          <a:p>
            <a:r>
              <a:rPr lang="pl-PL" sz="2400" dirty="0"/>
              <a:t>Dobrovolníci </a:t>
            </a:r>
            <a:r>
              <a:rPr lang="pl-PL" sz="2400" dirty="0"/>
              <a:t>(osoby pracující pro projekt bez nároku na finanční odměnu) </a:t>
            </a:r>
          </a:p>
          <a:p>
            <a:pPr>
              <a:spcAft>
                <a:spcPts val="1200"/>
              </a:spcAft>
            </a:pPr>
            <a:r>
              <a:rPr lang="cs-CZ" sz="2400" dirty="0"/>
              <a:t>Metodik </a:t>
            </a:r>
            <a:r>
              <a:rPr lang="cs-CZ" sz="2400" dirty="0"/>
              <a:t>pro práci s CS (odpovídá za kvalitu práce pracovníků přímé práce, jejich vzdělávání, součinnost s partnery podpůrné sítě a za průběžné vyhodnocování efektivity používaných metod a jejich případnou modifikaci) </a:t>
            </a:r>
          </a:p>
          <a:p>
            <a:pPr marL="0" indent="0">
              <a:buNone/>
            </a:pPr>
            <a:r>
              <a:rPr lang="cs-CZ" sz="2400" dirty="0"/>
              <a:t>Tyto mzdové náklady mohou být v rámci projektu financovány včetně zákonných odvodů. Není stanovena min. či max. výše úvazku pro jednotlivé pracovní pozice v projektu.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38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5737"/>
            <a:ext cx="10515600" cy="790575"/>
          </a:xfrm>
        </p:spPr>
        <p:txBody>
          <a:bodyPr>
            <a:normAutofit/>
          </a:bodyPr>
          <a:lstStyle/>
          <a:p>
            <a:r>
              <a:rPr lang="cs-CZ" b="1" dirty="0"/>
              <a:t>Způsobilé </a:t>
            </a:r>
            <a:r>
              <a:rPr lang="cs-CZ" b="1" dirty="0" smtClean="0"/>
              <a:t>výdaje – </a:t>
            </a:r>
            <a:r>
              <a:rPr lang="cs-CZ" b="1" dirty="0" smtClean="0"/>
              <a:t>Paušální náklady = 40%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747" y="1299411"/>
            <a:ext cx="10515600" cy="51990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Paušální náklady jsou náklady, které nepatří do „přímých“ osobních nákladů. </a:t>
            </a:r>
            <a:endParaRPr lang="cs-C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Tyto </a:t>
            </a:r>
            <a:r>
              <a:rPr lang="cs-CZ" dirty="0"/>
              <a:t>výdaje se prokazují dopočtem z „přímých“ osobních nákladů. Paušální náklady tvoří přesně 40 % z osobních přímých nákladů. </a:t>
            </a:r>
            <a:endParaRPr lang="cs-C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Paušální </a:t>
            </a:r>
            <a:r>
              <a:rPr lang="cs-CZ" dirty="0"/>
              <a:t>náklady mohou být zaměřeny </a:t>
            </a:r>
            <a:r>
              <a:rPr lang="cs-CZ" dirty="0" smtClean="0"/>
              <a:t>na: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 </a:t>
            </a:r>
            <a:r>
              <a:rPr lang="cs-CZ" dirty="0"/>
              <a:t>nákup vybavení, </a:t>
            </a: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služeb</a:t>
            </a:r>
            <a:r>
              <a:rPr lang="cs-CZ" dirty="0"/>
              <a:t>, cestovné, </a:t>
            </a:r>
            <a:endParaRPr lang="cs-CZ" dirty="0" smtClean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dirty="0" smtClean="0"/>
              <a:t>drobné </a:t>
            </a:r>
            <a:r>
              <a:rPr lang="cs-CZ" dirty="0"/>
              <a:t>stavební práce atd. </a:t>
            </a:r>
            <a:endParaRPr lang="cs-CZ" dirty="0" smtClean="0"/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cs-CZ" sz="2800" dirty="0"/>
              <a:t>musí se však jednat o náklady neinvestičního charakteru. 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955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časová </a:t>
            </a:r>
            <a:r>
              <a:rPr lang="cs-CZ" b="1" dirty="0" smtClean="0">
                <a:solidFill>
                  <a:schemeClr val="tx1"/>
                </a:solidFill>
              </a:rPr>
              <a:t>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53025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Časově způsobilé jsou náklady vzniklé v době realizace </a:t>
            </a:r>
            <a:r>
              <a:rPr lang="cs-CZ" dirty="0" smtClean="0"/>
              <a:t>projektu.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Datum </a:t>
            </a:r>
            <a:r>
              <a:rPr lang="cs-CZ" dirty="0"/>
              <a:t>zahájení realizace projektu nesmí předcházet datu stanovenému pro realizaci aktivit partnerských organizací touto výzvou. </a:t>
            </a:r>
            <a:endParaRPr lang="cs-C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Předpokládá </a:t>
            </a:r>
            <a:r>
              <a:rPr lang="cs-CZ" dirty="0"/>
              <a:t>se s realizace projektu v následujících termínech: </a:t>
            </a: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1 </a:t>
            </a:r>
            <a:r>
              <a:rPr lang="cs-CZ" dirty="0"/>
              <a:t>období realizace: 1. 1. 2023 – 31. 12. 2025; </a:t>
            </a: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2 </a:t>
            </a:r>
            <a:r>
              <a:rPr lang="cs-CZ" dirty="0"/>
              <a:t>období realizace: 1. 1. 2026 – 31. 12. </a:t>
            </a:r>
            <a:r>
              <a:rPr lang="cs-CZ" dirty="0" smtClean="0"/>
              <a:t>2027.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cs-CZ" sz="2800" dirty="0"/>
              <a:t>Projekt může být koncipován pouze na jedno období realizace nebo na obě období realizace. V případě zvolení projektu na obě období realizace musí být projekt rozdělen do dvou návazných období realizace v rámci jedné žádosti. </a:t>
            </a:r>
          </a:p>
        </p:txBody>
      </p:sp>
    </p:spTree>
    <p:extLst>
      <p:ext uri="{BB962C8B-B14F-4D97-AF65-F5344CB8AC3E}">
        <p14:creationId xmlns:p14="http://schemas.microsoft.com/office/powerpoint/2010/main" val="16985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60000 Celkový počet účastníků </a:t>
            </a:r>
            <a:r>
              <a:rPr lang="cs-CZ" sz="2000" dirty="0" smtClean="0"/>
              <a:t>(více než 40 hodin)</a:t>
            </a:r>
            <a:r>
              <a:rPr lang="cs-CZ" sz="2000" dirty="0"/>
              <a:t>	</a:t>
            </a:r>
          </a:p>
          <a:p>
            <a:r>
              <a:rPr lang="cs-CZ" dirty="0" smtClean="0"/>
              <a:t>67010 Využívání </a:t>
            </a:r>
            <a:r>
              <a:rPr lang="cs-CZ" dirty="0"/>
              <a:t>podpořených služeb </a:t>
            </a:r>
            <a:r>
              <a:rPr lang="cs-CZ" sz="2000" dirty="0" smtClean="0"/>
              <a:t>(méně než 40 hodin)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/>
              <a:t>67001 Kapacita podpořených služeb </a:t>
            </a:r>
            <a:r>
              <a:rPr lang="cs-CZ" sz="2000" dirty="0" smtClean="0"/>
              <a:t>(kapacita služby v danou chvíli)</a:t>
            </a:r>
            <a:r>
              <a:rPr lang="cs-CZ" sz="2000" dirty="0"/>
              <a:t>	</a:t>
            </a:r>
            <a:r>
              <a:rPr lang="cs-CZ" dirty="0"/>
              <a:t>	</a:t>
            </a:r>
            <a:endParaRPr lang="cs-CZ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Platí </a:t>
            </a:r>
            <a:r>
              <a:rPr lang="cs-CZ" sz="2000" dirty="0"/>
              <a:t>60000 </a:t>
            </a:r>
            <a:r>
              <a:rPr lang="cs-CZ" sz="2000" dirty="0" smtClean="0"/>
              <a:t>+ 67010 = počet osob z cílových skupin celkem</a:t>
            </a:r>
            <a:endParaRPr lang="cs-CZ" sz="2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Plánovaná hodnota indikátoru je závazná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sz="1800" b="1" dirty="0"/>
              <a:t>Výchozí hodnota </a:t>
            </a:r>
            <a:r>
              <a:rPr lang="cs-CZ" sz="1800" b="1" dirty="0" smtClean="0"/>
              <a:t>= 0</a:t>
            </a:r>
          </a:p>
          <a:p>
            <a:r>
              <a:rPr lang="cs-CZ" sz="1800" b="1" dirty="0" smtClean="0"/>
              <a:t>Cílová </a:t>
            </a:r>
            <a:r>
              <a:rPr lang="cs-CZ" sz="1800" b="1" dirty="0"/>
              <a:t>hodnota</a:t>
            </a:r>
            <a:r>
              <a:rPr lang="cs-CZ" sz="1800" dirty="0"/>
              <a:t>, kterou se žadatel v projektu zavazuje dosáhnout </a:t>
            </a:r>
            <a:r>
              <a:rPr lang="cs-CZ" sz="1800" dirty="0" smtClean="0"/>
              <a:t>ke konci realizace projektu. </a:t>
            </a:r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36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Ukázka žádosti o dotaci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315340" cy="47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/>
              <a:t>Kyjovské Slovácko v pohybu, z.s.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7" y="1052581"/>
            <a:ext cx="9091863" cy="58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965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Hodnocení a výběr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400" dirty="0" smtClean="0"/>
              <a:t> </a:t>
            </a:r>
            <a:r>
              <a:rPr lang="cs-CZ" sz="2400" dirty="0"/>
              <a:t>Hodnocení žádostí o podporu zajišťuje MAS. </a:t>
            </a:r>
            <a:endParaRPr lang="cs-CZ" sz="2400" dirty="0" smtClean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000" dirty="0" smtClean="0"/>
              <a:t>Hodnocení </a:t>
            </a:r>
            <a:r>
              <a:rPr lang="cs-CZ" sz="2000" dirty="0"/>
              <a:t>přijatelnosti a formálních náležitostí </a:t>
            </a:r>
            <a:endParaRPr lang="cs-CZ" sz="2000" dirty="0" smtClean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000" dirty="0"/>
              <a:t>Věcné hodnocení </a:t>
            </a:r>
            <a:endParaRPr lang="cs-CZ" sz="2000" dirty="0" smtClean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000" dirty="0"/>
              <a:t>Výběr projektů </a:t>
            </a:r>
            <a:endParaRPr lang="cs-CZ" sz="2000" dirty="0"/>
          </a:p>
          <a:p>
            <a:pPr marL="228600" lvl="1" algn="just"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Přezkum negativního výsledku z fází hodnocení a výběru projektů </a:t>
            </a:r>
          </a:p>
        </p:txBody>
      </p:sp>
    </p:spTree>
    <p:extLst>
      <p:ext uri="{BB962C8B-B14F-4D97-AF65-F5344CB8AC3E}">
        <p14:creationId xmlns:p14="http://schemas.microsoft.com/office/powerpoint/2010/main" val="15745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  <a:r>
              <a:rPr lang="cs-CZ" b="1" dirty="0"/>
              <a:t>Hodnocení přijatelnosti a formálních náležitostí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Hodnocení </a:t>
            </a:r>
            <a:r>
              <a:rPr lang="cs-CZ" sz="2400" dirty="0"/>
              <a:t>se provádí podle hodnoticích kritérií výzvy </a:t>
            </a:r>
            <a:r>
              <a:rPr lang="cs-CZ" sz="2400" dirty="0" smtClean="0"/>
              <a:t>MAS</a:t>
            </a:r>
            <a:endParaRPr lang="cs-CZ" sz="2400" dirty="0"/>
          </a:p>
          <a:p>
            <a:r>
              <a:rPr lang="cs-CZ" sz="2400" dirty="0"/>
              <a:t>Při záporném hodnocení je žadatel vyzván 1x k opravě nebo doplnění žádosti a to ve lhůtě do 5 pracovních dní. </a:t>
            </a:r>
            <a:endParaRPr lang="cs-CZ" sz="2400" dirty="0" smtClean="0"/>
          </a:p>
          <a:p>
            <a:r>
              <a:rPr lang="cs-CZ" sz="2400" dirty="0"/>
              <a:t>Žadatel může, v případě uvedení závažného důvodu, požádat o prodloužení lhůty na doplnění o dobu max. 5 dalších pracovních dní nad rámec původního limitu. </a:t>
            </a:r>
            <a:r>
              <a:rPr lang="cs-CZ" sz="2400" dirty="0"/>
              <a:t>O prodloužení limitu rozhoduje vedoucí pracovník podílející se na hodnocení žádosti. </a:t>
            </a:r>
            <a:endParaRPr lang="cs-CZ" sz="2400" dirty="0" smtClean="0"/>
          </a:p>
          <a:p>
            <a:r>
              <a:rPr lang="cs-CZ" sz="2400" dirty="0" smtClean="0"/>
              <a:t>Dokončením hodnocení </a:t>
            </a:r>
            <a:r>
              <a:rPr lang="cs-CZ" sz="2400" dirty="0"/>
              <a:t>se rozumí uveřejnění výsledku hodnocení na webových stránkách organizace. </a:t>
            </a:r>
          </a:p>
        </p:txBody>
      </p:sp>
    </p:spTree>
    <p:extLst>
      <p:ext uri="{BB962C8B-B14F-4D97-AF65-F5344CB8AC3E}">
        <p14:creationId xmlns:p14="http://schemas.microsoft.com/office/powerpoint/2010/main" val="4294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Věcné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rovádí </a:t>
            </a:r>
            <a:r>
              <a:rPr lang="cs-CZ" dirty="0"/>
              <a:t>Výběrová komise MAS, společně s externím </a:t>
            </a:r>
            <a:r>
              <a:rPr lang="cs-CZ" dirty="0" smtClean="0"/>
              <a:t>odborníkem</a:t>
            </a:r>
            <a:endParaRPr lang="cs-CZ" dirty="0"/>
          </a:p>
          <a:p>
            <a:r>
              <a:rPr lang="cs-CZ" dirty="0"/>
              <a:t>Za Výběrovou komisi MAS každý projekt hodnotí 2 vybraní hodnotitelé z Výběrové </a:t>
            </a:r>
            <a:r>
              <a:rPr lang="cs-CZ" dirty="0" smtClean="0"/>
              <a:t>komise</a:t>
            </a:r>
          </a:p>
          <a:p>
            <a:r>
              <a:rPr lang="cs-CZ" dirty="0"/>
              <a:t>Věcné hodnocení </a:t>
            </a:r>
            <a:r>
              <a:rPr lang="cs-CZ" dirty="0" smtClean="0"/>
              <a:t>se </a:t>
            </a:r>
            <a:r>
              <a:rPr lang="cs-CZ" dirty="0"/>
              <a:t>provádí </a:t>
            </a:r>
            <a:r>
              <a:rPr lang="cs-CZ" dirty="0" smtClean="0"/>
              <a:t>podle kritérií </a:t>
            </a:r>
            <a:r>
              <a:rPr lang="cs-CZ" dirty="0"/>
              <a:t>výzvy </a:t>
            </a:r>
            <a:r>
              <a:rPr lang="cs-CZ" dirty="0" smtClean="0"/>
              <a:t>MAS</a:t>
            </a:r>
          </a:p>
          <a:p>
            <a:r>
              <a:rPr lang="cs-CZ" dirty="0"/>
              <a:t>Deskriptor „Nedostatečně“ u kritéria je hodnocen jako eliminační, tj. žádost o podporu, která získá tento deskriptor, bude z věcného hodnocení vyřazena. </a:t>
            </a:r>
            <a:endParaRPr lang="cs-CZ" dirty="0" smtClean="0"/>
          </a:p>
          <a:p>
            <a:r>
              <a:rPr lang="cs-CZ" dirty="0"/>
              <a:t>Ve věcném hodnocení na základě hodnocení hodnotiteli lze získat maximálně 100 bodů. </a:t>
            </a:r>
            <a:endParaRPr lang="cs-CZ" dirty="0" smtClean="0"/>
          </a:p>
          <a:p>
            <a:r>
              <a:rPr lang="cs-CZ" dirty="0"/>
              <a:t>Hodnotitelé hodnotící projekty za Výběrovou komisi se nemusejí v hodnocení shodnout. </a:t>
            </a:r>
            <a:endParaRPr lang="cs-CZ" dirty="0" smtClean="0"/>
          </a:p>
          <a:p>
            <a:r>
              <a:rPr lang="cs-CZ" dirty="0"/>
              <a:t>Externí odborník hodnotí projekty slovním popisem a přidělením bodového hodnocení ke každému projektu. Maximální počet bodů, které může externí odborník projektu přidělit je 25 bodů.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0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Věcné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400" b="1" dirty="0"/>
              <a:t>Výsledný počet bodů projektu, který projekt získá ve věcném hodnocení je stanoven dle následujícího mechanismu: </a:t>
            </a:r>
            <a:endParaRPr lang="cs-CZ" sz="2400" dirty="0"/>
          </a:p>
          <a:p>
            <a:pPr marL="0" indent="0">
              <a:buNone/>
            </a:pPr>
            <a:r>
              <a:rPr lang="cs-CZ" sz="2000" dirty="0"/>
              <a:t>1) Nejprve jsou z dalšího hodnocení vyloučeny všechny projekty, které nesplnily min. počet bodů pro věcné hodnocení, resp. obdržely u jakéhokoliv kritéria hodnocení deskriptor „Nedostatečně“. </a:t>
            </a:r>
          </a:p>
          <a:p>
            <a:pPr marL="0" indent="0">
              <a:buNone/>
            </a:pPr>
            <a:r>
              <a:rPr lang="cs-CZ" sz="2000" dirty="0"/>
              <a:t>2) Následně je u každého projektu vytvořena průměrná hodnota z bodového hodnocení hodnotitelů z Výběrové komise. </a:t>
            </a:r>
          </a:p>
          <a:p>
            <a:pPr marL="0" indent="0">
              <a:buNone/>
            </a:pPr>
            <a:r>
              <a:rPr lang="cs-CZ" sz="2000" dirty="0"/>
              <a:t>3) K průměrné hodnotě z bodového hodnocení hodnotiteli je přičteno bodové hodnocení projektu získané od externího odborníka. Tato finální hodnota bude zaokrouhlená matematicky na 2 desetinná místa. </a:t>
            </a:r>
          </a:p>
          <a:p>
            <a:pPr marL="0" indent="0">
              <a:buNone/>
            </a:pPr>
            <a:r>
              <a:rPr lang="cs-CZ" sz="2000" dirty="0"/>
              <a:t>4) Následně dojde k seřazení projektů do seznamu projektů sestupně dle získaného bodového hodnocení.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37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Výběr projektů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dirty="0"/>
              <a:t>pouze žádosti, které uspěly ve věcném hodnocení </a:t>
            </a:r>
            <a:endParaRPr lang="cs-CZ" sz="2200" dirty="0" smtClean="0"/>
          </a:p>
          <a:p>
            <a:pPr algn="just"/>
            <a:r>
              <a:rPr lang="cs-CZ" sz="2200" dirty="0"/>
              <a:t>pořadí projektů je dáno bodovým ohodnocením získaným v rámci věcného hodnocení </a:t>
            </a:r>
            <a:endParaRPr lang="cs-CZ" sz="2200" dirty="0" smtClean="0"/>
          </a:p>
          <a:p>
            <a:pPr algn="just"/>
            <a:r>
              <a:rPr lang="cs-CZ" sz="2200" b="1" dirty="0"/>
              <a:t>Pokud by nastala situace, že v seznamu jsou projekty se stejným bodovým ziskem z věcného hodnocení, ale alokace výzvy MAS neumožňuje podpořit oba dva (příp. všechny, pokud je jich více), pak je v této skupině pro pořadí rozhodující poměr celkových způsobilých výdajů projektu/(hodnota indikátoru 60000+67010). Bude podpořen primárně projekt, u něhož hodnota získaná tímto poměrem bude menší. </a:t>
            </a:r>
            <a:endParaRPr lang="cs-CZ" sz="2200" b="1" dirty="0" smtClean="0"/>
          </a:p>
          <a:p>
            <a:pPr algn="just"/>
            <a:r>
              <a:rPr lang="cs-CZ" sz="2200" dirty="0">
                <a:solidFill>
                  <a:srgbClr val="FF0000"/>
                </a:solidFill>
              </a:rPr>
              <a:t>Žadatelé, jejichž projekty budou vybrány k podpoře budou následně osloveni k jednání o podepsání Partnerské smlouvy a spolupráci na přípravě projektu MAS do OPZ+. </a:t>
            </a:r>
            <a:endParaRPr lang="cs-CZ" sz="2200" b="1" dirty="0" smtClean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9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Důležité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Výzva a informace k výzvě: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www.kyjovske-slovacko.com/cs/aktivity-partnerskych-organizaci-v-opz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0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/>
              <a:t>Konzultace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Pracovníci MAS žádosti o dotaci pouze konzultují, nesmějí se podílet na přípravě a zpracování dokumentů k projektu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Konzultace mohou probíhat telefonicky / emailem / osobní schůzkou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Při konzultacích prosíme konzultovat konkrétní dotazy (z kapacitních důvodů nebude možné připomínkovat kompletní </a:t>
            </a:r>
            <a:r>
              <a:rPr lang="cs-CZ" dirty="0" smtClean="0"/>
              <a:t>žádosti)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93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Konzultace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Doporučujeme konzultovat veškeré nejasnosti!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Kontaktní osoby: </a:t>
            </a:r>
          </a:p>
          <a:p>
            <a:r>
              <a:rPr lang="cs-CZ" sz="2400" dirty="0" smtClean="0"/>
              <a:t>Ing. Tomáš Kolařík, +420 775 766 469; </a:t>
            </a:r>
            <a:r>
              <a:rPr lang="cs-CZ" sz="2400" dirty="0" smtClean="0">
                <a:hlinkClick r:id="rId2"/>
              </a:rPr>
              <a:t>tomaskolarik@kyjovske-slovacko.com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Kontaktní místo: Kancelář MAS, Masarykovo náměstí 13/14, Kyjov 69701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0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76000"/>
          </a:xfrm>
          <a:prstGeom prst="rect">
            <a:avLst/>
          </a:prstGeom>
        </p:spPr>
      </p:pic>
      <p:sp>
        <p:nvSpPr>
          <p:cNvPr id="5" name="Prstenec 4"/>
          <p:cNvSpPr/>
          <p:nvPr/>
        </p:nvSpPr>
        <p:spPr>
          <a:xfrm>
            <a:off x="2651344" y="150726"/>
            <a:ext cx="3568586" cy="1023680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3126966" y="4001294"/>
            <a:ext cx="2436472" cy="1015682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603"/>
            <a:ext cx="11791950" cy="687206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rstenec 4"/>
          <p:cNvSpPr/>
          <p:nvPr/>
        </p:nvSpPr>
        <p:spPr>
          <a:xfrm>
            <a:off x="2891535" y="1643459"/>
            <a:ext cx="2436472" cy="1015682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-265726" y="5666875"/>
            <a:ext cx="3297683" cy="1191126"/>
          </a:xfrm>
          <a:prstGeom prst="donut">
            <a:avLst>
              <a:gd name="adj" fmla="val 76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cs-CZ" b="1" dirty="0" smtClean="0"/>
              <a:t>Výzva Kyjovského Slovácka v pohybu, z.s.</a:t>
            </a:r>
            <a:endParaRPr lang="cs-CZ" b="1" dirty="0"/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18602"/>
              </p:ext>
            </p:extLst>
          </p:nvPr>
        </p:nvGraphicFramePr>
        <p:xfrm>
          <a:off x="204536" y="1155032"/>
          <a:ext cx="11863137" cy="292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530993"/>
              </p:ext>
            </p:extLst>
          </p:nvPr>
        </p:nvGraphicFramePr>
        <p:xfrm>
          <a:off x="204536" y="3717758"/>
          <a:ext cx="11863137" cy="252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72979" y="1399842"/>
            <a:ext cx="303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Dříve: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2979" y="3792037"/>
            <a:ext cx="3031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Nyní: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Základní údaje: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5821"/>
            <a:ext cx="10515600" cy="531795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sz="4000" u="sng" dirty="0" smtClean="0"/>
              <a:t> </a:t>
            </a:r>
            <a:r>
              <a:rPr lang="cs-CZ" sz="4000" b="1" u="sng" dirty="0"/>
              <a:t>Cíl výzvy </a:t>
            </a:r>
            <a:endParaRPr lang="cs-CZ" sz="4000" dirty="0"/>
          </a:p>
          <a:p>
            <a:pPr marL="0" indent="0">
              <a:buNone/>
            </a:pPr>
            <a:r>
              <a:rPr lang="cs-CZ" sz="4000" dirty="0" smtClean="0"/>
              <a:t>Organizace</a:t>
            </a:r>
            <a:r>
              <a:rPr lang="cs-CZ" sz="4000" dirty="0"/>
              <a:t>, jejichž projekty budou vybrány k podpoře, budou osloveny s </a:t>
            </a:r>
            <a:r>
              <a:rPr lang="cs-CZ" sz="4000" dirty="0">
                <a:solidFill>
                  <a:srgbClr val="FF0000"/>
                </a:solidFill>
              </a:rPr>
              <a:t>návrhem Partnerské smlouvy na realizaci aktivit v projektu </a:t>
            </a:r>
            <a:r>
              <a:rPr lang="cs-CZ" sz="4000" dirty="0"/>
              <a:t>Kyjovského Slovácka v pohybu, z.s. v Operačním programu Zaměstnanost plus. </a:t>
            </a:r>
            <a:endParaRPr lang="cs-CZ" sz="4000" dirty="0" smtClean="0"/>
          </a:p>
          <a:p>
            <a:endParaRPr lang="cs-CZ" dirty="0"/>
          </a:p>
          <a:p>
            <a:r>
              <a:rPr lang="cs-CZ" sz="3400" dirty="0"/>
              <a:t> Podstatou partnerství je spolupráce na projektu, jejíž výsledkem je jedinečný výstup, což musí být v projektech jednoznačně identifikovatelné. Partner se musí podílet na realizaci věcných aktivit projektu. Partnerství nesmí nahrazovat zabezpečení běžné administrace projektu (zejména zpracování zpráv o realizaci projektu, finanční řízení projektu, účetnictví, administrativní agendu apod.), poskytování běžných služeb (publicita projektu, IT služby, účetní služby apod.) nebo dodání zboží. Partnerství není vztahem, kdy příjemce nebo partner zajišťují v projektu takové aktivity, které mohou být běžně na trhu poskytnuty jako služby dalších subjektů (realizace jazykových kurzů, IT vzdělávání, komunikační dovednosti apod.). Realizace principu partnerství nesmí být zneužito k obcházení zákona o veřejných zakázkách. </a:t>
            </a:r>
            <a:r>
              <a:rPr lang="cs-CZ" dirty="0"/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Základní údaje: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269" y="1325563"/>
            <a:ext cx="11127205" cy="5775158"/>
          </a:xfrm>
        </p:spPr>
        <p:txBody>
          <a:bodyPr>
            <a:normAutofit fontScale="32500" lnSpcReduction="20000"/>
          </a:bodyPr>
          <a:lstStyle/>
          <a:p>
            <a:r>
              <a:rPr lang="cs-CZ" sz="6000" dirty="0" smtClean="0"/>
              <a:t> </a:t>
            </a:r>
            <a:r>
              <a:rPr lang="cs-CZ" sz="7400" b="1" dirty="0"/>
              <a:t>Datum vyhlášení výzvy MAS </a:t>
            </a:r>
            <a:r>
              <a:rPr lang="cs-CZ" sz="6000" dirty="0"/>
              <a:t>	</a:t>
            </a:r>
            <a:r>
              <a:rPr lang="cs-CZ" sz="6000" dirty="0" smtClean="0"/>
              <a:t>	</a:t>
            </a:r>
            <a:r>
              <a:rPr lang="cs-CZ" sz="7400" dirty="0" smtClean="0"/>
              <a:t>=&gt; 1</a:t>
            </a:r>
            <a:r>
              <a:rPr lang="cs-CZ" sz="7400" dirty="0"/>
              <a:t>. 2. 2022 </a:t>
            </a:r>
            <a:r>
              <a:rPr lang="cs-CZ" sz="6000" dirty="0"/>
              <a:t>	</a:t>
            </a:r>
          </a:p>
          <a:p>
            <a:r>
              <a:rPr lang="cs-CZ" sz="6000" dirty="0" smtClean="0"/>
              <a:t> </a:t>
            </a:r>
            <a:r>
              <a:rPr lang="cs-CZ" sz="7400" b="1" dirty="0"/>
              <a:t>Datum zahájení příjmu žádostí </a:t>
            </a:r>
            <a:r>
              <a:rPr lang="cs-CZ" sz="7400" b="1" dirty="0" smtClean="0"/>
              <a:t>	</a:t>
            </a:r>
            <a:r>
              <a:rPr lang="cs-CZ" sz="6000" b="1" dirty="0" smtClean="0"/>
              <a:t>	</a:t>
            </a:r>
            <a:r>
              <a:rPr lang="cs-CZ" sz="7400" dirty="0" smtClean="0"/>
              <a:t>=&gt; </a:t>
            </a:r>
            <a:r>
              <a:rPr lang="fi-FI" sz="7400" dirty="0" smtClean="0"/>
              <a:t>1</a:t>
            </a:r>
            <a:r>
              <a:rPr lang="fi-FI" sz="7400" dirty="0"/>
              <a:t>. 2. 2022, 00:00 hodin </a:t>
            </a:r>
            <a:r>
              <a:rPr lang="fi-FI" sz="6000" dirty="0"/>
              <a:t>	</a:t>
            </a:r>
            <a:endParaRPr lang="cs-CZ" sz="6000" dirty="0"/>
          </a:p>
          <a:p>
            <a:pPr>
              <a:spcAft>
                <a:spcPts val="1800"/>
              </a:spcAft>
            </a:pPr>
            <a:r>
              <a:rPr lang="cs-CZ" sz="6000" dirty="0"/>
              <a:t> </a:t>
            </a:r>
            <a:r>
              <a:rPr lang="cs-CZ" sz="7400" b="1" dirty="0"/>
              <a:t>Datum ukončení příjmu žádostí </a:t>
            </a:r>
            <a:r>
              <a:rPr lang="cs-CZ" sz="6000" b="1" dirty="0" smtClean="0"/>
              <a:t>		</a:t>
            </a:r>
            <a:r>
              <a:rPr lang="cs-CZ" sz="7400" dirty="0" smtClean="0"/>
              <a:t>=&gt;</a:t>
            </a:r>
            <a:r>
              <a:rPr lang="cs-CZ" sz="7400" b="1" dirty="0" smtClean="0"/>
              <a:t> </a:t>
            </a:r>
            <a:r>
              <a:rPr lang="fi-FI" sz="7400" dirty="0" smtClean="0">
                <a:solidFill>
                  <a:srgbClr val="FF0000"/>
                </a:solidFill>
              </a:rPr>
              <a:t>28</a:t>
            </a:r>
            <a:r>
              <a:rPr lang="fi-FI" sz="7400" dirty="0">
                <a:solidFill>
                  <a:srgbClr val="FF0000"/>
                </a:solidFill>
              </a:rPr>
              <a:t>. 2. 2022</a:t>
            </a:r>
            <a:r>
              <a:rPr lang="fi-FI" sz="7400" dirty="0"/>
              <a:t>, 23:59 hodin </a:t>
            </a:r>
            <a:r>
              <a:rPr lang="fi-FI" sz="6000" dirty="0"/>
              <a:t>	</a:t>
            </a:r>
            <a:endParaRPr lang="cs-CZ" sz="6000" dirty="0"/>
          </a:p>
          <a:p>
            <a:pPr>
              <a:spcAft>
                <a:spcPts val="1200"/>
              </a:spcAft>
            </a:pPr>
            <a:r>
              <a:rPr lang="cs-CZ" sz="7400" dirty="0"/>
              <a:t> </a:t>
            </a:r>
            <a:r>
              <a:rPr lang="cs-CZ" sz="7400" b="1" dirty="0"/>
              <a:t>Datum realizace aktivit partnerských organizací </a:t>
            </a:r>
            <a:r>
              <a:rPr lang="cs-CZ" sz="6000" dirty="0"/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7400" dirty="0"/>
              <a:t> 1. období realizace: </a:t>
            </a:r>
            <a:r>
              <a:rPr lang="es-ES" sz="7400" dirty="0">
                <a:solidFill>
                  <a:srgbClr val="FF0000"/>
                </a:solidFill>
              </a:rPr>
              <a:t>1. 1. 2023 – 31. 12. 2025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7400" dirty="0"/>
              <a:t>2. období realizace: </a:t>
            </a:r>
            <a:r>
              <a:rPr lang="es-ES" sz="7400" dirty="0">
                <a:solidFill>
                  <a:srgbClr val="FF0000"/>
                </a:solidFill>
              </a:rPr>
              <a:t>1. 1. 2026 – 31. 12. 2027 </a:t>
            </a:r>
          </a:p>
          <a:p>
            <a:pPr lvl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cs-CZ" sz="7400" dirty="0"/>
              <a:t>Projekt může být koncipován pouze na jedno období realizace nebo na obě období realizace. V případě zvolení projektu na obě období realizace musí být projekt rozdělen do dvou návazných období realizace v rámci jedné žádosti. </a:t>
            </a:r>
            <a:r>
              <a:rPr lang="cs-CZ" sz="4000" dirty="0"/>
              <a:t>	</a:t>
            </a:r>
          </a:p>
          <a:p>
            <a:r>
              <a:rPr lang="cs-CZ" sz="7400" b="1" dirty="0"/>
              <a:t>Finanční alokace výzvy: </a:t>
            </a:r>
          </a:p>
          <a:p>
            <a:pPr marL="0" indent="0">
              <a:buNone/>
            </a:pPr>
            <a:r>
              <a:rPr lang="cs-CZ" sz="7400" dirty="0"/>
              <a:t>Alokace výzvy je rozdělena na 2 období odpovídající datu realizace aktivit partnerských organizací. </a:t>
            </a:r>
            <a:r>
              <a:rPr lang="cs-CZ" sz="7400" dirty="0" smtClean="0"/>
              <a:t>V </a:t>
            </a:r>
            <a:r>
              <a:rPr lang="cs-CZ" sz="7400" dirty="0"/>
              <a:t>1. období realizace: 1. 1. 2023 – 31. 12. 2025 je ve výzvě alokováno celkem 8 400 000 Kč. Ve 2. období realizace: 1. 1. 2026 – 31. 12. 2027 je ve výzvě alokováno celkem 5 600 000 Kč. 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5671</Words>
  <Application>Microsoft Office PowerPoint</Application>
  <PresentationFormat>Širokoúhlá obrazovka</PresentationFormat>
  <Paragraphs>308</Paragraphs>
  <Slides>47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Motiv Office</vt:lpstr>
      <vt:lpstr>Seminář pro žadatele</vt:lpstr>
      <vt:lpstr>Program semináře</vt:lpstr>
      <vt:lpstr>Pojmy: MAS, Kyjovské Slovácko v pohybu, z.s.</vt:lpstr>
      <vt:lpstr>Kyjovské Slovácko v pohybu, z.s.</vt:lpstr>
      <vt:lpstr>Prezentace aplikace PowerPoint</vt:lpstr>
      <vt:lpstr>Prezentace aplikace PowerPoint</vt:lpstr>
      <vt:lpstr>Výzva Kyjovského Slovácka v pohybu, z.s.</vt:lpstr>
      <vt:lpstr>Základní údaje:</vt:lpstr>
      <vt:lpstr>Základní údaje:</vt:lpstr>
      <vt:lpstr>Základní údaje:</vt:lpstr>
      <vt:lpstr>Způsob podání Žádosti</vt:lpstr>
      <vt:lpstr>Oprávnění žadatelé:</vt:lpstr>
      <vt:lpstr>Oprávnění žadatelé:</vt:lpstr>
      <vt:lpstr>Území realizace</vt:lpstr>
      <vt:lpstr>Cílové skupiny:</vt:lpstr>
      <vt:lpstr>Podporované aktivity:</vt:lpstr>
      <vt:lpstr>Nepodporované aktivity:</vt:lpstr>
      <vt:lpstr>Podporované aktivity:</vt:lpstr>
      <vt:lpstr>1.1 Aktivizace a participace cílových skupin a jejich zapojování do života v obci/komunitě. Komunitní sociální práce včetně vzniku, fungování a rozvoje komunitních center. </vt:lpstr>
      <vt:lpstr>1.1 – příklady:</vt:lpstr>
      <vt:lpstr>1.1 – příklady:</vt:lpstr>
      <vt:lpstr>1.2 Podpora sociální práce na území MAS s důrazem na posílení kompetencí obcí v přístupu k cílové skupině.</vt:lpstr>
      <vt:lpstr>1.3 Aktivity podporující rozvoj a posilování prvků svépomoci, vzájemné pomoci, sousedské výpomoci, sdílení a výměny zkušeností, podpora dobrovolnictví a mezigenerační výměny a výpomoci. </vt:lpstr>
      <vt:lpstr>1.4 Podpora sdílené a neformální péče, včetně paliativní a domácí hospicové péče a zajištění její dostupnosti. </vt:lpstr>
      <vt:lpstr>1.5 Zaměstnaností programy s cílem přispět ke snížení lokální nezaměstnanosti. </vt:lpstr>
      <vt:lpstr>Prezentace aplikace PowerPoint</vt:lpstr>
      <vt:lpstr>Prezentace aplikace PowerPoint</vt:lpstr>
      <vt:lpstr>1.5 – není podporováno: </vt:lpstr>
      <vt:lpstr>1.6 Posilování rodinných vazeb s cílem podpořit soudržnost a funkčnost rodiny  </vt:lpstr>
      <vt:lpstr>Prezentace aplikace PowerPoint</vt:lpstr>
      <vt:lpstr>Finanční část projektu:</vt:lpstr>
      <vt:lpstr>Způsobilé výdaje – hlavní aktivity – Přímé osobní náklady – 60 %</vt:lpstr>
      <vt:lpstr>Způsobilé výdaje – hlavní aktivity – Přímé osobní náklady – 60 %</vt:lpstr>
      <vt:lpstr>Způsobilé výdaje – hlavní aktivity – Přímé osobní náklady – 60 %</vt:lpstr>
      <vt:lpstr>Způsobilé výdaje – hlavní aktivity – Přímé osobní náklady – 60 %</vt:lpstr>
      <vt:lpstr>Způsobilé výdaje – Paušální náklady = 40%</vt:lpstr>
      <vt:lpstr>časová způsobilost výdajů</vt:lpstr>
      <vt:lpstr>Indikátory</vt:lpstr>
      <vt:lpstr>Ukázka žádosti o dotaci</vt:lpstr>
      <vt:lpstr>Hodnocení a výběr projektů</vt:lpstr>
      <vt:lpstr>  Hodnocení přijatelnosti a formálních náležitostí </vt:lpstr>
      <vt:lpstr>Věcné hodnocení </vt:lpstr>
      <vt:lpstr>Věcné hodnocení </vt:lpstr>
      <vt:lpstr>Výběr projektů </vt:lpstr>
      <vt:lpstr>Důležité odkazy</vt:lpstr>
      <vt:lpstr>Konzultace</vt:lpstr>
      <vt:lpstr>Konzultace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</dc:creator>
  <cp:lastModifiedBy>Tomáš Kolařík</cp:lastModifiedBy>
  <cp:revision>232</cp:revision>
  <dcterms:created xsi:type="dcterms:W3CDTF">2018-11-19T08:59:59Z</dcterms:created>
  <dcterms:modified xsi:type="dcterms:W3CDTF">2022-01-28T15:43:58Z</dcterms:modified>
</cp:coreProperties>
</file>